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50"/>
  </p:notesMasterIdLst>
  <p:sldIdLst>
    <p:sldId id="382" r:id="rId2"/>
    <p:sldId id="38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BA46-E8CD-4263-B035-18435C7DAB3D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0D55-487F-4EBF-941A-53E18188C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94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365500" y="952500"/>
            <a:ext cx="3429000" cy="2571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3667125"/>
            <a:ext cx="8128000" cy="30003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54688" y="7237413"/>
            <a:ext cx="4403725" cy="382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B39169-CF4B-48B1-8FEF-8465A5706A2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805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1506-9ED2-4BBC-BC0F-30F0622EB1C9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6F43-6274-4D4F-966D-C7AED192D747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A0E3-EDBB-47C4-AE9A-7AD47557B7F2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D7F-AD93-40F9-9DF8-51CE38558A3C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7A3-8CC5-437B-A18E-1E21476F4C8B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10BC-A613-47C5-989A-4AC0821356D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08082" cy="275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Database Management System (KCS-501)</a:t>
            </a:r>
            <a:br>
              <a:rPr lang="en-US" sz="2800" dirty="0" smtClean="0"/>
            </a:br>
            <a:r>
              <a:rPr lang="en-US" sz="2800" dirty="0" err="1" smtClean="0"/>
              <a:t>B.Tech</a:t>
            </a:r>
            <a:r>
              <a:rPr lang="en-US" sz="2800" dirty="0" smtClean="0"/>
              <a:t>- Computer Science &amp; Engineering</a:t>
            </a:r>
            <a:br>
              <a:rPr lang="en-US" sz="2800" dirty="0" smtClean="0"/>
            </a:br>
            <a:r>
              <a:rPr lang="en-US" sz="2800" dirty="0" smtClean="0"/>
              <a:t>Year/Semester- 3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/5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Session- 2020-21</a:t>
            </a:r>
            <a:br>
              <a:rPr lang="en-US" sz="2800" dirty="0" smtClean="0"/>
            </a:br>
            <a:r>
              <a:rPr lang="en-US" sz="2800" dirty="0" smtClean="0"/>
              <a:t>Unit-2 [</a:t>
            </a:r>
            <a:r>
              <a:rPr lang="en-US" sz="2800" dirty="0" smtClean="0"/>
              <a:t>PPT-6/10</a:t>
            </a:r>
            <a:r>
              <a:rPr lang="en-US" sz="2800" dirty="0" smtClean="0"/>
              <a:t>]</a:t>
            </a:r>
            <a:endParaRPr lang="en-US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idx="1"/>
          </p:nvPr>
        </p:nvSpPr>
        <p:spPr>
          <a:xfrm>
            <a:off x="1828801" y="3001567"/>
            <a:ext cx="6955631" cy="3447098"/>
          </a:xfrm>
        </p:spPr>
        <p:txBody>
          <a:bodyPr>
            <a:normAutofit/>
          </a:bodyPr>
          <a:lstStyle/>
          <a:p>
            <a:pPr algn="r"/>
            <a:endParaRPr lang="en-US" altLang="en-US" dirty="0" smtClean="0"/>
          </a:p>
          <a:p>
            <a:pPr algn="r"/>
            <a:endParaRPr lang="en-US" altLang="en-US" dirty="0" smtClean="0"/>
          </a:p>
          <a:p>
            <a:pPr algn="r">
              <a:buNone/>
            </a:pPr>
            <a:r>
              <a:rPr lang="en-US" altLang="en-US" sz="2800" dirty="0" err="1" smtClean="0"/>
              <a:t>Himanshu</a:t>
            </a:r>
            <a:r>
              <a:rPr lang="en-US" altLang="en-US" sz="2800" dirty="0" smtClean="0"/>
              <a:t> Srivastava</a:t>
            </a:r>
          </a:p>
          <a:p>
            <a:pPr algn="r">
              <a:buNone/>
            </a:pPr>
            <a:r>
              <a:rPr lang="en-US" altLang="en-US" sz="2800" dirty="0" smtClean="0"/>
              <a:t>Department of Computer Science &amp; Engineering</a:t>
            </a:r>
          </a:p>
          <a:p>
            <a:pPr algn="r">
              <a:buNone/>
            </a:pPr>
            <a:r>
              <a:rPr lang="en-US" altLang="en-US" sz="2800" dirty="0" smtClean="0"/>
              <a:t>United College of Engineering &amp;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3232" y="5706666"/>
            <a:ext cx="4607719" cy="179784"/>
          </a:xfrm>
          <a:prstGeom prst="rect">
            <a:avLst/>
          </a:prstGeom>
        </p:spPr>
        <p:txBody>
          <a:bodyPr/>
          <a:lstStyle/>
          <a:p>
            <a:pPr marL="8573">
              <a:spcBef>
                <a:spcPts val="4"/>
              </a:spcBef>
              <a:defRPr/>
            </a:pPr>
            <a:r>
              <a:rPr lang="en-US" spc="-4" dirty="0" smtClean="0"/>
              <a:t>DBMS(KS 501)                                                                            </a:t>
            </a:r>
            <a:r>
              <a:rPr lang="en-US" spc="-4" dirty="0" err="1" smtClean="0"/>
              <a:t>Himanshu</a:t>
            </a:r>
            <a:r>
              <a:rPr lang="en-US" spc="-4" dirty="0" smtClean="0"/>
              <a:t> </a:t>
            </a:r>
            <a:r>
              <a:rPr lang="en-US" spc="-4" dirty="0" err="1" smtClean="0"/>
              <a:t>Srivastava</a:t>
            </a:r>
            <a:endParaRPr lang="en-US" spc="-4" dirty="0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2805112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28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298450"/>
          <a:ext cx="822959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453640"/>
                <a:gridCol w="1645919"/>
                <a:gridCol w="1645920"/>
                <a:gridCol w="1645920"/>
              </a:tblGrid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Tove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3290442"/>
            <a:ext cx="82543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erdana"/>
                <a:cs typeface="Verdana"/>
              </a:rPr>
              <a:t>Quotes Around Text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Fields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Verdana"/>
                <a:cs typeface="Verdana"/>
              </a:rPr>
              <a:t>SQL uses single quotes around text values (most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databas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Verdana"/>
                <a:cs typeface="Verdana"/>
              </a:rPr>
              <a:t>systems will also accept double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quotes).</a:t>
            </a:r>
            <a:endParaRPr sz="2000">
              <a:latin typeface="Verdana"/>
              <a:cs typeface="Verdana"/>
            </a:endParaRPr>
          </a:p>
          <a:p>
            <a:pPr marL="12700" marR="843280">
              <a:lnSpc>
                <a:spcPct val="100000"/>
              </a:lnSpc>
            </a:pPr>
            <a:r>
              <a:rPr sz="2000" b="1" dirty="0">
                <a:latin typeface="Verdana"/>
                <a:cs typeface="Verdana"/>
              </a:rPr>
              <a:t>Although, numeric values should not </a:t>
            </a:r>
            <a:r>
              <a:rPr sz="2000" b="1" spc="5" dirty="0">
                <a:latin typeface="Verdana"/>
                <a:cs typeface="Verdana"/>
              </a:rPr>
              <a:t>be </a:t>
            </a:r>
            <a:r>
              <a:rPr sz="2000" b="1" dirty="0">
                <a:latin typeface="Verdana"/>
                <a:cs typeface="Verdana"/>
              </a:rPr>
              <a:t>enclosed in  quotes.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2854"/>
            <a:ext cx="7920990" cy="482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This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correct:</a:t>
            </a:r>
            <a:endParaRPr sz="2500">
              <a:latin typeface="Arial"/>
              <a:cs typeface="Arial"/>
            </a:endParaRPr>
          </a:p>
          <a:p>
            <a:pPr marL="355600" marR="5080">
              <a:lnSpc>
                <a:spcPct val="160000"/>
              </a:lnSpc>
            </a:pPr>
            <a:r>
              <a:rPr sz="2500" spc="-5" dirty="0">
                <a:latin typeface="Arial"/>
                <a:cs typeface="Arial"/>
              </a:rPr>
              <a:t>SELECT * FROM Persons WHERE FirstName='Tove'  This is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wrong:</a:t>
            </a:r>
            <a:endParaRPr sz="2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800"/>
              </a:spcBef>
            </a:pPr>
            <a:r>
              <a:rPr sz="2500" spc="-5" dirty="0">
                <a:latin typeface="Arial"/>
                <a:cs typeface="Arial"/>
              </a:rPr>
              <a:t>SELECT * FROM Persons WHERE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FirstName=Tove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For numeric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values: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This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correct:</a:t>
            </a:r>
            <a:endParaRPr sz="2500">
              <a:latin typeface="Arial"/>
              <a:cs typeface="Arial"/>
            </a:endParaRPr>
          </a:p>
          <a:p>
            <a:pPr marL="355600" marR="910590">
              <a:lnSpc>
                <a:spcPct val="160000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SELECT * FROM Persons WHERE </a:t>
            </a:r>
            <a:r>
              <a:rPr sz="2500" dirty="0">
                <a:latin typeface="Arial"/>
                <a:cs typeface="Arial"/>
              </a:rPr>
              <a:t>Year=1965  </a:t>
            </a:r>
            <a:r>
              <a:rPr sz="2500" spc="-5" dirty="0">
                <a:latin typeface="Arial"/>
                <a:cs typeface="Arial"/>
              </a:rPr>
              <a:t>This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wrong:</a:t>
            </a:r>
            <a:endParaRPr sz="2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latin typeface="Arial"/>
                <a:cs typeface="Arial"/>
              </a:rPr>
              <a:t>SELECT </a:t>
            </a:r>
            <a:r>
              <a:rPr sz="2500" spc="-5" dirty="0">
                <a:latin typeface="Arial"/>
                <a:cs typeface="Arial"/>
              </a:rPr>
              <a:t>* FROM </a:t>
            </a:r>
            <a:r>
              <a:rPr sz="2500" dirty="0">
                <a:latin typeface="Arial"/>
                <a:cs typeface="Arial"/>
              </a:rPr>
              <a:t>Persons </a:t>
            </a:r>
            <a:r>
              <a:rPr sz="2500" spc="-5" dirty="0">
                <a:latin typeface="Arial"/>
                <a:cs typeface="Arial"/>
              </a:rPr>
              <a:t>WHERE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Year='1965'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771144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931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Operators Allowed in the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  Clause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With the WHERE clause, the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following  operators can be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used: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2403855"/>
          <a:ext cx="6934200" cy="3611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915"/>
                <a:gridCol w="4820285"/>
              </a:tblGrid>
              <a:tr h="323215">
                <a:tc>
                  <a:txBody>
                    <a:bodyPr/>
                    <a:lstStyle/>
                    <a:p>
                      <a:pPr marL="548005">
                        <a:lnSpc>
                          <a:spcPts val="1835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Operator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Equal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23214"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&lt;&gt;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Not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equal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23214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&gt;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Greater</a:t>
                      </a:r>
                      <a:r>
                        <a:rPr sz="16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than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&lt;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Less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than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&gt;=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Greater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than or</a:t>
                      </a:r>
                      <a:r>
                        <a:rPr sz="1600" b="1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equal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23214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&lt;=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Less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than or</a:t>
                      </a:r>
                      <a:r>
                        <a:rPr sz="1600" b="1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equal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BETWEEN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Between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inclusive</a:t>
                      </a:r>
                      <a:r>
                        <a:rPr sz="1600" b="1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range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LIKE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Search for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spc="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pattern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703338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85"/>
                        </a:lnSpc>
                        <a:spcBef>
                          <a:spcPts val="84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If you know the exact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you want</a:t>
                      </a:r>
                      <a:r>
                        <a:rPr sz="1600" b="1" spc="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35">
                        <a:lnSpc>
                          <a:spcPts val="1885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return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at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least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one of the</a:t>
                      </a:r>
                      <a:r>
                        <a:rPr sz="1600" b="1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columns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2171"/>
            <a:ext cx="772096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AND </a:t>
            </a:r>
            <a:r>
              <a:rPr sz="2800" dirty="0">
                <a:latin typeface="Arial"/>
                <a:cs typeface="Arial"/>
              </a:rPr>
              <a:t>operator displays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record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both the  first condition and the second condition 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5600" marR="247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OR </a:t>
            </a:r>
            <a:r>
              <a:rPr sz="2800" dirty="0">
                <a:latin typeface="Arial"/>
                <a:cs typeface="Arial"/>
              </a:rPr>
              <a:t>operator displays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record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either the  first condition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the second condition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Operator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"Persons"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61" y="6303085"/>
            <a:ext cx="16490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6985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3575050"/>
          <a:ext cx="8241665" cy="307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905000"/>
                <a:gridCol w="1981200"/>
                <a:gridCol w="1905000"/>
                <a:gridCol w="1536065"/>
              </a:tblGrid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48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48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Borgvn 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093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Kari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3571"/>
            <a:ext cx="7950834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Now we </a:t>
            </a:r>
            <a:r>
              <a:rPr sz="2800" dirty="0">
                <a:latin typeface="Arial"/>
                <a:cs typeface="Arial"/>
              </a:rPr>
              <a:t>want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select only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persons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first name </a:t>
            </a:r>
            <a:r>
              <a:rPr sz="2800" dirty="0">
                <a:latin typeface="Arial"/>
                <a:cs typeface="Arial"/>
              </a:rPr>
              <a:t>equal to "Tove" </a:t>
            </a:r>
            <a:r>
              <a:rPr sz="2800" spc="-5" dirty="0">
                <a:latin typeface="Arial"/>
                <a:cs typeface="Arial"/>
              </a:rPr>
              <a:t>AND the last name  </a:t>
            </a:r>
            <a:r>
              <a:rPr sz="2800" dirty="0">
                <a:latin typeface="Arial"/>
                <a:cs typeface="Arial"/>
              </a:rPr>
              <a:t>equal 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"Svendson":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 use the </a:t>
            </a:r>
            <a:r>
              <a:rPr sz="2800" dirty="0">
                <a:latin typeface="Arial"/>
                <a:cs typeface="Arial"/>
              </a:rPr>
              <a:t>following </a:t>
            </a:r>
            <a:r>
              <a:rPr sz="2800" spc="-5" dirty="0">
                <a:latin typeface="Arial"/>
                <a:cs typeface="Arial"/>
              </a:rPr>
              <a:t>SELECT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5600" marR="31794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SELECT * FROM Persons  WHERE FirstName='Tove'  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LastName='Svendson‘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result-set </a:t>
            </a:r>
            <a:r>
              <a:rPr sz="2800" spc="-5" dirty="0">
                <a:latin typeface="Arial"/>
                <a:cs typeface="Arial"/>
              </a:rPr>
              <a:t>will look like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4260850"/>
          <a:ext cx="7162799" cy="1351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/>
                <a:gridCol w="1767839"/>
                <a:gridCol w="1524000"/>
                <a:gridCol w="1295400"/>
                <a:gridCol w="12954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P_Id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City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Svendson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60" dirty="0">
                          <a:latin typeface="Verdana"/>
                          <a:cs typeface="Verdana"/>
                        </a:rPr>
                        <a:t>Tove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80365">
                        <a:lnSpc>
                          <a:spcPts val="2320"/>
                        </a:lnSpc>
                        <a:spcBef>
                          <a:spcPts val="13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gvn  23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7955280" cy="42875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OR Operator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Now we </a:t>
            </a:r>
            <a:r>
              <a:rPr sz="2800" dirty="0">
                <a:latin typeface="Arial"/>
                <a:cs typeface="Arial"/>
              </a:rPr>
              <a:t>want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select only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persons </a:t>
            </a:r>
            <a:r>
              <a:rPr sz="2800" spc="-5" dirty="0">
                <a:latin typeface="Arial"/>
                <a:cs typeface="Arial"/>
              </a:rPr>
              <a:t>with the  </a:t>
            </a:r>
            <a:r>
              <a:rPr sz="2800" dirty="0">
                <a:latin typeface="Arial"/>
                <a:cs typeface="Arial"/>
              </a:rPr>
              <a:t>first </a:t>
            </a:r>
            <a:r>
              <a:rPr sz="2800" spc="-5" dirty="0">
                <a:latin typeface="Arial"/>
                <a:cs typeface="Arial"/>
              </a:rPr>
              <a:t>name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 "Tove" OR the first name 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"Ola":We use the following </a:t>
            </a:r>
            <a:r>
              <a:rPr sz="2800" spc="-5" dirty="0">
                <a:latin typeface="Arial"/>
                <a:cs typeface="Arial"/>
              </a:rPr>
              <a:t>SELECT  </a:t>
            </a:r>
            <a:r>
              <a:rPr sz="2800" dirty="0">
                <a:latin typeface="Arial"/>
                <a:cs typeface="Arial"/>
              </a:rPr>
              <a:t>statement: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Arial"/>
              <a:cs typeface="Arial"/>
            </a:endParaRPr>
          </a:p>
          <a:p>
            <a:pPr marL="355600" marR="339788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SELECT * FROM </a:t>
            </a:r>
            <a:r>
              <a:rPr sz="2800" dirty="0">
                <a:latin typeface="Arial"/>
                <a:cs typeface="Arial"/>
              </a:rPr>
              <a:t>Persons  </a:t>
            </a:r>
            <a:r>
              <a:rPr sz="2800" spc="-5" dirty="0">
                <a:latin typeface="Arial"/>
                <a:cs typeface="Arial"/>
              </a:rPr>
              <a:t>WHERE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FirstName='Tove'  </a:t>
            </a:r>
            <a:r>
              <a:rPr sz="2800" spc="-10" dirty="0">
                <a:latin typeface="Arial"/>
                <a:cs typeface="Arial"/>
              </a:rPr>
              <a:t>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FirstName='Ola'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5965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result-set will </a:t>
            </a:r>
            <a:r>
              <a:rPr sz="3200" spc="-5" dirty="0">
                <a:latin typeface="Arial"/>
                <a:cs typeface="Arial"/>
              </a:rPr>
              <a:t>look like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831850"/>
          <a:ext cx="800099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524000"/>
                <a:gridCol w="2220595"/>
                <a:gridCol w="1818004"/>
                <a:gridCol w="14478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444" y="2312035"/>
            <a:ext cx="756158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Combining AND &amp;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 marR="260985">
              <a:lnSpc>
                <a:spcPct val="100000"/>
              </a:lnSpc>
            </a:pPr>
            <a:r>
              <a:rPr sz="2000" b="1" spc="-50" dirty="0">
                <a:latin typeface="Arial"/>
                <a:cs typeface="Arial"/>
              </a:rPr>
              <a:t>You </a:t>
            </a:r>
            <a:r>
              <a:rPr sz="2000" b="1" dirty="0">
                <a:latin typeface="Arial"/>
                <a:cs typeface="Arial"/>
              </a:rPr>
              <a:t>can also combine AND and OR (use parenthesis to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  complex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expressions).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Now </a:t>
            </a:r>
            <a:r>
              <a:rPr sz="2000" b="1" spc="10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want to select only the persons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the last name  equal to </a:t>
            </a:r>
            <a:r>
              <a:rPr sz="2000" b="1" spc="-5" dirty="0">
                <a:latin typeface="Arial"/>
                <a:cs typeface="Arial"/>
              </a:rPr>
              <a:t>"Svendson" </a:t>
            </a:r>
            <a:r>
              <a:rPr sz="2000" b="1" dirty="0">
                <a:latin typeface="Arial"/>
                <a:cs typeface="Arial"/>
              </a:rPr>
              <a:t>AND the first name equal to </a:t>
            </a:r>
            <a:r>
              <a:rPr sz="2000" b="1" spc="-30" dirty="0">
                <a:latin typeface="Arial"/>
                <a:cs typeface="Arial"/>
              </a:rPr>
              <a:t>"Tove"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 "Ola":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spc="-15" dirty="0">
                <a:latin typeface="Arial"/>
                <a:cs typeface="Arial"/>
              </a:rPr>
              <a:t>We </a:t>
            </a:r>
            <a:r>
              <a:rPr sz="2000" b="1" i="1" dirty="0">
                <a:latin typeface="Arial"/>
                <a:cs typeface="Arial"/>
              </a:rPr>
              <a:t>use the following SELECT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statement: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3459479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SELECT * FROM Persons</a:t>
            </a:r>
            <a:r>
              <a:rPr sz="2000" b="1" i="1" spc="-9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WHERE  LastName='Svendson'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AND </a:t>
            </a:r>
            <a:r>
              <a:rPr sz="2000" b="1" i="1" spc="-5" dirty="0">
                <a:latin typeface="Arial"/>
                <a:cs typeface="Arial"/>
              </a:rPr>
              <a:t>(FirstName='Tove' </a:t>
            </a:r>
            <a:r>
              <a:rPr sz="2000" b="1" i="1" dirty="0">
                <a:latin typeface="Arial"/>
                <a:cs typeface="Arial"/>
              </a:rPr>
              <a:t>OR</a:t>
            </a:r>
            <a:r>
              <a:rPr sz="2000" b="1" i="1" spc="-7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FirstName='Ola')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840"/>
            <a:ext cx="8079105" cy="362140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IN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IN </a:t>
            </a:r>
            <a:r>
              <a:rPr sz="2400" b="1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IN </a:t>
            </a:r>
            <a:r>
              <a:rPr sz="2400" spc="-5" dirty="0">
                <a:latin typeface="Arial"/>
                <a:cs typeface="Arial"/>
              </a:rPr>
              <a:t>operator allows you </a:t>
            </a:r>
            <a:r>
              <a:rPr sz="2400" dirty="0">
                <a:latin typeface="Arial"/>
                <a:cs typeface="Arial"/>
              </a:rPr>
              <a:t>to specify </a:t>
            </a:r>
            <a:r>
              <a:rPr sz="2400" spc="-5" dirty="0">
                <a:latin typeface="Arial"/>
                <a:cs typeface="Arial"/>
              </a:rPr>
              <a:t>multiple values in a  WHERE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clause.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Syntax:</a:t>
            </a:r>
            <a:endParaRPr sz="3200">
              <a:latin typeface="Arial"/>
              <a:cs typeface="Arial"/>
            </a:endParaRPr>
          </a:p>
          <a:p>
            <a:pPr marL="355600" marR="4177029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SELECT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column_name(s) 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table_name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WHERE column_name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(value1,value2,...)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2934"/>
            <a:ext cx="7859395" cy="36163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IN Operator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Now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5" dirty="0">
                <a:latin typeface="Arial"/>
                <a:cs typeface="Arial"/>
              </a:rPr>
              <a:t>want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select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persons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a last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  equal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"Hansen" or "Pettersen" from the table  above.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We use the </a:t>
            </a:r>
            <a:r>
              <a:rPr sz="2400" b="1" dirty="0">
                <a:latin typeface="Arial"/>
                <a:cs typeface="Arial"/>
              </a:rPr>
              <a:t>following </a:t>
            </a:r>
            <a:r>
              <a:rPr sz="2400" b="1" spc="-5" dirty="0">
                <a:latin typeface="Arial"/>
                <a:cs typeface="Arial"/>
              </a:rPr>
              <a:t>SELECT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SELECT *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Persons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WHERE LastName IN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('Hansen','Pettersen')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result-set </a:t>
            </a:r>
            <a:r>
              <a:rPr sz="2400" b="1" dirty="0">
                <a:latin typeface="Arial"/>
                <a:cs typeface="Arial"/>
              </a:rPr>
              <a:t>will look like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3956050"/>
          <a:ext cx="739139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524000"/>
                <a:gridCol w="1524000"/>
                <a:gridCol w="2376170"/>
                <a:gridCol w="1205229"/>
              </a:tblGrid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Pettersen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600" b="1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2934"/>
            <a:ext cx="7868284" cy="46450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BETWEEN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BETWEEN </a:t>
            </a:r>
            <a:r>
              <a:rPr sz="2400" spc="-5" dirty="0">
                <a:latin typeface="Arial"/>
                <a:cs typeface="Arial"/>
              </a:rPr>
              <a:t>operator is used in a </a:t>
            </a:r>
            <a:r>
              <a:rPr sz="2400" dirty="0"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clause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select a </a:t>
            </a:r>
            <a:r>
              <a:rPr sz="2400" dirty="0">
                <a:latin typeface="Arial"/>
                <a:cs typeface="Arial"/>
              </a:rPr>
              <a:t>range of </a:t>
            </a:r>
            <a:r>
              <a:rPr sz="2400" spc="-5" dirty="0">
                <a:latin typeface="Arial"/>
                <a:cs typeface="Arial"/>
              </a:rPr>
              <a:t>data between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The BETWEEN Operator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BETWEEN </a:t>
            </a:r>
            <a:r>
              <a:rPr sz="2400" spc="-5" dirty="0">
                <a:latin typeface="Arial"/>
                <a:cs typeface="Arial"/>
              </a:rPr>
              <a:t>operator </a:t>
            </a:r>
            <a:r>
              <a:rPr sz="2400" dirty="0">
                <a:latin typeface="Arial"/>
                <a:cs typeface="Arial"/>
              </a:rPr>
              <a:t>selects </a:t>
            </a:r>
            <a:r>
              <a:rPr sz="2400" spc="-5" dirty="0">
                <a:latin typeface="Arial"/>
                <a:cs typeface="Arial"/>
              </a:rPr>
              <a:t>range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 between  two values. The values can be numbers, text, or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SQL </a:t>
            </a:r>
            <a:r>
              <a:rPr sz="2400" spc="-5" dirty="0">
                <a:latin typeface="Arial"/>
                <a:cs typeface="Arial"/>
              </a:rPr>
              <a:t>BETWEEN Syntax:SELECT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column_name(s)</a:t>
            </a:r>
            <a:endParaRPr sz="2400">
              <a:latin typeface="Arial"/>
              <a:cs typeface="Arial"/>
            </a:endParaRPr>
          </a:p>
          <a:p>
            <a:pPr marL="355600" marR="43719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table_name  WHERE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column_name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BETWEEN </a:t>
            </a:r>
            <a:r>
              <a:rPr sz="2400" spc="-5" dirty="0">
                <a:latin typeface="Arial"/>
                <a:cs typeface="Arial"/>
              </a:rPr>
              <a:t>value1 AND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423712"/>
            <a:ext cx="16827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4561" y="6273495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2167508"/>
            <a:ext cx="32245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DBMS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(LAB)  SQL/PLSQL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2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099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9895"/>
            <a:ext cx="47275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SELECT * FROM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Persons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LastName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BETWEEN 'Hansen' </a:t>
            </a:r>
            <a:r>
              <a:rPr sz="2000" b="1" spc="5" dirty="0">
                <a:latin typeface="Arial"/>
                <a:cs typeface="Arial"/>
              </a:rPr>
              <a:t>AND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'Pettersen'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result-set </a:t>
            </a:r>
            <a:r>
              <a:rPr sz="2000" b="1" dirty="0">
                <a:latin typeface="Arial"/>
                <a:cs typeface="Arial"/>
              </a:rPr>
              <a:t>will look </a:t>
            </a:r>
            <a:r>
              <a:rPr sz="2000" b="1" spc="-5" dirty="0">
                <a:latin typeface="Arial"/>
                <a:cs typeface="Arial"/>
              </a:rPr>
              <a:t>like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61" y="6303085"/>
            <a:ext cx="7124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-Gour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108" y="6303085"/>
            <a:ext cx="9372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av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6985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650" y="1746250"/>
          <a:ext cx="6553198" cy="106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310640"/>
                <a:gridCol w="1310640"/>
                <a:gridCol w="1310639"/>
                <a:gridCol w="1310639"/>
              </a:tblGrid>
              <a:tr h="47485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9194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287655">
                        <a:lnSpc>
                          <a:spcPts val="166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Tim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oteivn  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4540" y="3043554"/>
            <a:ext cx="68370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display the persons </a:t>
            </a:r>
            <a:r>
              <a:rPr sz="2400" b="1" dirty="0">
                <a:latin typeface="Arial"/>
                <a:cs typeface="Arial"/>
              </a:rPr>
              <a:t>outside </a:t>
            </a:r>
            <a:r>
              <a:rPr sz="2400" b="1" spc="-5" dirty="0">
                <a:latin typeface="Arial"/>
                <a:cs typeface="Arial"/>
              </a:rPr>
              <a:t>the range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 previous example, use </a:t>
            </a:r>
            <a:r>
              <a:rPr sz="2400" b="1" dirty="0">
                <a:latin typeface="Arial"/>
                <a:cs typeface="Arial"/>
              </a:rPr>
              <a:t>NOT </a:t>
            </a:r>
            <a:r>
              <a:rPr sz="2400" b="1" spc="-5" dirty="0">
                <a:latin typeface="Arial"/>
                <a:cs typeface="Arial"/>
              </a:rPr>
              <a:t>BETWEEN:  SELECT * FROM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Persons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WHERE LastName</a:t>
            </a:r>
            <a:endParaRPr sz="2400">
              <a:latin typeface="Arial"/>
              <a:cs typeface="Arial"/>
            </a:endParaRPr>
          </a:p>
          <a:p>
            <a:pPr marL="12700" marR="88011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NOT BETWEEN 'Hansen' AND 'Pettersen'  The result-set </a:t>
            </a:r>
            <a:r>
              <a:rPr sz="2400" b="1" dirty="0">
                <a:latin typeface="Arial"/>
                <a:cs typeface="Arial"/>
              </a:rPr>
              <a:t>will look like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3850" y="5480050"/>
          <a:ext cx="7086599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/>
                <a:gridCol w="1417320"/>
                <a:gridCol w="1417319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Kari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8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504" y="483234"/>
            <a:ext cx="4872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ORDER BY</a:t>
            </a:r>
            <a:r>
              <a:rPr spc="-85" dirty="0"/>
              <a:t> </a:t>
            </a:r>
            <a:r>
              <a:rPr dirty="0"/>
              <a:t>clause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775652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So far, we have seen how to get data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out  </a:t>
            </a:r>
            <a:r>
              <a:rPr sz="3200" dirty="0">
                <a:latin typeface="Arial"/>
                <a:cs typeface="Arial"/>
              </a:rPr>
              <a:t>of a </a:t>
            </a:r>
            <a:r>
              <a:rPr sz="3200" spc="-5" dirty="0">
                <a:latin typeface="Arial"/>
                <a:cs typeface="Arial"/>
              </a:rPr>
              <a:t>table using </a:t>
            </a:r>
            <a:r>
              <a:rPr sz="3200" b="1" dirty="0">
                <a:latin typeface="Arial"/>
                <a:cs typeface="Arial"/>
              </a:rPr>
              <a:t>SELECT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b="1" dirty="0">
                <a:latin typeface="Arial"/>
                <a:cs typeface="Arial"/>
              </a:rPr>
              <a:t>WHERE  </a:t>
            </a:r>
            <a:r>
              <a:rPr sz="3200" dirty="0">
                <a:latin typeface="Arial"/>
                <a:cs typeface="Arial"/>
              </a:rPr>
              <a:t>commands. Often, however, we need to  list the </a:t>
            </a:r>
            <a:r>
              <a:rPr sz="3200" spc="-5" dirty="0">
                <a:latin typeface="Arial"/>
                <a:cs typeface="Arial"/>
              </a:rPr>
              <a:t>output </a:t>
            </a:r>
            <a:r>
              <a:rPr sz="3200" dirty="0">
                <a:latin typeface="Arial"/>
                <a:cs typeface="Arial"/>
              </a:rPr>
              <a:t>in a particular order. This  could be in ascending order, in  descending order, or could be </a:t>
            </a:r>
            <a:r>
              <a:rPr sz="3200" spc="-5" dirty="0">
                <a:latin typeface="Arial"/>
                <a:cs typeface="Arial"/>
              </a:rPr>
              <a:t>based </a:t>
            </a:r>
            <a:r>
              <a:rPr sz="3200" dirty="0">
                <a:latin typeface="Arial"/>
                <a:cs typeface="Arial"/>
              </a:rPr>
              <a:t>on  </a:t>
            </a:r>
            <a:r>
              <a:rPr sz="3200" spc="-5" dirty="0">
                <a:latin typeface="Arial"/>
                <a:cs typeface="Arial"/>
              </a:rPr>
              <a:t>either </a:t>
            </a:r>
            <a:r>
              <a:rPr sz="3200" dirty="0">
                <a:latin typeface="Arial"/>
                <a:cs typeface="Arial"/>
              </a:rPr>
              <a:t>numerical value or text value. In  such cases, we can use the </a:t>
            </a:r>
            <a:r>
              <a:rPr sz="3200" b="1" dirty="0">
                <a:latin typeface="Arial"/>
                <a:cs typeface="Arial"/>
              </a:rPr>
              <a:t>ORDER BY  </a:t>
            </a:r>
            <a:r>
              <a:rPr sz="3200" dirty="0">
                <a:latin typeface="Arial"/>
                <a:cs typeface="Arial"/>
              </a:rPr>
              <a:t>keyword to achieve </a:t>
            </a:r>
            <a:r>
              <a:rPr sz="3200" spc="-5" dirty="0">
                <a:latin typeface="Arial"/>
                <a:cs typeface="Arial"/>
              </a:rPr>
              <a:t>our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goal.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806259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syntax for an </a:t>
            </a:r>
            <a:r>
              <a:rPr sz="3200" b="1" dirty="0">
                <a:latin typeface="Arial"/>
                <a:cs typeface="Arial"/>
              </a:rPr>
              <a:t>ORDER BY </a:t>
            </a:r>
            <a:r>
              <a:rPr sz="3200" spc="-5" dirty="0">
                <a:latin typeface="Arial"/>
                <a:cs typeface="Arial"/>
              </a:rPr>
              <a:t>statement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as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follows:</a:t>
            </a:r>
            <a:endParaRPr sz="3200">
              <a:latin typeface="Arial"/>
              <a:cs typeface="Arial"/>
            </a:endParaRPr>
          </a:p>
          <a:p>
            <a:pPr marL="355600" marR="28594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"column_name"  FROM "table_name"  [WHERE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"condition"]</a:t>
            </a:r>
            <a:endParaRPr sz="3200">
              <a:latin typeface="Arial"/>
              <a:cs typeface="Arial"/>
            </a:endParaRPr>
          </a:p>
          <a:p>
            <a:pPr marL="355600" marR="109982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ORDER BY "column_name"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[ASC,  DESC]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7973695" cy="3929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[] means that the </a:t>
            </a:r>
            <a:r>
              <a:rPr sz="3200" b="1" dirty="0">
                <a:latin typeface="Arial"/>
                <a:cs typeface="Arial"/>
              </a:rPr>
              <a:t>WHERE </a:t>
            </a:r>
            <a:r>
              <a:rPr sz="3200" spc="-5" dirty="0">
                <a:latin typeface="Arial"/>
                <a:cs typeface="Arial"/>
              </a:rPr>
              <a:t>statement  </a:t>
            </a:r>
            <a:r>
              <a:rPr sz="3200" dirty="0">
                <a:latin typeface="Arial"/>
                <a:cs typeface="Arial"/>
              </a:rPr>
              <a:t>is optional. However, if a </a:t>
            </a:r>
            <a:r>
              <a:rPr sz="3200" b="1" dirty="0">
                <a:latin typeface="Arial"/>
                <a:cs typeface="Arial"/>
              </a:rPr>
              <a:t>WHERE </a:t>
            </a:r>
            <a:r>
              <a:rPr sz="3200" dirty="0">
                <a:latin typeface="Arial"/>
                <a:cs typeface="Arial"/>
              </a:rPr>
              <a:t>clause  exists, it comes </a:t>
            </a:r>
            <a:r>
              <a:rPr sz="3200" spc="-5" dirty="0">
                <a:latin typeface="Arial"/>
                <a:cs typeface="Arial"/>
              </a:rPr>
              <a:t>before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ORDER BY  </a:t>
            </a:r>
            <a:r>
              <a:rPr sz="3200" dirty="0">
                <a:latin typeface="Arial"/>
                <a:cs typeface="Arial"/>
              </a:rPr>
              <a:t>clause. </a:t>
            </a:r>
            <a:r>
              <a:rPr sz="3200" b="1" dirty="0">
                <a:latin typeface="Arial"/>
                <a:cs typeface="Arial"/>
              </a:rPr>
              <a:t>ASC </a:t>
            </a:r>
            <a:r>
              <a:rPr sz="3200" spc="-5" dirty="0">
                <a:latin typeface="Arial"/>
                <a:cs typeface="Arial"/>
              </a:rPr>
              <a:t>means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results will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shown in ascending order, and </a:t>
            </a:r>
            <a:r>
              <a:rPr sz="3200" b="1" dirty="0">
                <a:latin typeface="Arial"/>
                <a:cs typeface="Arial"/>
              </a:rPr>
              <a:t>DESC  </a:t>
            </a:r>
            <a:r>
              <a:rPr sz="3200" spc="-5" dirty="0">
                <a:latin typeface="Arial"/>
                <a:cs typeface="Arial"/>
              </a:rPr>
              <a:t>means that </a:t>
            </a:r>
            <a:r>
              <a:rPr sz="3200" dirty="0">
                <a:latin typeface="Arial"/>
                <a:cs typeface="Arial"/>
              </a:rPr>
              <a:t>the results will be shown in  descending order. If neither is specified,  the </a:t>
            </a:r>
            <a:r>
              <a:rPr sz="3200" spc="-5" dirty="0">
                <a:latin typeface="Arial"/>
                <a:cs typeface="Arial"/>
              </a:rPr>
              <a:t>default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ASC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682"/>
            <a:ext cx="76314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For example, we may wish to list the  contents of </a:t>
            </a:r>
            <a:r>
              <a:rPr sz="3200" spc="-5" dirty="0">
                <a:latin typeface="Arial"/>
                <a:cs typeface="Arial"/>
              </a:rPr>
              <a:t>Table </a:t>
            </a:r>
            <a:r>
              <a:rPr sz="3200" b="1" i="1" dirty="0">
                <a:latin typeface="Arial"/>
                <a:cs typeface="Arial"/>
              </a:rPr>
              <a:t>Store_Information</a:t>
            </a:r>
            <a:r>
              <a:rPr sz="3200" b="1" i="1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 dollar </a:t>
            </a:r>
            <a:r>
              <a:rPr sz="3200" spc="-5" dirty="0">
                <a:latin typeface="Arial"/>
                <a:cs typeface="Arial"/>
              </a:rPr>
              <a:t>amount, </a:t>
            </a:r>
            <a:r>
              <a:rPr sz="3200" dirty="0">
                <a:latin typeface="Arial"/>
                <a:cs typeface="Arial"/>
              </a:rPr>
              <a:t>in descending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2279650"/>
          <a:ext cx="6096000" cy="305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store_name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Angeles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$1500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Jan-05-1999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Boston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$700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Jan-08-1999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491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San 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Franc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sco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$300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Jan-08-1999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58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Diego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$250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Jan-07-1999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755"/>
            <a:ext cx="8072755" cy="57810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GROUP BY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GROUP BY statement is used in  conjunction with </a:t>
            </a:r>
            <a:r>
              <a:rPr sz="3200" spc="-5" dirty="0">
                <a:latin typeface="Arial"/>
                <a:cs typeface="Arial"/>
              </a:rPr>
              <a:t>the aggregate </a:t>
            </a:r>
            <a:r>
              <a:rPr sz="3200" dirty="0">
                <a:latin typeface="Arial"/>
                <a:cs typeface="Arial"/>
              </a:rPr>
              <a:t>functions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group 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one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more  </a:t>
            </a:r>
            <a:r>
              <a:rPr sz="3200" dirty="0">
                <a:latin typeface="Arial"/>
                <a:cs typeface="Arial"/>
              </a:rPr>
              <a:t>columns.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</a:t>
            </a:r>
            <a:r>
              <a:rPr sz="3200" spc="5" dirty="0">
                <a:latin typeface="Arial"/>
                <a:cs typeface="Arial"/>
              </a:rPr>
              <a:t>GROUP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Syntax:</a:t>
            </a:r>
            <a:endParaRPr sz="3200">
              <a:latin typeface="Arial"/>
              <a:cs typeface="Arial"/>
            </a:endParaRPr>
          </a:p>
          <a:p>
            <a:pPr marL="355600" marR="140335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</a:t>
            </a:r>
            <a:r>
              <a:rPr sz="3200" spc="-5" dirty="0">
                <a:latin typeface="Arial"/>
                <a:cs typeface="Arial"/>
              </a:rPr>
              <a:t>column_name,  </a:t>
            </a:r>
            <a:r>
              <a:rPr sz="3200" dirty="0">
                <a:latin typeface="Arial"/>
                <a:cs typeface="Arial"/>
              </a:rPr>
              <a:t>aggre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ate_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unction(column_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ame)  FROM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355600" marR="81915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WHERE column_name </a:t>
            </a:r>
            <a:r>
              <a:rPr sz="3200" spc="-5" dirty="0">
                <a:latin typeface="Arial"/>
                <a:cs typeface="Arial"/>
              </a:rPr>
              <a:t>operator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  GROUP BY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column_name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229600" cy="3809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443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OrderDate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OrderPrice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44194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2008/11/12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443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2008/10/23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1600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Nilsen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443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2008/09/02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700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44321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2008/09/03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44194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2008/08/30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Jensen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443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2008/10/04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Nilsen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6095"/>
            <a:ext cx="7831455" cy="4072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Now we want to find the total sum (total order)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customer.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GROUP BY statement to </a:t>
            </a:r>
            <a:r>
              <a:rPr sz="2400" spc="-5" dirty="0">
                <a:latin typeface="Arial"/>
                <a:cs typeface="Arial"/>
              </a:rPr>
              <a:t>group  the </a:t>
            </a:r>
            <a:r>
              <a:rPr sz="2400" dirty="0">
                <a:latin typeface="Arial"/>
                <a:cs typeface="Arial"/>
              </a:rPr>
              <a:t>customers.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use the following </a:t>
            </a:r>
            <a:r>
              <a:rPr sz="2400" dirty="0">
                <a:latin typeface="Arial"/>
                <a:cs typeface="Arial"/>
              </a:rPr>
              <a:t>SQL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355600" marR="352425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Customer,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SUM(OrderPrice) 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GROUP BY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Customer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result-set </a:t>
            </a:r>
            <a:r>
              <a:rPr sz="2800" spc="-5" dirty="0">
                <a:latin typeface="Arial"/>
                <a:cs typeface="Arial"/>
              </a:rPr>
              <a:t>will look like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4718050"/>
          <a:ext cx="6553200" cy="1605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  <a:gridCol w="3276600"/>
              </a:tblGrid>
              <a:tr h="40131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SUM(OrderPrice)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2000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Nilsen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1700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Jensen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2000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776287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3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can also use the </a:t>
            </a:r>
            <a:r>
              <a:rPr sz="3200" spc="5" dirty="0">
                <a:latin typeface="Arial"/>
                <a:cs typeface="Arial"/>
              </a:rPr>
              <a:t>GROUP </a:t>
            </a:r>
            <a:r>
              <a:rPr sz="3200" dirty="0">
                <a:latin typeface="Arial"/>
                <a:cs typeface="Arial"/>
              </a:rPr>
              <a:t>BY  statement on </a:t>
            </a:r>
            <a:r>
              <a:rPr sz="3200" spc="-5" dirty="0">
                <a:latin typeface="Arial"/>
                <a:cs typeface="Arial"/>
              </a:rPr>
              <a:t>more </a:t>
            </a:r>
            <a:r>
              <a:rPr sz="3200" dirty="0">
                <a:latin typeface="Arial"/>
                <a:cs typeface="Arial"/>
              </a:rPr>
              <a:t>than one column,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like  this: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 Customer,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rder</a:t>
            </a:r>
            <a:r>
              <a:rPr sz="3200" b="1" spc="5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ate,SUM(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rderP</a:t>
            </a:r>
            <a:r>
              <a:rPr sz="3200" b="1" spc="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ice)  FROM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spc="5" dirty="0">
                <a:latin typeface="Arial"/>
                <a:cs typeface="Arial"/>
              </a:rPr>
              <a:t>GROUP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Customer,OrderDate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381355"/>
            <a:ext cx="7948295" cy="57810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Date functions in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 SYSDATE()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Sysdate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diplay</a:t>
            </a:r>
            <a:r>
              <a:rPr sz="32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  date.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SQL&gt; </a:t>
            </a:r>
            <a:r>
              <a:rPr sz="3200" b="1" spc="-5" dirty="0">
                <a:latin typeface="Arial"/>
                <a:cs typeface="Arial"/>
              </a:rPr>
              <a:t>select sysdate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dual;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SYSDATE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---------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spc="-5" dirty="0">
                <a:latin typeface="Arial"/>
                <a:cs typeface="Arial"/>
              </a:rPr>
              <a:t>23-NOV-10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233566"/>
            <a:ext cx="168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4561" y="6273495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226" y="6273495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8955"/>
            <a:ext cx="7938134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UPDATE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UPDATE statement is used to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update  existing records in a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UPDATE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UPDATE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355600" marR="27114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SET column1=value,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column2=value2,...  WHERE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some_column=some_value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478282"/>
            <a:ext cx="7760970" cy="5001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2. LAST_DAY: </a:t>
            </a:r>
            <a:r>
              <a:rPr sz="3200" b="1" spc="-5" dirty="0">
                <a:latin typeface="Arial"/>
                <a:cs typeface="Arial"/>
              </a:rPr>
              <a:t>Last_day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display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last  </a:t>
            </a:r>
            <a:r>
              <a:rPr sz="3200" b="1" dirty="0">
                <a:latin typeface="Arial"/>
                <a:cs typeface="Arial"/>
              </a:rPr>
              <a:t>day of the current/mentioned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42265" marR="54165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SQL&gt; </a:t>
            </a:r>
            <a:r>
              <a:rPr sz="3200" b="1" spc="-5" dirty="0">
                <a:latin typeface="Arial"/>
                <a:cs typeface="Arial"/>
              </a:rPr>
              <a:t>select last_day(sysdate)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  dual;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LAST_DAY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---------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Arial"/>
                <a:cs typeface="Arial"/>
              </a:rPr>
              <a:t>30-NOV-10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0"/>
            <a:ext cx="8422640" cy="4708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b="1" dirty="0">
                <a:latin typeface="Arial"/>
                <a:cs typeface="Arial"/>
              </a:rPr>
              <a:t>SQL&gt; </a:t>
            </a:r>
            <a:r>
              <a:rPr sz="2400" b="1" spc="-5" dirty="0">
                <a:latin typeface="Arial"/>
                <a:cs typeface="Arial"/>
              </a:rPr>
              <a:t>select last_day('06-nov-2010') from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dual;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Arial"/>
                <a:cs typeface="Arial"/>
              </a:rPr>
              <a:t>LAST_DAY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b="1" dirty="0">
                <a:latin typeface="Arial"/>
                <a:cs typeface="Arial"/>
              </a:rPr>
              <a:t>---------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Arial"/>
                <a:cs typeface="Arial"/>
              </a:rPr>
              <a:t>30-NOV-10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06400" marR="68580" indent="-3429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Arial"/>
                <a:cs typeface="Arial"/>
              </a:rPr>
              <a:t>3. NEXT_DAY </a:t>
            </a:r>
            <a:r>
              <a:rPr sz="2400" b="1" dirty="0">
                <a:latin typeface="Arial"/>
                <a:cs typeface="Arial"/>
              </a:rPr>
              <a:t>: to </a:t>
            </a:r>
            <a:r>
              <a:rPr sz="2400" b="1" spc="-5" dirty="0">
                <a:latin typeface="Arial"/>
                <a:cs typeface="Arial"/>
              </a:rPr>
              <a:t>display next day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 mentioned  </a:t>
            </a:r>
            <a:r>
              <a:rPr sz="2400" b="1" dirty="0">
                <a:latin typeface="Arial"/>
                <a:cs typeface="Arial"/>
              </a:rPr>
              <a:t>date,that </a:t>
            </a:r>
            <a:r>
              <a:rPr sz="2400" b="1" spc="-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5" dirty="0">
                <a:latin typeface="Arial"/>
                <a:cs typeface="Arial"/>
              </a:rPr>
              <a:t>today </a:t>
            </a: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spc="-7" baseline="24305" dirty="0">
                <a:latin typeface="Arial"/>
                <a:cs typeface="Arial"/>
              </a:rPr>
              <a:t>th </a:t>
            </a:r>
            <a:r>
              <a:rPr sz="2400" b="1" spc="-5" dirty="0">
                <a:latin typeface="Arial"/>
                <a:cs typeface="Arial"/>
              </a:rPr>
              <a:t>dec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today </a:t>
            </a:r>
            <a:r>
              <a:rPr sz="2400" b="1" dirty="0">
                <a:latin typeface="Arial"/>
                <a:cs typeface="Arial"/>
              </a:rPr>
              <a:t>id Monday then  </a:t>
            </a:r>
            <a:r>
              <a:rPr sz="2400" b="1" spc="5" dirty="0">
                <a:latin typeface="Arial"/>
                <a:cs typeface="Arial"/>
              </a:rPr>
              <a:t>when </a:t>
            </a:r>
            <a:r>
              <a:rPr sz="2400" b="1" dirty="0">
                <a:latin typeface="Arial"/>
                <a:cs typeface="Arial"/>
              </a:rPr>
              <a:t>will </a:t>
            </a:r>
            <a:r>
              <a:rPr sz="2400" b="1" spc="-5" dirty="0">
                <a:latin typeface="Arial"/>
                <a:cs typeface="Arial"/>
              </a:rPr>
              <a:t>next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day</a:t>
            </a:r>
            <a:endParaRPr sz="2400">
              <a:latin typeface="Arial"/>
              <a:cs typeface="Arial"/>
            </a:endParaRPr>
          </a:p>
          <a:p>
            <a:pPr marL="575310" indent="-51244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575310" algn="l"/>
                <a:tab pos="575945" algn="l"/>
                <a:tab pos="1547495" algn="l"/>
              </a:tabLst>
            </a:pPr>
            <a:r>
              <a:rPr sz="2400" b="1" dirty="0">
                <a:latin typeface="Arial"/>
                <a:cs typeface="Arial"/>
              </a:rPr>
              <a:t>SQL&gt;	Select </a:t>
            </a:r>
            <a:r>
              <a:rPr sz="2400" b="1" spc="-5" dirty="0">
                <a:latin typeface="Arial"/>
                <a:cs typeface="Arial"/>
              </a:rPr>
              <a:t>next_day('06-dec-2010','Monday')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912494" indent="-84963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912494" algn="l"/>
                <a:tab pos="913130" algn="l"/>
              </a:tabLst>
            </a:pPr>
            <a:r>
              <a:rPr sz="2400" b="1" dirty="0">
                <a:latin typeface="Arial"/>
                <a:cs typeface="Arial"/>
              </a:rPr>
              <a:t>dual;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7495"/>
            <a:ext cx="8206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 </a:t>
            </a:r>
            <a:r>
              <a:rPr sz="2400" spc="-5" dirty="0"/>
              <a:t>MONTHS_BETWEEN </a:t>
            </a:r>
            <a:r>
              <a:rPr sz="2400" dirty="0"/>
              <a:t>: </a:t>
            </a:r>
            <a:r>
              <a:rPr sz="2400" spc="-5" dirty="0"/>
              <a:t>Calculates </a:t>
            </a:r>
            <a:r>
              <a:rPr sz="2400" dirty="0"/>
              <a:t>the months</a:t>
            </a:r>
            <a:r>
              <a:rPr sz="2400" spc="-5" dirty="0"/>
              <a:t> </a:t>
            </a:r>
            <a:r>
              <a:rPr sz="2400" dirty="0"/>
              <a:t>between</a:t>
            </a:r>
            <a:endParaRPr sz="2400"/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the </a:t>
            </a:r>
            <a:r>
              <a:rPr sz="2400" spc="10" dirty="0"/>
              <a:t>two</a:t>
            </a:r>
            <a:r>
              <a:rPr sz="2400" spc="-55" dirty="0"/>
              <a:t> </a:t>
            </a:r>
            <a:r>
              <a:rPr sz="2400" spc="-5" dirty="0"/>
              <a:t>dates.</a:t>
            </a:r>
            <a:endParaRPr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82726"/>
            <a:ext cx="826643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75970" algn="l"/>
                <a:tab pos="776605" algn="l"/>
              </a:tabLst>
            </a:pPr>
            <a:r>
              <a:rPr dirty="0"/>
              <a:t>	</a:t>
            </a:r>
            <a:r>
              <a:rPr sz="2400" b="1" spc="-5" dirty="0">
                <a:latin typeface="Arial"/>
                <a:cs typeface="Arial"/>
              </a:rPr>
              <a:t>select months_between('02-feb-2010','03-Dec-2009')  from dual;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MONTHS_BETWEEN('02-FEB-2010','03-DEC-2009')</a:t>
            </a:r>
            <a:endParaRPr sz="240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-------------------------------------------</a:t>
            </a:r>
            <a:endParaRPr sz="2400">
              <a:latin typeface="Arial"/>
              <a:cs typeface="Arial"/>
            </a:endParaRPr>
          </a:p>
          <a:p>
            <a:pPr marL="287528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1.9677419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5. ADD_MONTHS adds </a:t>
            </a:r>
            <a:r>
              <a:rPr sz="2400" b="1" dirty="0">
                <a:latin typeface="Arial"/>
                <a:cs typeface="Arial"/>
              </a:rPr>
              <a:t>month to </a:t>
            </a:r>
            <a:r>
              <a:rPr sz="2400" b="1" spc="-5" dirty="0">
                <a:latin typeface="Arial"/>
                <a:cs typeface="Arial"/>
              </a:rPr>
              <a:t>the current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SQL&gt; </a:t>
            </a:r>
            <a:r>
              <a:rPr sz="2400" b="1" spc="-5" dirty="0">
                <a:latin typeface="Arial"/>
                <a:cs typeface="Arial"/>
              </a:rPr>
              <a:t>select add_months(sysdate,4) from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dual;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26507"/>
            <a:ext cx="231521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ADD_MONTH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Arial"/>
                <a:cs typeface="Arial"/>
              </a:rPr>
              <a:t>---------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23-MAR-11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4561" y="6273495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226" y="6273495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7914005" cy="63671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Aggregate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</a:t>
            </a:r>
            <a:r>
              <a:rPr sz="3200" spc="-5" dirty="0">
                <a:latin typeface="Arial"/>
                <a:cs typeface="Arial"/>
              </a:rPr>
              <a:t>aggregate </a:t>
            </a:r>
            <a:r>
              <a:rPr sz="3200" dirty="0">
                <a:latin typeface="Arial"/>
                <a:cs typeface="Arial"/>
              </a:rPr>
              <a:t>functions </a:t>
            </a:r>
            <a:r>
              <a:rPr sz="3200" spc="-5" dirty="0">
                <a:latin typeface="Arial"/>
                <a:cs typeface="Arial"/>
              </a:rPr>
              <a:t>return </a:t>
            </a:r>
            <a:r>
              <a:rPr sz="3200" dirty="0">
                <a:latin typeface="Arial"/>
                <a:cs typeface="Arial"/>
              </a:rPr>
              <a:t>a single  value, calculated from values in a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column.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Useful aggregate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functions: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AVG() - Returns the </a:t>
            </a:r>
            <a:r>
              <a:rPr sz="3200" spc="-5" dirty="0">
                <a:latin typeface="Arial"/>
                <a:cs typeface="Arial"/>
              </a:rPr>
              <a:t>average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COUNT() - Returns the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rows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FIRST() - Returns the first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LAST() - Returns the </a:t>
            </a:r>
            <a:r>
              <a:rPr sz="3200" spc="-5" dirty="0">
                <a:latin typeface="Arial"/>
                <a:cs typeface="Arial"/>
              </a:rPr>
              <a:t>last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marR="1391285" indent="-342900">
              <a:lnSpc>
                <a:spcPts val="461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MAX() - Returns </a:t>
            </a:r>
            <a:r>
              <a:rPr sz="3200" spc="-5" dirty="0">
                <a:latin typeface="Arial"/>
                <a:cs typeface="Arial"/>
              </a:rPr>
              <a:t>the largest value  </a:t>
            </a:r>
            <a:r>
              <a:rPr sz="3200" dirty="0">
                <a:latin typeface="Arial"/>
                <a:cs typeface="Arial"/>
              </a:rPr>
              <a:t>MIN() - Returns the smallest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SUM() - Returns 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6965950" cy="16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COUNT(*)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173220" algn="l"/>
              </a:tabLst>
            </a:pPr>
            <a:r>
              <a:rPr sz="3200" b="1" dirty="0">
                <a:latin typeface="Arial"/>
                <a:cs typeface="Arial"/>
              </a:rPr>
              <a:t>SELECT COUNT(*)	FROM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Orders;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066405" cy="6172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286448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MANIPULATION	in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DATES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  <a:p>
            <a:pPr marL="434975" lvl="1" indent="-33972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35609" algn="l"/>
              </a:tabLst>
            </a:pPr>
            <a:r>
              <a:rPr sz="2400" b="1" spc="-5" dirty="0">
                <a:latin typeface="Arial"/>
                <a:cs typeface="Arial"/>
              </a:rPr>
              <a:t>TOCHAR: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To retrieve date in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format other than default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  <a:p>
            <a:pPr marL="181610" marR="612140" indent="-169545">
              <a:lnSpc>
                <a:spcPct val="120000"/>
              </a:lnSpc>
              <a:buFont typeface="Arial"/>
              <a:buChar char="•"/>
              <a:tabLst>
                <a:tab pos="524510" algn="l"/>
                <a:tab pos="525145" algn="l"/>
                <a:tab pos="1557655" algn="l"/>
              </a:tabLst>
            </a:pPr>
            <a:r>
              <a:rPr dirty="0"/>
              <a:t>	</a:t>
            </a:r>
            <a:r>
              <a:rPr sz="2400" b="1" spc="-5" dirty="0">
                <a:latin typeface="Arial"/>
                <a:cs typeface="Arial"/>
              </a:rPr>
              <a:t>select	to_char (sysdate,'DD-MM-YY') from </a:t>
            </a:r>
            <a:r>
              <a:rPr sz="2400" b="1" dirty="0">
                <a:latin typeface="Arial"/>
                <a:cs typeface="Arial"/>
              </a:rPr>
              <a:t>dual;  </a:t>
            </a:r>
            <a:r>
              <a:rPr sz="2400" b="1" spc="-5" dirty="0">
                <a:latin typeface="Arial"/>
                <a:cs typeface="Arial"/>
              </a:rPr>
              <a:t>TO_CHAR(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--------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23-11-10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2.TO_DATE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b="1" spc="-5" dirty="0">
                <a:latin typeface="Arial"/>
                <a:cs typeface="Arial"/>
              </a:rPr>
              <a:t>select </a:t>
            </a:r>
            <a:r>
              <a:rPr sz="2400" b="1" dirty="0">
                <a:latin typeface="Arial"/>
                <a:cs typeface="Arial"/>
              </a:rPr>
              <a:t>to_date('06/07/2010','DD/MON/YY') from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dual;</a:t>
            </a:r>
            <a:endParaRPr sz="240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b="1" spc="-5" dirty="0">
                <a:latin typeface="Arial"/>
                <a:cs typeface="Arial"/>
              </a:rPr>
              <a:t>TO_DATE('</a:t>
            </a:r>
            <a:endParaRPr sz="2400">
              <a:latin typeface="Arial"/>
              <a:cs typeface="Arial"/>
            </a:endParaRPr>
          </a:p>
          <a:p>
            <a:pPr marL="433070" marR="6202680" indent="175260">
              <a:lnSpc>
                <a:spcPct val="120000"/>
              </a:lnSpc>
            </a:pPr>
            <a:r>
              <a:rPr sz="2400" b="1" dirty="0">
                <a:latin typeface="Arial"/>
                <a:cs typeface="Arial"/>
              </a:rPr>
              <a:t>---------  </a:t>
            </a:r>
            <a:r>
              <a:rPr sz="2400" b="1" spc="-5" dirty="0">
                <a:latin typeface="Arial"/>
                <a:cs typeface="Arial"/>
              </a:rPr>
              <a:t>06/J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L/10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755"/>
            <a:ext cx="7617459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MAX()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55600" marR="3625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MAX() </a:t>
            </a:r>
            <a:r>
              <a:rPr sz="3200" spc="-5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returns 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largest  value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selected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MAX() Syntax:SELECT  MAX(column_name) FROM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92456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MAX(OrderPrice) AS  LargestOrderPrice FROM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5155"/>
            <a:ext cx="7480934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MIN()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55600" marR="9144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MIN() function returns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smallest  value of the selected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MIN() Syntax:SELECT  MIN(column_name) FROM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5842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MIN(OrderPrice) AS  SmallestOrderPrice FROM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1355"/>
            <a:ext cx="7709534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SUM()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SUM() function returns the </a:t>
            </a:r>
            <a:r>
              <a:rPr sz="3200" spc="-5" dirty="0">
                <a:latin typeface="Arial"/>
                <a:cs typeface="Arial"/>
              </a:rPr>
              <a:t>total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sum  of a numeric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column.</a:t>
            </a:r>
            <a:endParaRPr sz="320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SUM() Syntax: SELECT  SUM(column_name) FROM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1672589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SUM(OrderPrice)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AS  OrderTotal FROM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SQL STRING</a:t>
            </a:r>
            <a:r>
              <a:rPr spc="-75" dirty="0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208"/>
            <a:ext cx="761365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1.SUBSTR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Table </a:t>
            </a:r>
            <a:r>
              <a:rPr sz="3200" b="1" i="1" dirty="0">
                <a:latin typeface="Arial"/>
                <a:cs typeface="Arial"/>
              </a:rPr>
              <a:t>Geography </a:t>
            </a:r>
            <a:r>
              <a:rPr sz="3200" spc="-5" dirty="0">
                <a:latin typeface="Arial"/>
                <a:cs typeface="Arial"/>
              </a:rPr>
              <a:t>region_name  </a:t>
            </a:r>
            <a:r>
              <a:rPr sz="3200" dirty="0">
                <a:latin typeface="Arial"/>
                <a:cs typeface="Arial"/>
              </a:rPr>
              <a:t>store_name East </a:t>
            </a:r>
            <a:r>
              <a:rPr sz="3200" spc="-5" dirty="0">
                <a:latin typeface="Arial"/>
                <a:cs typeface="Arial"/>
              </a:rPr>
              <a:t>Boston </a:t>
            </a:r>
            <a:r>
              <a:rPr sz="3200" dirty="0">
                <a:latin typeface="Arial"/>
                <a:cs typeface="Arial"/>
              </a:rPr>
              <a:t>East New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York  West </a:t>
            </a:r>
            <a:r>
              <a:rPr sz="3200" spc="-5" dirty="0">
                <a:latin typeface="Arial"/>
                <a:cs typeface="Arial"/>
              </a:rPr>
              <a:t>Los Angeles </a:t>
            </a:r>
            <a:r>
              <a:rPr sz="3200" dirty="0">
                <a:latin typeface="Arial"/>
                <a:cs typeface="Arial"/>
              </a:rPr>
              <a:t>West San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Diego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1:</a:t>
            </a:r>
            <a:endParaRPr sz="3200">
              <a:latin typeface="Arial"/>
              <a:cs typeface="Arial"/>
            </a:endParaRPr>
          </a:p>
          <a:p>
            <a:pPr marL="355600" marR="861060">
              <a:lnSpc>
                <a:spcPts val="3460"/>
              </a:lnSpc>
              <a:spcBef>
                <a:spcPts val="815"/>
              </a:spcBef>
            </a:pPr>
            <a:r>
              <a:rPr sz="3200" b="1" dirty="0">
                <a:latin typeface="Arial"/>
                <a:cs typeface="Arial"/>
              </a:rPr>
              <a:t>SELECT </a:t>
            </a:r>
            <a:r>
              <a:rPr sz="3200" b="1" spc="-5" dirty="0">
                <a:latin typeface="Arial"/>
                <a:cs typeface="Arial"/>
              </a:rPr>
              <a:t>SUBSTR(store_name,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3)  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404"/>
              </a:lnSpc>
            </a:pPr>
            <a:r>
              <a:rPr sz="3200" b="1" dirty="0">
                <a:latin typeface="Arial"/>
                <a:cs typeface="Arial"/>
              </a:rPr>
              <a:t>WHERE </a:t>
            </a:r>
            <a:r>
              <a:rPr sz="3200" b="1" spc="-5" dirty="0">
                <a:latin typeface="Arial"/>
                <a:cs typeface="Arial"/>
              </a:rPr>
              <a:t>store_name </a:t>
            </a:r>
            <a:r>
              <a:rPr sz="3200" b="1" dirty="0">
                <a:latin typeface="Arial"/>
                <a:cs typeface="Arial"/>
              </a:rPr>
              <a:t>= 'Los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Angeles';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2853"/>
            <a:ext cx="798957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Note: </a:t>
            </a:r>
            <a:r>
              <a:rPr sz="2400" spc="-5" dirty="0">
                <a:latin typeface="Arial"/>
                <a:cs typeface="Arial"/>
              </a:rPr>
              <a:t>Notice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WHERE clause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UPDATE syntax.  The WHERE clause </a:t>
            </a:r>
            <a:r>
              <a:rPr sz="2400" dirty="0">
                <a:latin typeface="Arial"/>
                <a:cs typeface="Arial"/>
              </a:rPr>
              <a:t>specifies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record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records  that </a:t>
            </a:r>
            <a:r>
              <a:rPr sz="2400" spc="-5" dirty="0">
                <a:latin typeface="Arial"/>
                <a:cs typeface="Arial"/>
              </a:rPr>
              <a:t>should be updated. </a:t>
            </a:r>
            <a:r>
              <a:rPr sz="2400" spc="5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omit the </a:t>
            </a:r>
            <a:r>
              <a:rPr sz="2400" dirty="0"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clause,  all </a:t>
            </a:r>
            <a:r>
              <a:rPr sz="2400" dirty="0">
                <a:latin typeface="Arial"/>
                <a:cs typeface="Arial"/>
              </a:rPr>
              <a:t>records </a:t>
            </a:r>
            <a:r>
              <a:rPr sz="2400" spc="-5" dirty="0">
                <a:latin typeface="Arial"/>
                <a:cs typeface="Arial"/>
              </a:rPr>
              <a:t>will be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updated!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SQL </a:t>
            </a:r>
            <a:r>
              <a:rPr sz="2400" b="1" spc="-5" dirty="0">
                <a:latin typeface="Arial"/>
                <a:cs typeface="Arial"/>
              </a:rPr>
              <a:t>UPDATE </a:t>
            </a:r>
            <a:r>
              <a:rPr sz="2400" b="1" dirty="0">
                <a:latin typeface="Arial"/>
                <a:cs typeface="Arial"/>
              </a:rPr>
              <a:t>Example </a:t>
            </a:r>
            <a:r>
              <a:rPr sz="2400" b="1" spc="-5" dirty="0">
                <a:latin typeface="Arial"/>
                <a:cs typeface="Arial"/>
              </a:rPr>
              <a:t>:The "Persons"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3117850"/>
          <a:ext cx="8381999" cy="3047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/>
                <a:gridCol w="1532255"/>
                <a:gridCol w="1532255"/>
                <a:gridCol w="2559684"/>
                <a:gridCol w="1676400"/>
              </a:tblGrid>
              <a:tr h="607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8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607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8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607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Kari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 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607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Nilsen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Johan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Bakken</a:t>
                      </a:r>
                      <a:r>
                        <a:rPr sz="18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08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Tjessem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Jakob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3658"/>
            <a:ext cx="7056120" cy="451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's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Angeles'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2:</a:t>
            </a:r>
            <a:endParaRPr sz="3200">
              <a:latin typeface="Arial"/>
              <a:cs typeface="Arial"/>
            </a:endParaRPr>
          </a:p>
          <a:p>
            <a:pPr marL="355600" marR="666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SUBSTR(store_name,2,4)  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WHERE </a:t>
            </a:r>
            <a:r>
              <a:rPr sz="3200" b="1" spc="-5" dirty="0">
                <a:latin typeface="Arial"/>
                <a:cs typeface="Arial"/>
              </a:rPr>
              <a:t>store_name </a:t>
            </a:r>
            <a:r>
              <a:rPr sz="3200" b="1" dirty="0">
                <a:latin typeface="Arial"/>
                <a:cs typeface="Arial"/>
              </a:rPr>
              <a:t>= 'San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Diego';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'an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D'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2082"/>
            <a:ext cx="7703184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4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2.LTRIM(str)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5" dirty="0">
                <a:latin typeface="Arial"/>
                <a:cs typeface="Arial"/>
              </a:rPr>
              <a:t>Removes </a:t>
            </a:r>
            <a:r>
              <a:rPr sz="3200" dirty="0">
                <a:latin typeface="Arial"/>
                <a:cs typeface="Arial"/>
              </a:rPr>
              <a:t>all </a:t>
            </a:r>
            <a:r>
              <a:rPr sz="3200" spc="-5" dirty="0">
                <a:latin typeface="Arial"/>
                <a:cs typeface="Arial"/>
              </a:rPr>
              <a:t>white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spaces  from the </a:t>
            </a:r>
            <a:r>
              <a:rPr sz="3200" spc="-5" dirty="0">
                <a:latin typeface="Arial"/>
                <a:cs typeface="Arial"/>
              </a:rPr>
              <a:t>beginning </a:t>
            </a:r>
            <a:r>
              <a:rPr sz="3200" dirty="0">
                <a:latin typeface="Arial"/>
                <a:cs typeface="Arial"/>
              </a:rPr>
              <a:t>of 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string.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3.RTRIM(str)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5" dirty="0">
                <a:latin typeface="Arial"/>
                <a:cs typeface="Arial"/>
              </a:rPr>
              <a:t>Removes </a:t>
            </a:r>
            <a:r>
              <a:rPr sz="3200" dirty="0">
                <a:latin typeface="Arial"/>
                <a:cs typeface="Arial"/>
              </a:rPr>
              <a:t>all </a:t>
            </a:r>
            <a:r>
              <a:rPr sz="3200" spc="-5" dirty="0">
                <a:latin typeface="Arial"/>
                <a:cs typeface="Arial"/>
              </a:rPr>
              <a:t>white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spaces  </a:t>
            </a:r>
            <a:r>
              <a:rPr sz="3200" dirty="0">
                <a:latin typeface="Arial"/>
                <a:cs typeface="Arial"/>
              </a:rPr>
              <a:t>at the end of 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7598" y="3718940"/>
            <a:ext cx="1471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Sa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0933" y="3718940"/>
            <a:ext cx="1275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')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35973"/>
            <a:ext cx="3312795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1: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TRIM('  </a:t>
            </a:r>
            <a:r>
              <a:rPr sz="3200" b="1" spc="-5" dirty="0">
                <a:latin typeface="Arial"/>
                <a:cs typeface="Arial"/>
              </a:rPr>
              <a:t>tablename;  </a:t>
            </a: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'Sample'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010" y="1139697"/>
            <a:ext cx="2175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93875" algn="l"/>
              </a:tabLst>
            </a:pPr>
            <a:r>
              <a:rPr sz="3200" b="1" dirty="0">
                <a:latin typeface="Arial"/>
                <a:cs typeface="Arial"/>
              </a:rPr>
              <a:t>Sa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ple	');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730" y="4066413"/>
            <a:ext cx="2176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780" algn="l"/>
              </a:tabLst>
            </a:pPr>
            <a:r>
              <a:rPr sz="3200" b="1" dirty="0">
                <a:latin typeface="Arial"/>
                <a:cs typeface="Arial"/>
              </a:rPr>
              <a:t>Sa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ple	');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7555"/>
            <a:ext cx="3607435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LTRIM('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  <a:tab pos="2234565" algn="l"/>
              </a:tabLst>
            </a:pPr>
            <a:r>
              <a:rPr sz="3200" b="1" dirty="0">
                <a:latin typeface="Arial"/>
                <a:cs typeface="Arial"/>
              </a:rPr>
              <a:t>'Sample	'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RTRIM('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  <a:tabLst>
                <a:tab pos="789940" algn="l"/>
              </a:tabLst>
            </a:pPr>
            <a:r>
              <a:rPr sz="3200" b="1" dirty="0">
                <a:latin typeface="Arial"/>
                <a:cs typeface="Arial"/>
              </a:rPr>
              <a:t>'	</a:t>
            </a:r>
            <a:r>
              <a:rPr sz="3200" b="1" spc="-5" dirty="0">
                <a:latin typeface="Arial"/>
                <a:cs typeface="Arial"/>
              </a:rPr>
              <a:t>Sample'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54482"/>
            <a:ext cx="69970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4. </a:t>
            </a:r>
            <a:r>
              <a:rPr sz="3200" b="1" spc="-5" dirty="0">
                <a:latin typeface="Arial"/>
                <a:cs typeface="Arial"/>
              </a:rPr>
              <a:t>Length(str)</a:t>
            </a:r>
            <a:r>
              <a:rPr sz="3200" spc="-5" dirty="0">
                <a:latin typeface="Arial"/>
                <a:cs typeface="Arial"/>
              </a:rPr>
              <a:t>: Find the length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string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str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43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2127250"/>
          <a:ext cx="6172200" cy="302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/>
                <a:gridCol w="3086100"/>
              </a:tblGrid>
              <a:tr h="576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region_name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store_name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76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Boston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760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2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5" dirty="0">
                          <a:latin typeface="Arial"/>
                          <a:cs typeface="Arial"/>
                        </a:rPr>
                        <a:t>York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7181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2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Angeles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San Diego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2355"/>
            <a:ext cx="7488555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1:</a:t>
            </a:r>
            <a:endParaRPr sz="3200">
              <a:latin typeface="Arial"/>
              <a:cs typeface="Arial"/>
            </a:endParaRPr>
          </a:p>
          <a:p>
            <a:pPr marL="355600" marR="1498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Length(store_name)  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WHERE store_name = 'Los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Angeles';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755"/>
            <a:ext cx="473138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2: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region_name,  Length(region_name)  FROM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45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3504562"/>
          <a:ext cx="5105400" cy="2859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/>
                <a:gridCol w="2552700"/>
              </a:tblGrid>
              <a:tr h="8474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region_name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9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Length(r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gio 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n_name)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64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64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64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64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2082"/>
            <a:ext cx="7982584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5.Replace(str1, str2, </a:t>
            </a:r>
            <a:r>
              <a:rPr sz="3200" b="1" spc="-10" dirty="0">
                <a:latin typeface="Arial"/>
                <a:cs typeface="Arial"/>
              </a:rPr>
              <a:t>str3)</a:t>
            </a:r>
            <a:r>
              <a:rPr sz="3200" spc="-10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In str1, </a:t>
            </a:r>
            <a:r>
              <a:rPr sz="3200" spc="-5" dirty="0">
                <a:latin typeface="Arial"/>
                <a:cs typeface="Arial"/>
              </a:rPr>
              <a:t>find  </a:t>
            </a:r>
            <a:r>
              <a:rPr sz="3200" dirty="0">
                <a:latin typeface="Arial"/>
                <a:cs typeface="Arial"/>
              </a:rPr>
              <a:t>where str2 occurs, and </a:t>
            </a:r>
            <a:r>
              <a:rPr sz="3200" spc="-5" dirty="0">
                <a:latin typeface="Arial"/>
                <a:cs typeface="Arial"/>
              </a:rPr>
              <a:t>replace </a:t>
            </a:r>
            <a:r>
              <a:rPr sz="3200" dirty="0">
                <a:latin typeface="Arial"/>
                <a:cs typeface="Arial"/>
              </a:rPr>
              <a:t>it with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str3.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1733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REPLACE(region_name,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'ast',  </a:t>
            </a:r>
            <a:r>
              <a:rPr sz="3200" b="1" dirty="0">
                <a:latin typeface="Arial"/>
                <a:cs typeface="Arial"/>
              </a:rPr>
              <a:t>'astern')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46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2450" y="3498850"/>
          <a:ext cx="3048000" cy="259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region_name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Eastern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Eastern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86155"/>
            <a:ext cx="7980045" cy="5098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6.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CONCAT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CONCAT(str1, str2, str3, </a:t>
            </a:r>
            <a:r>
              <a:rPr sz="3200" b="1" spc="-10" dirty="0">
                <a:latin typeface="Arial"/>
                <a:cs typeface="Arial"/>
              </a:rPr>
              <a:t>...)</a:t>
            </a:r>
            <a:r>
              <a:rPr sz="3200" spc="-10" dirty="0">
                <a:latin typeface="Arial"/>
                <a:cs typeface="Arial"/>
              </a:rPr>
              <a:t>:  </a:t>
            </a:r>
            <a:r>
              <a:rPr sz="3200" dirty="0">
                <a:latin typeface="Arial"/>
                <a:cs typeface="Arial"/>
              </a:rPr>
              <a:t>Concatenate str1, str2, str3, and </a:t>
            </a:r>
            <a:r>
              <a:rPr sz="3200" spc="-5" dirty="0">
                <a:latin typeface="Arial"/>
                <a:cs typeface="Arial"/>
              </a:rPr>
              <a:t>any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other  </a:t>
            </a:r>
            <a:r>
              <a:rPr sz="3200" dirty="0">
                <a:latin typeface="Arial"/>
                <a:cs typeface="Arial"/>
              </a:rPr>
              <a:t>strings together. Please note the Oracle  CONCAT() function only allows two  arguments -- </a:t>
            </a:r>
            <a:r>
              <a:rPr sz="3200" spc="-5" dirty="0">
                <a:latin typeface="Arial"/>
                <a:cs typeface="Arial"/>
              </a:rPr>
              <a:t>only </a:t>
            </a:r>
            <a:r>
              <a:rPr sz="320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strings </a:t>
            </a:r>
            <a:r>
              <a:rPr sz="3200" dirty="0">
                <a:latin typeface="Arial"/>
                <a:cs typeface="Arial"/>
              </a:rPr>
              <a:t>can be </a:t>
            </a:r>
            <a:r>
              <a:rPr sz="3200" spc="-5" dirty="0">
                <a:latin typeface="Arial"/>
                <a:cs typeface="Arial"/>
              </a:rPr>
              <a:t>put  </a:t>
            </a:r>
            <a:r>
              <a:rPr sz="3200" dirty="0">
                <a:latin typeface="Arial"/>
                <a:cs typeface="Arial"/>
              </a:rPr>
              <a:t>together at a </a:t>
            </a:r>
            <a:r>
              <a:rPr sz="3200" spc="-5" dirty="0">
                <a:latin typeface="Arial"/>
                <a:cs typeface="Arial"/>
              </a:rPr>
              <a:t>time </a:t>
            </a:r>
            <a:r>
              <a:rPr sz="3200" dirty="0">
                <a:latin typeface="Arial"/>
                <a:cs typeface="Arial"/>
              </a:rPr>
              <a:t>using this function.  However, it is possible to concatenate  more than two strings </a:t>
            </a:r>
            <a:r>
              <a:rPr sz="3200" spc="-5" dirty="0">
                <a:latin typeface="Arial"/>
                <a:cs typeface="Arial"/>
              </a:rPr>
              <a:t>at </a:t>
            </a:r>
            <a:r>
              <a:rPr sz="3200" dirty="0">
                <a:latin typeface="Arial"/>
                <a:cs typeface="Arial"/>
              </a:rPr>
              <a:t>a time in Oracle  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'||'.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59826" y="6290385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523"/>
            <a:ext cx="7306309" cy="588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 C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AT(</a:t>
            </a:r>
            <a:r>
              <a:rPr sz="3200" b="1" spc="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egi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n_</a:t>
            </a:r>
            <a:r>
              <a:rPr sz="3200" b="1" spc="-1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ame,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tore</a:t>
            </a:r>
            <a:r>
              <a:rPr sz="3200" b="1" spc="-10" dirty="0">
                <a:latin typeface="Arial"/>
                <a:cs typeface="Arial"/>
              </a:rPr>
              <a:t>_</a:t>
            </a:r>
            <a:r>
              <a:rPr sz="3200" b="1" dirty="0">
                <a:latin typeface="Arial"/>
                <a:cs typeface="Arial"/>
              </a:rPr>
              <a:t>name)  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Geography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WHERE store_name =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'Boston';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latin typeface="Arial"/>
                <a:cs typeface="Arial"/>
              </a:rPr>
              <a:t>'EastBoston'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marR="8369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region_name || ' ' ||  store_name FROM Geography  WHERE store_name =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'Boston';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Result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971743"/>
            <a:ext cx="2589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'East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Boston'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4561" y="6273495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226" y="6273495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lang="en-US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8371"/>
            <a:ext cx="7845425" cy="314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70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Now we </a:t>
            </a:r>
            <a:r>
              <a:rPr sz="2800" dirty="0">
                <a:latin typeface="Arial"/>
                <a:cs typeface="Arial"/>
              </a:rPr>
              <a:t>want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update the person </a:t>
            </a:r>
            <a:r>
              <a:rPr sz="2800" spc="-5" dirty="0">
                <a:latin typeface="Arial"/>
                <a:cs typeface="Arial"/>
              </a:rPr>
              <a:t>"Tjessem,  </a:t>
            </a:r>
            <a:r>
              <a:rPr sz="2800" dirty="0">
                <a:latin typeface="Arial"/>
                <a:cs typeface="Arial"/>
              </a:rPr>
              <a:t>Jakob" in </a:t>
            </a:r>
            <a:r>
              <a:rPr sz="2800" spc="-5" dirty="0">
                <a:latin typeface="Arial"/>
                <a:cs typeface="Arial"/>
              </a:rPr>
              <a:t>the "Persons"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use the following </a:t>
            </a:r>
            <a:r>
              <a:rPr sz="2800" spc="-5" dirty="0">
                <a:latin typeface="Arial"/>
                <a:cs typeface="Arial"/>
              </a:rPr>
              <a:t>SQL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UPDATE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Address='Nissestien 67',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City='Sandnes'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WHERE LastName='Tjessem' AND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FirstName='Jakob‘;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3651250"/>
          <a:ext cx="7847329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/>
                <a:gridCol w="1804670"/>
                <a:gridCol w="1647825"/>
                <a:gridCol w="2118994"/>
                <a:gridCol w="156972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Pettersen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Nilsen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Johan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Bakken</a:t>
                      </a:r>
                      <a:r>
                        <a:rPr sz="1600" b="1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Tjessem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Jakob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Nissestien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67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2165"/>
            <a:ext cx="7932420" cy="56045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SQL SELECT DISTINCT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a table, some </a:t>
            </a:r>
            <a:r>
              <a:rPr sz="3000" dirty="0">
                <a:latin typeface="Arial"/>
                <a:cs typeface="Arial"/>
              </a:rPr>
              <a:t>of the columns may contain  duplicate values. This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not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problem,  however, sometimes you will want to list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only 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different (distinct) values </a:t>
            </a:r>
            <a:r>
              <a:rPr sz="3000" spc="-5" dirty="0">
                <a:latin typeface="Arial"/>
                <a:cs typeface="Arial"/>
              </a:rPr>
              <a:t>in 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table.</a:t>
            </a:r>
            <a:endParaRPr sz="3000">
              <a:latin typeface="Arial"/>
              <a:cs typeface="Arial"/>
            </a:endParaRPr>
          </a:p>
          <a:p>
            <a:pPr marL="355600" marR="917575" indent="-342900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DISTINCT keyword </a:t>
            </a:r>
            <a:r>
              <a:rPr sz="3000" spc="-5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used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 </a:t>
            </a:r>
            <a:r>
              <a:rPr sz="3000" spc="-5" dirty="0">
                <a:latin typeface="Arial"/>
                <a:cs typeface="Arial"/>
              </a:rPr>
              <a:t>return </a:t>
            </a:r>
            <a:r>
              <a:rPr sz="3000" dirty="0">
                <a:latin typeface="Arial"/>
                <a:cs typeface="Arial"/>
              </a:rPr>
              <a:t>only distinct (different)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values.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SQL SELECT DISTINCT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Syntax</a:t>
            </a:r>
            <a:endParaRPr sz="3000">
              <a:latin typeface="Arial"/>
              <a:cs typeface="Arial"/>
            </a:endParaRPr>
          </a:p>
          <a:p>
            <a:pPr marL="355600" marR="1280795" indent="-342900">
              <a:lnSpc>
                <a:spcPts val="324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SELECT DISTINCT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column_name(s)  </a:t>
            </a:r>
            <a:r>
              <a:rPr sz="3000" dirty="0">
                <a:latin typeface="Arial"/>
                <a:cs typeface="Arial"/>
              </a:rPr>
              <a:t>FROM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table_name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SELECT DISTINCT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"Persons"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table: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153399" cy="229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2270760"/>
                <a:gridCol w="1386839"/>
                <a:gridCol w="2209800"/>
                <a:gridCol w="1295400"/>
              </a:tblGrid>
              <a:tr h="540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664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8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40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8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Kari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92075">
                        <a:lnSpc>
                          <a:spcPts val="2080"/>
                        </a:lnSpc>
                        <a:spcBef>
                          <a:spcPts val="13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av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ange  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81355"/>
            <a:ext cx="8264525" cy="2269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CLAUSES IN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WHERE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Clause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WHERE </a:t>
            </a:r>
            <a:r>
              <a:rPr sz="3200" spc="-5" dirty="0">
                <a:latin typeface="Arial"/>
                <a:cs typeface="Arial"/>
              </a:rPr>
              <a:t>clause </a:t>
            </a:r>
            <a:r>
              <a:rPr sz="3200" dirty="0">
                <a:latin typeface="Arial"/>
                <a:cs typeface="Arial"/>
              </a:rPr>
              <a:t>is used to extract </a:t>
            </a:r>
            <a:r>
              <a:rPr sz="3200" spc="-5" dirty="0">
                <a:latin typeface="Arial"/>
                <a:cs typeface="Arial"/>
              </a:rPr>
              <a:t>only  those </a:t>
            </a:r>
            <a:r>
              <a:rPr sz="3200" dirty="0">
                <a:latin typeface="Arial"/>
                <a:cs typeface="Arial"/>
              </a:rPr>
              <a:t>records </a:t>
            </a:r>
            <a:r>
              <a:rPr sz="3200" spc="-5" dirty="0">
                <a:latin typeface="Arial"/>
                <a:cs typeface="Arial"/>
              </a:rPr>
              <a:t>that fulfill </a:t>
            </a:r>
            <a:r>
              <a:rPr sz="3200" dirty="0">
                <a:latin typeface="Arial"/>
                <a:cs typeface="Arial"/>
              </a:rPr>
              <a:t>a specified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criterion.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3810380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11537"/>
            <a:ext cx="7128509" cy="190436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087120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b="1" spc="-10" dirty="0">
                <a:latin typeface="Arial"/>
                <a:cs typeface="Arial"/>
              </a:rPr>
              <a:t>SQL WHERE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  <a:p>
            <a:pPr marL="1079500" marR="190817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Arial"/>
                <a:cs typeface="Arial"/>
              </a:rPr>
              <a:t>SELECT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column_name(s)  </a:t>
            </a:r>
            <a:r>
              <a:rPr sz="2800" spc="-10" dirty="0">
                <a:latin typeface="Arial"/>
                <a:cs typeface="Arial"/>
              </a:rPr>
              <a:t>FROM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table_name</a:t>
            </a:r>
            <a:endParaRPr sz="2800">
              <a:latin typeface="Arial"/>
              <a:cs typeface="Arial"/>
            </a:endParaRPr>
          </a:p>
          <a:p>
            <a:pPr marL="10795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WHERE column_name </a:t>
            </a:r>
            <a:r>
              <a:rPr sz="2800" dirty="0">
                <a:latin typeface="Arial"/>
                <a:cs typeface="Arial"/>
              </a:rPr>
              <a:t>operator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511683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WHERE Clause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"Persons"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390650"/>
          <a:ext cx="74676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524000"/>
                <a:gridCol w="1447800"/>
                <a:gridCol w="1828800"/>
                <a:gridCol w="17526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86000" y="4572000"/>
            <a:ext cx="6096000" cy="1752600"/>
          </a:xfrm>
          <a:custGeom>
            <a:avLst/>
            <a:gdLst/>
            <a:ahLst/>
            <a:cxnLst/>
            <a:rect l="l" t="t" r="r" b="b"/>
            <a:pathLst>
              <a:path w="6096000" h="1752600">
                <a:moveTo>
                  <a:pt x="6096000" y="0"/>
                </a:moveTo>
                <a:lnTo>
                  <a:pt x="0" y="0"/>
                </a:lnTo>
                <a:lnTo>
                  <a:pt x="0" y="1752600"/>
                </a:lnTo>
                <a:lnTo>
                  <a:pt x="6096000" y="17526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088893"/>
            <a:ext cx="8220709" cy="279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4200" algn="l"/>
              </a:tabLst>
            </a:pPr>
            <a:r>
              <a:rPr sz="2800" spc="-10" dirty="0">
                <a:latin typeface="Verdana"/>
                <a:cs typeface="Verdana"/>
              </a:rPr>
              <a:t>Now we want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select </a:t>
            </a:r>
            <a:r>
              <a:rPr sz="2800" spc="-10" dirty="0">
                <a:latin typeface="Verdana"/>
                <a:cs typeface="Verdana"/>
              </a:rPr>
              <a:t>only the persons living  in	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city </a:t>
            </a:r>
            <a:r>
              <a:rPr sz="2800" spc="-5" dirty="0">
                <a:latin typeface="Verdana"/>
                <a:cs typeface="Verdana"/>
              </a:rPr>
              <a:t>"Sandnes" from the </a:t>
            </a:r>
            <a:r>
              <a:rPr sz="2800" spc="-10" dirty="0">
                <a:latin typeface="Verdana"/>
                <a:cs typeface="Verdana"/>
              </a:rPr>
              <a:t>table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above.</a:t>
            </a:r>
            <a:endParaRPr sz="2800">
              <a:latin typeface="Verdana"/>
              <a:cs typeface="Verdana"/>
            </a:endParaRPr>
          </a:p>
          <a:p>
            <a:pPr marL="12700" marR="910590">
              <a:lnSpc>
                <a:spcPts val="3310"/>
              </a:lnSpc>
              <a:spcBef>
                <a:spcPts val="155"/>
              </a:spcBef>
            </a:pPr>
            <a:r>
              <a:rPr sz="2800" spc="-75" dirty="0">
                <a:latin typeface="Verdana"/>
                <a:cs typeface="Verdana"/>
              </a:rPr>
              <a:t>We </a:t>
            </a:r>
            <a:r>
              <a:rPr sz="2800" spc="-10" dirty="0">
                <a:latin typeface="Verdana"/>
                <a:cs typeface="Verdana"/>
              </a:rPr>
              <a:t>use the following </a:t>
            </a:r>
            <a:r>
              <a:rPr sz="2800" spc="-5" dirty="0">
                <a:latin typeface="Verdana"/>
                <a:cs typeface="Verdana"/>
              </a:rPr>
              <a:t>SELECT statement: 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result-set </a:t>
            </a:r>
            <a:r>
              <a:rPr sz="2800" spc="-10" dirty="0">
                <a:latin typeface="Verdana"/>
                <a:cs typeface="Verdana"/>
              </a:rPr>
              <a:t>will look </a:t>
            </a:r>
            <a:r>
              <a:rPr sz="2800" spc="-20" dirty="0">
                <a:latin typeface="Verdana"/>
                <a:cs typeface="Verdana"/>
              </a:rPr>
              <a:t>like</a:t>
            </a:r>
            <a:r>
              <a:rPr sz="2800" spc="1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this:</a:t>
            </a:r>
            <a:endParaRPr sz="2800">
              <a:latin typeface="Verdana"/>
              <a:cs typeface="Verdana"/>
            </a:endParaRPr>
          </a:p>
          <a:p>
            <a:pPr marL="1797685" marR="1589405">
              <a:lnSpc>
                <a:spcPct val="100000"/>
              </a:lnSpc>
              <a:spcBef>
                <a:spcPts val="1620"/>
              </a:spcBef>
            </a:pPr>
            <a:r>
              <a:rPr sz="2800" b="1" spc="-10" dirty="0">
                <a:latin typeface="Verdana"/>
                <a:cs typeface="Verdana"/>
              </a:rPr>
              <a:t>SELECT </a:t>
            </a:r>
            <a:r>
              <a:rPr sz="2800" b="1" spc="-5" dirty="0">
                <a:latin typeface="Verdana"/>
                <a:cs typeface="Verdana"/>
              </a:rPr>
              <a:t>* FROM Persons  </a:t>
            </a:r>
            <a:r>
              <a:rPr sz="2800" b="1" spc="-10" dirty="0">
                <a:latin typeface="Verdana"/>
                <a:cs typeface="Verdana"/>
              </a:rPr>
              <a:t>WHER</a:t>
            </a:r>
            <a:r>
              <a:rPr sz="2800" b="1" spc="-5" dirty="0">
                <a:latin typeface="Verdana"/>
                <a:cs typeface="Verdana"/>
              </a:rPr>
              <a:t>E</a:t>
            </a:r>
            <a:r>
              <a:rPr sz="2800" b="1" spc="4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</a:t>
            </a:r>
            <a:r>
              <a:rPr sz="2800" b="1" dirty="0">
                <a:latin typeface="Verdana"/>
                <a:cs typeface="Verdana"/>
              </a:rPr>
              <a:t>i</a:t>
            </a:r>
            <a:r>
              <a:rPr sz="2800" b="1" spc="-5" dirty="0">
                <a:latin typeface="Verdana"/>
                <a:cs typeface="Verdana"/>
              </a:rPr>
              <a:t>ty=</a:t>
            </a:r>
            <a:r>
              <a:rPr sz="2800" b="1" spc="-10" dirty="0">
                <a:latin typeface="Verdana"/>
                <a:cs typeface="Verdana"/>
              </a:rPr>
              <a:t>'S</a:t>
            </a:r>
            <a:r>
              <a:rPr sz="2800" b="1" dirty="0">
                <a:latin typeface="Verdana"/>
                <a:cs typeface="Verdana"/>
              </a:rPr>
              <a:t>a</a:t>
            </a:r>
            <a:r>
              <a:rPr sz="2800" b="1" spc="-10" dirty="0">
                <a:latin typeface="Verdana"/>
                <a:cs typeface="Verdana"/>
              </a:rPr>
              <a:t>ndne</a:t>
            </a:r>
            <a:r>
              <a:rPr sz="2800" b="1" spc="5" dirty="0">
                <a:latin typeface="Verdana"/>
                <a:cs typeface="Verdana"/>
              </a:rPr>
              <a:t>s</a:t>
            </a:r>
            <a:r>
              <a:rPr sz="1000" b="1" spc="-5" dirty="0">
                <a:latin typeface="Verdana"/>
                <a:cs typeface="Verdana"/>
              </a:rPr>
              <a:t>'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DBMS(KCS 501)                                                                            Himanshu Srivastava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2350</Words>
  <Application>Microsoft Office PowerPoint</Application>
  <PresentationFormat>On-screen Show (4:3)</PresentationFormat>
  <Paragraphs>639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Database Management System (KCS-501) B.Tech- Computer Science &amp; Engineering Year/Semester- 3rd /5th  Session- 2020-21 Unit-2 [PPT-6/10]</vt:lpstr>
      <vt:lpstr>DBMS (LAB)  SQL/PLSQL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ORDER BY clause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4. MONTHS_BETWEEN : Calculates the months between the two dates.</vt:lpstr>
      <vt:lpstr>Slide 33</vt:lpstr>
      <vt:lpstr>Slide 34</vt:lpstr>
      <vt:lpstr>Slide 35</vt:lpstr>
      <vt:lpstr>Slide 36</vt:lpstr>
      <vt:lpstr>Slide 37</vt:lpstr>
      <vt:lpstr>Slide 38</vt:lpstr>
      <vt:lpstr>SQL STRING FUNCTION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Management System (KCS-501) B.Tech- Computer Science &amp; Engineering Year/Semester- 3rd /5th  Session- 2020-21 </dc:title>
  <cp:lastModifiedBy>Sachin</cp:lastModifiedBy>
  <cp:revision>5</cp:revision>
  <dcterms:created xsi:type="dcterms:W3CDTF">2020-07-01T10:14:15Z</dcterms:created>
  <dcterms:modified xsi:type="dcterms:W3CDTF">2020-07-21T07:30:36Z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2020-07-01T00:00:00Z</vt:filetime>
  </property>
</Properties>
</file>