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840" y="-10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Trebuchet MS"/>
              </a:rPr>
              <a:t>Click to move the slide</a:t>
            </a:r>
          </a:p>
        </p:txBody>
      </p:sp>
      <p:sp>
        <p:nvSpPr>
          <p:cNvPr id="116"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17" name="PlaceHolder 3"/>
          <p:cNvSpPr>
            <a:spLocks noGrp="1"/>
          </p:cNvSpPr>
          <p:nvPr>
            <p:ph type="hdr"/>
          </p:nvPr>
        </p:nvSpPr>
        <p:spPr>
          <a:xfrm>
            <a:off x="0" y="0"/>
            <a:ext cx="3280320" cy="534240"/>
          </a:xfrm>
          <a:prstGeom prst="rect">
            <a:avLst/>
          </a:prstGeom>
        </p:spPr>
        <p:txBody>
          <a:bodyPr lIns="0" tIns="0" rIns="0" bIns="0"/>
          <a:lstStyle/>
          <a:p>
            <a:r>
              <a:rPr lang="en-IN" sz="1400" b="0" strike="noStrike" spc="-1">
                <a:latin typeface="Times New Roman"/>
              </a:rPr>
              <a:t> </a:t>
            </a:r>
          </a:p>
        </p:txBody>
      </p:sp>
      <p:sp>
        <p:nvSpPr>
          <p:cNvPr id="118" name="PlaceHolder 4"/>
          <p:cNvSpPr>
            <a:spLocks noGrp="1"/>
          </p:cNvSpPr>
          <p:nvPr>
            <p:ph type="dt"/>
          </p:nvPr>
        </p:nvSpPr>
        <p:spPr>
          <a:xfrm>
            <a:off x="4279320" y="0"/>
            <a:ext cx="3280320" cy="534240"/>
          </a:xfrm>
          <a:prstGeom prst="rect">
            <a:avLst/>
          </a:prstGeom>
        </p:spPr>
        <p:txBody>
          <a:bodyPr lIns="0" tIns="0" rIns="0" bIns="0"/>
          <a:lstStyle/>
          <a:p>
            <a:pPr algn="r"/>
            <a:r>
              <a:rPr lang="en-IN" sz="1400" b="0" strike="noStrike" spc="-1">
                <a:latin typeface="Times New Roman"/>
              </a:rPr>
              <a:t>&lt;date/time&gt;</a:t>
            </a:r>
          </a:p>
        </p:txBody>
      </p:sp>
      <p:sp>
        <p:nvSpPr>
          <p:cNvPr id="119" name="PlaceHolder 5"/>
          <p:cNvSpPr>
            <a:spLocks noGrp="1"/>
          </p:cNvSpPr>
          <p:nvPr>
            <p:ph type="ftr"/>
          </p:nvPr>
        </p:nvSpPr>
        <p:spPr>
          <a:xfrm>
            <a:off x="0" y="10157400"/>
            <a:ext cx="3280320" cy="534240"/>
          </a:xfrm>
          <a:prstGeom prst="rect">
            <a:avLst/>
          </a:prstGeom>
        </p:spPr>
        <p:txBody>
          <a:bodyPr lIns="0" tIns="0" rIns="0" bIns="0" anchor="b"/>
          <a:lstStyle/>
          <a:p>
            <a:r>
              <a:rPr lang="en-IN" sz="1400" b="0" strike="noStrike" spc="-1">
                <a:latin typeface="Times New Roman"/>
              </a:rPr>
              <a:t>&lt;footer&gt;</a:t>
            </a:r>
          </a:p>
        </p:txBody>
      </p:sp>
      <p:sp>
        <p:nvSpPr>
          <p:cNvPr id="120" name="PlaceHolder 6"/>
          <p:cNvSpPr>
            <a:spLocks noGrp="1"/>
          </p:cNvSpPr>
          <p:nvPr>
            <p:ph type="sldNum"/>
          </p:nvPr>
        </p:nvSpPr>
        <p:spPr>
          <a:xfrm>
            <a:off x="4279320" y="10157400"/>
            <a:ext cx="3280320" cy="534240"/>
          </a:xfrm>
          <a:prstGeom prst="rect">
            <a:avLst/>
          </a:prstGeom>
        </p:spPr>
        <p:txBody>
          <a:bodyPr lIns="0" tIns="0" rIns="0" bIns="0" anchor="b"/>
          <a:lstStyle/>
          <a:p>
            <a:pPr algn="r"/>
            <a:fld id="{10EAF14C-2B2D-4016-A2E9-109144A28209}"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573088" y="1336675"/>
            <a:ext cx="6413500" cy="3608388"/>
          </a:xfrm>
          <a:prstGeom prst="rect">
            <a:avLst/>
          </a:prstGeom>
        </p:spPr>
      </p:sp>
      <p:sp>
        <p:nvSpPr>
          <p:cNvPr id="237" name="PlaceHolder 2"/>
          <p:cNvSpPr>
            <a:spLocks noGrp="1"/>
          </p:cNvSpPr>
          <p:nvPr>
            <p:ph type="body"/>
          </p:nvPr>
        </p:nvSpPr>
        <p:spPr>
          <a:xfrm>
            <a:off x="755640" y="5145120"/>
            <a:ext cx="6048000" cy="4209840"/>
          </a:xfrm>
          <a:prstGeom prst="rect">
            <a:avLst/>
          </a:prstGeom>
        </p:spPr>
        <p:txBody>
          <a:bodyPr/>
          <a:lstStyle/>
          <a:p>
            <a:endParaRPr lang="en-IN" sz="2000" b="0" strike="noStrike" spc="-1">
              <a:latin typeface="Arial"/>
            </a:endParaRPr>
          </a:p>
        </p:txBody>
      </p:sp>
      <p:sp>
        <p:nvSpPr>
          <p:cNvPr id="238" name="TextShape 3"/>
          <p:cNvSpPr txBox="1"/>
          <p:nvPr/>
        </p:nvSpPr>
        <p:spPr>
          <a:xfrm>
            <a:off x="4281480" y="10155240"/>
            <a:ext cx="3276360" cy="536040"/>
          </a:xfrm>
          <a:prstGeom prst="rect">
            <a:avLst/>
          </a:prstGeom>
          <a:noFill/>
          <a:ln>
            <a:noFill/>
          </a:ln>
        </p:spPr>
        <p:txBody>
          <a:bodyPr anchor="b"/>
          <a:lstStyle/>
          <a:p>
            <a:pPr algn="r">
              <a:lnSpc>
                <a:spcPct val="100000"/>
              </a:lnSpc>
            </a:pPr>
            <a:fld id="{AF7BF8D3-40E9-4877-B4F6-B76D68FA9B19}" type="slidenum">
              <a:rPr lang="en-IN" sz="1200" b="0" strike="noStrike" spc="-1">
                <a:solidFill>
                  <a:srgbClr val="000000"/>
                </a:solidFill>
                <a:latin typeface="+mn-lt"/>
                <a:ea typeface="+mn-ea"/>
              </a:rPr>
              <a:pPr algn="r">
                <a:lnSpc>
                  <a:spcPct val="100000"/>
                </a:lnSpc>
              </a:pPr>
              <a:t>1</a:t>
            </a:fld>
            <a:endParaRPr lang="en-IN" sz="1200" b="0" strike="noStrike" spc="-1">
              <a:latin typeface="Times New Roman"/>
            </a:endParaRPr>
          </a:p>
        </p:txBody>
      </p:sp>
      <p:sp>
        <p:nvSpPr>
          <p:cNvPr id="239" name="TextShape 4"/>
          <p:cNvSpPr txBox="1"/>
          <p:nvPr/>
        </p:nvSpPr>
        <p:spPr>
          <a:xfrm>
            <a:off x="0" y="10155240"/>
            <a:ext cx="3276360" cy="536040"/>
          </a:xfrm>
          <a:prstGeom prst="rect">
            <a:avLst/>
          </a:prstGeom>
          <a:noFill/>
          <a:ln>
            <a:noFill/>
          </a:ln>
        </p:spPr>
        <p:txBody>
          <a:bodyPr anchor="b"/>
          <a:lstStyle/>
          <a:p>
            <a:endParaRPr lang="en-IN" sz="2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573120" y="1336680"/>
            <a:ext cx="6413040" cy="3607920"/>
          </a:xfrm>
          <a:prstGeom prst="rect">
            <a:avLst/>
          </a:prstGeom>
        </p:spPr>
      </p:sp>
      <p:sp>
        <p:nvSpPr>
          <p:cNvPr id="241" name="PlaceHolder 2"/>
          <p:cNvSpPr>
            <a:spLocks noGrp="1"/>
          </p:cNvSpPr>
          <p:nvPr>
            <p:ph type="body"/>
          </p:nvPr>
        </p:nvSpPr>
        <p:spPr>
          <a:xfrm>
            <a:off x="755640" y="5145120"/>
            <a:ext cx="6048000" cy="4209840"/>
          </a:xfrm>
          <a:prstGeom prst="rect">
            <a:avLst/>
          </a:prstGeom>
        </p:spPr>
        <p:txBody>
          <a:bodyPr/>
          <a:lstStyle/>
          <a:p>
            <a:endParaRPr lang="en-IN" sz="2000" b="0" strike="noStrike" spc="-1">
              <a:latin typeface="Arial"/>
            </a:endParaRPr>
          </a:p>
        </p:txBody>
      </p:sp>
      <p:sp>
        <p:nvSpPr>
          <p:cNvPr id="242" name="TextShape 3"/>
          <p:cNvSpPr txBox="1"/>
          <p:nvPr/>
        </p:nvSpPr>
        <p:spPr>
          <a:xfrm>
            <a:off x="4281480" y="10155240"/>
            <a:ext cx="3276360" cy="536040"/>
          </a:xfrm>
          <a:prstGeom prst="rect">
            <a:avLst/>
          </a:prstGeom>
          <a:noFill/>
          <a:ln>
            <a:noFill/>
          </a:ln>
        </p:spPr>
        <p:txBody>
          <a:bodyPr anchor="b"/>
          <a:lstStyle/>
          <a:p>
            <a:pPr algn="r">
              <a:lnSpc>
                <a:spcPct val="100000"/>
              </a:lnSpc>
            </a:pPr>
            <a:fld id="{BE9218DE-0728-4E90-BB27-678C21496BE2}" type="slidenum">
              <a:rPr lang="en-IN" sz="1200" b="0" strike="noStrike" spc="-1">
                <a:solidFill>
                  <a:srgbClr val="000000"/>
                </a:solidFill>
                <a:latin typeface="+mn-lt"/>
                <a:ea typeface="+mn-ea"/>
              </a:rPr>
              <a:pPr algn="r">
                <a:lnSpc>
                  <a:spcPct val="100000"/>
                </a:lnSpc>
              </a:pPr>
              <a:t>30</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1"/>
          <p:cNvGrpSpPr/>
          <p:nvPr/>
        </p:nvGrpSpPr>
        <p:grpSpPr>
          <a:xfrm>
            <a:off x="0" y="-8640"/>
            <a:ext cx="12191760" cy="6866640"/>
            <a:chOff x="0" y="-8640"/>
            <a:chExt cx="12191760" cy="6866640"/>
          </a:xfrm>
        </p:grpSpPr>
        <p:sp>
          <p:nvSpPr>
            <p:cNvPr id="28" name="Line 2"/>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0" y="-8640"/>
            <a:ext cx="12191760" cy="6866640"/>
            <a:chOff x="0" y="-8640"/>
            <a:chExt cx="12191760" cy="6866640"/>
          </a:xfrm>
        </p:grpSpPr>
        <p:sp>
          <p:nvSpPr>
            <p:cNvPr id="12" name="CustomShape 13"/>
            <p:cNvSpPr/>
            <p:nvPr/>
          </p:nvSpPr>
          <p:spPr>
            <a:xfrm>
              <a:off x="0" y="-7920"/>
              <a:ext cx="863280" cy="5697720"/>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Line 14"/>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14" name="Line 15"/>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15" name="CustomShape 16"/>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lstStyle/>
          <a:p>
            <a:pPr algn="r">
              <a:lnSpc>
                <a:spcPct val="100000"/>
              </a:lnSpc>
            </a:pPr>
            <a:r>
              <a:rPr lang="en-US" sz="5400" b="0" strike="noStrike" spc="-1">
                <a:solidFill>
                  <a:srgbClr val="5FCBEF"/>
                </a:solidFill>
                <a:latin typeface="Trebuchet MS"/>
              </a:rPr>
              <a:t>Click to edit Master title style</a:t>
            </a:r>
            <a:endParaRPr lang="en-US" sz="5400" b="0" strike="noStrike" spc="-1">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lstStyle/>
          <a:p>
            <a:pPr algn="r">
              <a:lnSpc>
                <a:spcPct val="100000"/>
              </a:lnSpc>
            </a:pPr>
            <a:fld id="{899668C4-0359-479D-8CAA-BC78A1F776DA}" type="datetime">
              <a:rPr lang="en-IN" sz="900" b="0" strike="noStrike" spc="-1">
                <a:solidFill>
                  <a:srgbClr val="8B8B8B"/>
                </a:solidFill>
                <a:latin typeface="Trebuchet MS"/>
              </a:rPr>
              <a:pPr algn="r">
                <a:lnSpc>
                  <a:spcPct val="100000"/>
                </a:lnSpc>
              </a:pPr>
              <a:t>24-08-2020</a:t>
            </a:fld>
            <a:endParaRPr lang="en-IN" sz="900" b="0" strike="noStrike" spc="-1">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lstStyle/>
          <a:p>
            <a:endParaRPr lang="en-IN" sz="2400" b="0" strike="noStrike" spc="-1">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lstStyle/>
          <a:p>
            <a:pPr algn="r">
              <a:lnSpc>
                <a:spcPct val="100000"/>
              </a:lnSpc>
            </a:pPr>
            <a:fld id="{3811C84C-6B9B-4966-AA39-909F11D9F3AB}" type="slidenum">
              <a:rPr lang="en-IN" sz="900" b="0" strike="noStrike" spc="-1">
                <a:solidFill>
                  <a:srgbClr val="5FCBEF"/>
                </a:solidFill>
                <a:latin typeface="Trebuchet MS"/>
              </a:rPr>
              <a:pPr algn="r">
                <a:lnSpc>
                  <a:spcPct val="100000"/>
                </a:lnSpc>
              </a:pPr>
              <a:t>‹#›</a:t>
            </a:fld>
            <a:endParaRPr lang="en-IN" sz="900" b="0" strike="noStrike" spc="-1">
              <a:latin typeface="Times New Roman"/>
            </a:endParaRPr>
          </a:p>
        </p:txBody>
      </p:sp>
      <p:sp>
        <p:nvSpPr>
          <p:cNvPr id="26" name="PlaceHolder 27"/>
          <p:cNvSpPr>
            <a:spLocks noGrp="1"/>
          </p:cNvSpPr>
          <p:nvPr>
            <p:ph type="body"/>
          </p:nvPr>
        </p:nvSpPr>
        <p:spPr>
          <a:xfrm>
            <a:off x="609480" y="1604520"/>
            <a:ext cx="10972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Trebuchet MS"/>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Trebuchet MS"/>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lstStyle/>
          <a:p>
            <a:pPr>
              <a:lnSpc>
                <a:spcPct val="100000"/>
              </a:lnSpc>
            </a:pPr>
            <a:r>
              <a:rPr lang="en-US" sz="3600" b="0" strike="noStrike" spc="-1">
                <a:solidFill>
                  <a:srgbClr val="5FCBEF"/>
                </a:solidFill>
                <a:latin typeface="Trebuchet MS"/>
              </a:rPr>
              <a:t>Click to edit Master title style</a:t>
            </a:r>
            <a:endParaRPr lang="en-US" sz="3600" b="0" strike="noStrike" spc="-1">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lstStyle/>
          <a:p>
            <a:pPr marL="343080" indent="-342720">
              <a:lnSpc>
                <a:spcPct val="100000"/>
              </a:lnSpc>
              <a:spcBef>
                <a:spcPts val="1001"/>
              </a:spcBef>
              <a:buClr>
                <a:srgbClr val="5FCBEF"/>
              </a:buClr>
              <a:buSzPct val="80000"/>
              <a:buFont typeface="Wingdings 3" charset="2"/>
              <a:buChar char=""/>
            </a:pPr>
            <a:r>
              <a:rPr lang="en-US" sz="1800" b="0" strike="noStrike" spc="-1">
                <a:solidFill>
                  <a:srgbClr val="404040"/>
                </a:solidFill>
                <a:latin typeface="Trebuchet MS"/>
              </a:rPr>
              <a:t>Click to edit Master text styles</a:t>
            </a:r>
          </a:p>
          <a:p>
            <a:pPr marL="743040" lvl="1" indent="-285480">
              <a:lnSpc>
                <a:spcPct val="100000"/>
              </a:lnSpc>
              <a:spcBef>
                <a:spcPts val="1001"/>
              </a:spcBef>
              <a:buClr>
                <a:srgbClr val="5FCBEF"/>
              </a:buClr>
              <a:buSzPct val="80000"/>
              <a:buFont typeface="Wingdings 3" charset="2"/>
              <a:buChar char=""/>
            </a:pPr>
            <a:r>
              <a:rPr lang="en-US" sz="1600" b="0" strike="noStrike" spc="-1">
                <a:solidFill>
                  <a:srgbClr val="404040"/>
                </a:solidFill>
                <a:latin typeface="Trebuchet MS"/>
              </a:rPr>
              <a:t>Second level</a:t>
            </a:r>
          </a:p>
          <a:p>
            <a:pPr marL="1143000" lvl="2" indent="-228240">
              <a:lnSpc>
                <a:spcPct val="100000"/>
              </a:lnSpc>
              <a:spcBef>
                <a:spcPts val="1001"/>
              </a:spcBef>
              <a:buClr>
                <a:srgbClr val="5FCBEF"/>
              </a:buClr>
              <a:buSzPct val="80000"/>
              <a:buFont typeface="Wingdings 3" charset="2"/>
              <a:buChar char=""/>
            </a:pPr>
            <a:r>
              <a:rPr lang="en-US" sz="1400" b="0" strike="noStrike" spc="-1">
                <a:solidFill>
                  <a:srgbClr val="404040"/>
                </a:solidFill>
                <a:latin typeface="Trebuchet MS"/>
              </a:rPr>
              <a:t>Third level</a:t>
            </a:r>
          </a:p>
          <a:p>
            <a:pPr marL="1600200" lvl="3" indent="-228240">
              <a:lnSpc>
                <a:spcPct val="100000"/>
              </a:lnSpc>
              <a:spcBef>
                <a:spcPts val="1001"/>
              </a:spcBef>
              <a:buClr>
                <a:srgbClr val="5FCBEF"/>
              </a:buClr>
              <a:buSzPct val="80000"/>
              <a:buFont typeface="Wingdings 3" charset="2"/>
              <a:buChar char=""/>
            </a:pPr>
            <a:r>
              <a:rPr lang="en-US" sz="1200" b="0" strike="noStrike" spc="-1">
                <a:solidFill>
                  <a:srgbClr val="404040"/>
                </a:solidFill>
                <a:latin typeface="Trebuchet MS"/>
              </a:rPr>
              <a:t>Fourth level</a:t>
            </a:r>
          </a:p>
          <a:p>
            <a:pPr marL="2057400" lvl="4" indent="-228240">
              <a:lnSpc>
                <a:spcPct val="100000"/>
              </a:lnSpc>
              <a:spcBef>
                <a:spcPts val="1001"/>
              </a:spcBef>
              <a:buClr>
                <a:srgbClr val="5FCBEF"/>
              </a:buClr>
              <a:buSzPct val="80000"/>
              <a:buFont typeface="Wingdings 3" charset="2"/>
              <a:buChar char=""/>
            </a:pPr>
            <a:r>
              <a:rPr lang="en-US" sz="1200" b="0" strike="noStrike" spc="-1">
                <a:solidFill>
                  <a:srgbClr val="404040"/>
                </a:solidFill>
                <a:latin typeface="Trebuchet MS"/>
              </a:rPr>
              <a:t>Fifth level</a:t>
            </a:r>
          </a:p>
        </p:txBody>
      </p:sp>
      <p:sp>
        <p:nvSpPr>
          <p:cNvPr id="76" name="PlaceHolder 14"/>
          <p:cNvSpPr>
            <a:spLocks noGrp="1"/>
          </p:cNvSpPr>
          <p:nvPr>
            <p:ph type="dt"/>
          </p:nvPr>
        </p:nvSpPr>
        <p:spPr>
          <a:xfrm>
            <a:off x="7205040" y="6041520"/>
            <a:ext cx="911520" cy="364680"/>
          </a:xfrm>
          <a:prstGeom prst="rect">
            <a:avLst/>
          </a:prstGeom>
        </p:spPr>
        <p:txBody>
          <a:bodyPr anchor="ctr"/>
          <a:lstStyle/>
          <a:p>
            <a:pPr algn="r">
              <a:lnSpc>
                <a:spcPct val="100000"/>
              </a:lnSpc>
            </a:pPr>
            <a:fld id="{6A40335C-5FB4-4FA3-A537-B25476416A59}" type="datetime">
              <a:rPr lang="en-IN" sz="1200" b="0" strike="noStrike" spc="-1">
                <a:solidFill>
                  <a:srgbClr val="8B8B8B"/>
                </a:solidFill>
                <a:latin typeface="Calibri"/>
              </a:rPr>
              <a:pPr algn="r">
                <a:lnSpc>
                  <a:spcPct val="100000"/>
                </a:lnSpc>
              </a:pPr>
              <a:t>24-08-2020</a:t>
            </a:fld>
            <a:endParaRPr lang="en-IN" sz="1200" b="0" strike="noStrike" spc="-1">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lstStyle/>
          <a:p>
            <a:endParaRPr lang="en-IN" sz="2400" b="0" strike="noStrike" spc="-1">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lstStyle/>
          <a:p>
            <a:pPr algn="r">
              <a:lnSpc>
                <a:spcPct val="100000"/>
              </a:lnSpc>
            </a:pPr>
            <a:fld id="{D29BEBB7-39D2-469F-B62F-2279786DF04E}"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1066680" y="2426400"/>
            <a:ext cx="10515240" cy="3669480"/>
          </a:xfrm>
          <a:prstGeom prst="rect">
            <a:avLst/>
          </a:prstGeom>
          <a:noFill/>
          <a:ln>
            <a:noFill/>
          </a:ln>
        </p:spPr>
        <p:txBody>
          <a:bodyPr>
            <a:normAutofit fontScale="92500" lnSpcReduction="10000"/>
          </a:bodyPr>
          <a:lstStyle/>
          <a:p>
            <a:pPr algn="r">
              <a:lnSpc>
                <a:spcPct val="100000"/>
              </a:lnSpc>
              <a:spcBef>
                <a:spcPts val="1001"/>
              </a:spcBef>
            </a:pPr>
            <a:endParaRPr lang="en-IN" sz="3200" b="0" strike="noStrike" spc="-1" dirty="0">
              <a:latin typeface="Arial"/>
            </a:endParaRPr>
          </a:p>
          <a:p>
            <a:pPr algn="ctr">
              <a:lnSpc>
                <a:spcPct val="100000"/>
              </a:lnSpc>
              <a:spcBef>
                <a:spcPts val="1001"/>
              </a:spcBef>
            </a:pPr>
            <a:endParaRPr lang="en-IN" sz="3200" b="0" strike="noStrike" spc="-1" dirty="0">
              <a:latin typeface="Arial"/>
            </a:endParaRPr>
          </a:p>
          <a:p>
            <a:pPr algn="ctr">
              <a:lnSpc>
                <a:spcPct val="100000"/>
              </a:lnSpc>
              <a:spcBef>
                <a:spcPts val="1001"/>
              </a:spcBef>
            </a:pPr>
            <a:endParaRPr lang="en-IN" sz="3200" b="0" strike="noStrike" spc="-1" dirty="0">
              <a:latin typeface="Arial"/>
            </a:endParaRPr>
          </a:p>
          <a:p>
            <a:pPr algn="ctr">
              <a:lnSpc>
                <a:spcPct val="100000"/>
              </a:lnSpc>
              <a:spcBef>
                <a:spcPts val="1001"/>
              </a:spcBef>
            </a:pPr>
            <a:r>
              <a:rPr lang="en-IN" sz="3900" b="0" strike="noStrike" spc="-1" dirty="0">
                <a:solidFill>
                  <a:srgbClr val="808080"/>
                </a:solidFill>
                <a:latin typeface="Trebuchet MS"/>
              </a:rPr>
              <a:t> </a:t>
            </a:r>
            <a:r>
              <a:rPr lang="en-IN" sz="4300" b="1" strike="noStrike" spc="-1" dirty="0">
                <a:solidFill>
                  <a:srgbClr val="FF0000"/>
                </a:solidFill>
                <a:latin typeface="Trebuchet MS"/>
              </a:rPr>
              <a:t>Object Oriented System Design </a:t>
            </a:r>
            <a:endParaRPr lang="en-IN" sz="4300" b="1" strike="noStrike" spc="-1" dirty="0" smtClean="0">
              <a:solidFill>
                <a:srgbClr val="FF0000"/>
              </a:solidFill>
              <a:latin typeface="Trebuchet MS"/>
            </a:endParaRPr>
          </a:p>
          <a:p>
            <a:pPr algn="ctr">
              <a:lnSpc>
                <a:spcPct val="100000"/>
              </a:lnSpc>
              <a:spcBef>
                <a:spcPts val="1001"/>
              </a:spcBef>
            </a:pPr>
            <a:r>
              <a:rPr lang="en-IN" sz="4400" b="0" strike="noStrike" spc="-1" dirty="0" smtClean="0">
                <a:solidFill>
                  <a:srgbClr val="FF0000"/>
                </a:solidFill>
                <a:latin typeface="Trebuchet MS"/>
              </a:rPr>
              <a:t>(</a:t>
            </a:r>
            <a:r>
              <a:rPr lang="en-IN" sz="4400" b="0" strike="noStrike" spc="-1" dirty="0">
                <a:solidFill>
                  <a:srgbClr val="FF0000"/>
                </a:solidFill>
                <a:latin typeface="Trebuchet MS"/>
              </a:rPr>
              <a:t>KCS-054) </a:t>
            </a:r>
            <a:endParaRPr lang="en-IN" sz="4400" b="0" strike="noStrike" spc="-1" dirty="0">
              <a:latin typeface="Arial"/>
            </a:endParaRPr>
          </a:p>
          <a:p>
            <a:pPr algn="ctr">
              <a:lnSpc>
                <a:spcPct val="100000"/>
              </a:lnSpc>
              <a:spcBef>
                <a:spcPts val="1001"/>
              </a:spcBef>
            </a:pPr>
            <a:r>
              <a:rPr lang="en-IN" sz="4300" b="1" strike="noStrike" spc="-1" dirty="0">
                <a:solidFill>
                  <a:srgbClr val="FF0000"/>
                </a:solidFill>
                <a:latin typeface="Trebuchet MS"/>
              </a:rPr>
              <a:t>Unit 1</a:t>
            </a:r>
            <a:endParaRPr lang="en-IN" sz="4300" b="0" strike="noStrike" spc="-1" dirty="0">
              <a:latin typeface="Arial"/>
            </a:endParaRPr>
          </a:p>
        </p:txBody>
      </p:sp>
      <p:pic>
        <p:nvPicPr>
          <p:cNvPr id="122" name="Picture 4"/>
          <p:cNvPicPr/>
          <p:nvPr/>
        </p:nvPicPr>
        <p:blipFill>
          <a:blip r:embed="rId3"/>
          <a:stretch/>
        </p:blipFill>
        <p:spPr>
          <a:xfrm>
            <a:off x="4572000" y="36360"/>
            <a:ext cx="3504960" cy="2716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84520" y="914400"/>
            <a:ext cx="10514880" cy="1324800"/>
          </a:xfrm>
          <a:prstGeom prst="rect">
            <a:avLst/>
          </a:prstGeom>
          <a:noFill/>
          <a:ln>
            <a:noFill/>
          </a:ln>
        </p:spPr>
        <p:txBody>
          <a:bodyPr>
            <a:normAutofit lnSpcReduction="10000"/>
          </a:bodyPr>
          <a:lstStyle/>
          <a:p>
            <a:pPr algn="ctr">
              <a:lnSpc>
                <a:spcPct val="100000"/>
              </a:lnSpc>
            </a:pPr>
            <a:r>
              <a:rPr lang="en-US" sz="4400" b="0" strike="noStrike" spc="-1">
                <a:solidFill>
                  <a:srgbClr val="FF0000"/>
                </a:solidFill>
                <a:latin typeface="Trebuchet MS"/>
              </a:rPr>
              <a:t>Object-Oriented Programming</a:t>
            </a:r>
            <a:r>
              <a:t/>
            </a:r>
            <a:br/>
            <a:endParaRPr lang="en-US" sz="4400" b="0" strike="noStrike" spc="-1">
              <a:solidFill>
                <a:srgbClr val="000000"/>
              </a:solidFill>
              <a:latin typeface="Trebuchet MS"/>
            </a:endParaRPr>
          </a:p>
        </p:txBody>
      </p:sp>
      <p:sp>
        <p:nvSpPr>
          <p:cNvPr id="140" name="TextShape 2"/>
          <p:cNvSpPr txBox="1"/>
          <p:nvPr/>
        </p:nvSpPr>
        <p:spPr>
          <a:xfrm>
            <a:off x="762120" y="1828800"/>
            <a:ext cx="10514880" cy="487656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Grady Booch has defined object–oriented programming as </a:t>
            </a:r>
          </a:p>
          <a:p>
            <a:pPr algn="just">
              <a:lnSpc>
                <a:spcPct val="100000"/>
              </a:lnSpc>
              <a:spcBef>
                <a:spcPts val="1001"/>
              </a:spcBef>
            </a:pPr>
            <a:endParaRPr lang="en-US" sz="32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3200" b="0" i="1" strike="noStrike" spc="-1">
                <a:solidFill>
                  <a:srgbClr val="404040"/>
                </a:solidFill>
                <a:latin typeface="Trebuchet MS"/>
              </a:rPr>
              <a:t>“a method of implementation in which programs are organized as cooperative collections of objects, each of which represents an instance of some class, and whose classes are all members of a hierarchy of classes united via inheritance relationships”</a:t>
            </a:r>
            <a:r>
              <a:rPr lang="en-US" sz="3200" b="0" strike="noStrike" spc="-1">
                <a:solidFill>
                  <a:srgbClr val="404040"/>
                </a:solidFill>
                <a:latin typeface="Trebuchet MS"/>
              </a:rPr>
              <a:t>.</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677160" y="609480"/>
            <a:ext cx="10142640" cy="132048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The important features of object–oriented programming are −</a:t>
            </a:r>
            <a:r>
              <a:t/>
            </a:r>
            <a:br/>
            <a:r>
              <a:t/>
            </a:r>
            <a:br/>
            <a:endParaRPr lang="en-US" sz="4400" b="0" strike="noStrike" spc="-1">
              <a:solidFill>
                <a:srgbClr val="000000"/>
              </a:solidFill>
              <a:latin typeface="Trebuchet MS"/>
            </a:endParaRPr>
          </a:p>
        </p:txBody>
      </p:sp>
      <p:sp>
        <p:nvSpPr>
          <p:cNvPr id="142" name="TextShape 2"/>
          <p:cNvSpPr txBox="1"/>
          <p:nvPr/>
        </p:nvSpPr>
        <p:spPr>
          <a:xfrm>
            <a:off x="457200" y="2133720"/>
            <a:ext cx="10895760" cy="441936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Arial"/>
              <a:buChar char="•"/>
            </a:pPr>
            <a:r>
              <a:rPr lang="en-US" sz="2800" b="0" strike="noStrike" spc="-1">
                <a:solidFill>
                  <a:srgbClr val="404040"/>
                </a:solidFill>
                <a:latin typeface="Trebuchet MS"/>
              </a:rPr>
              <a:t> </a:t>
            </a:r>
            <a:r>
              <a:rPr lang="en-US" sz="3200" b="0" strike="noStrike" spc="-1">
                <a:solidFill>
                  <a:srgbClr val="404040"/>
                </a:solidFill>
                <a:latin typeface="Trebuchet MS"/>
              </a:rPr>
              <a:t>Bottom–up approach in program design</a:t>
            </a:r>
          </a:p>
          <a:p>
            <a:pPr marL="343080" indent="-342720" algn="just">
              <a:lnSpc>
                <a:spcPct val="100000"/>
              </a:lnSpc>
              <a:spcBef>
                <a:spcPts val="1001"/>
              </a:spcBef>
              <a:buClr>
                <a:srgbClr val="5FCBEF"/>
              </a:buClr>
              <a:buSzPct val="80000"/>
              <a:buFont typeface="Arial"/>
              <a:buChar char="•"/>
            </a:pPr>
            <a:r>
              <a:rPr lang="en-US" sz="3200" b="0" strike="noStrike" spc="-1">
                <a:solidFill>
                  <a:srgbClr val="404040"/>
                </a:solidFill>
                <a:latin typeface="Trebuchet MS"/>
              </a:rPr>
              <a:t> Programs organized around objects, grouped in classes</a:t>
            </a:r>
          </a:p>
          <a:p>
            <a:pPr marL="343080" indent="-342720" algn="just">
              <a:lnSpc>
                <a:spcPct val="100000"/>
              </a:lnSpc>
              <a:spcBef>
                <a:spcPts val="1001"/>
              </a:spcBef>
              <a:buClr>
                <a:srgbClr val="5FCBEF"/>
              </a:buClr>
              <a:buSzPct val="80000"/>
              <a:buFont typeface="Arial"/>
              <a:buChar char="•"/>
            </a:pPr>
            <a:r>
              <a:rPr lang="en-US" sz="3200" b="0" strike="noStrike" spc="-1">
                <a:solidFill>
                  <a:srgbClr val="404040"/>
                </a:solidFill>
                <a:latin typeface="Trebuchet MS"/>
              </a:rPr>
              <a:t> Focus on data with methods to operate upon object’s data</a:t>
            </a:r>
          </a:p>
          <a:p>
            <a:pPr marL="343080" indent="-342720" algn="just">
              <a:lnSpc>
                <a:spcPct val="100000"/>
              </a:lnSpc>
              <a:spcBef>
                <a:spcPts val="1001"/>
              </a:spcBef>
              <a:buClr>
                <a:srgbClr val="5FCBEF"/>
              </a:buClr>
              <a:buSzPct val="80000"/>
              <a:buFont typeface="Arial"/>
              <a:buChar char="•"/>
            </a:pPr>
            <a:r>
              <a:rPr lang="en-US" sz="3200" b="0" strike="noStrike" spc="-1">
                <a:solidFill>
                  <a:srgbClr val="404040"/>
                </a:solidFill>
                <a:latin typeface="Trebuchet MS"/>
              </a:rPr>
              <a:t> Interaction between objects through functions</a:t>
            </a:r>
          </a:p>
          <a:p>
            <a:pPr marL="343080" indent="-342720" algn="just">
              <a:lnSpc>
                <a:spcPct val="100000"/>
              </a:lnSpc>
              <a:spcBef>
                <a:spcPts val="1001"/>
              </a:spcBef>
              <a:buClr>
                <a:srgbClr val="5FCBEF"/>
              </a:buClr>
              <a:buSzPct val="80000"/>
              <a:buFont typeface="Arial"/>
              <a:buChar char="•"/>
            </a:pPr>
            <a:r>
              <a:rPr lang="en-US" sz="3200" b="0" strike="noStrike" spc="-1">
                <a:solidFill>
                  <a:srgbClr val="404040"/>
                </a:solidFill>
                <a:latin typeface="Trebuchet MS"/>
              </a:rPr>
              <a:t> Reusability of design through creation of new classes by adding </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677160" y="609480"/>
            <a:ext cx="8596440" cy="1320480"/>
          </a:xfrm>
          <a:prstGeom prst="rect">
            <a:avLst/>
          </a:prstGeom>
          <a:noFill/>
          <a:ln>
            <a:noFill/>
          </a:ln>
        </p:spPr>
        <p:txBody>
          <a:bodyPr>
            <a:normAutofit/>
          </a:bodyPr>
          <a:lstStyle/>
          <a:p>
            <a:pPr algn="ctr">
              <a:lnSpc>
                <a:spcPct val="100000"/>
              </a:lnSpc>
            </a:pPr>
            <a:r>
              <a:rPr lang="en-US" sz="4800" b="0" strike="noStrike" spc="-1">
                <a:solidFill>
                  <a:srgbClr val="FF0000"/>
                </a:solidFill>
                <a:latin typeface="Trebuchet MS"/>
              </a:rPr>
              <a:t>Object-Oriented Programming</a:t>
            </a:r>
            <a:r>
              <a:t/>
            </a:r>
            <a:br/>
            <a:endParaRPr lang="en-US" sz="4800" b="0" strike="noStrike" spc="-1">
              <a:solidFill>
                <a:srgbClr val="000000"/>
              </a:solidFill>
              <a:latin typeface="Trebuchet MS"/>
            </a:endParaRPr>
          </a:p>
        </p:txBody>
      </p:sp>
      <p:sp>
        <p:nvSpPr>
          <p:cNvPr id="144" name="TextShape 2"/>
          <p:cNvSpPr txBox="1"/>
          <p:nvPr/>
        </p:nvSpPr>
        <p:spPr>
          <a:xfrm>
            <a:off x="457200" y="2223720"/>
            <a:ext cx="10901160" cy="486252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Object-oriented programming (OOP) is a programming paradigm based upon objects (having both data and methods) that aims to incorporate the advantages of modularity and reusability.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Objects, which are usually instances of classes, are used to interact with one another to design applications and computer programs.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38080" y="457200"/>
            <a:ext cx="10514880" cy="1232640"/>
          </a:xfrm>
          <a:prstGeom prst="rect">
            <a:avLst/>
          </a:prstGeom>
          <a:noFill/>
          <a:ln>
            <a:noFill/>
          </a:ln>
        </p:spPr>
        <p:txBody>
          <a:bodyPr>
            <a:normAutofit/>
          </a:bodyPr>
          <a:lstStyle/>
          <a:p>
            <a:pPr>
              <a:lnSpc>
                <a:spcPct val="100000"/>
              </a:lnSpc>
            </a:pPr>
            <a:r>
              <a:rPr lang="en-US" sz="4000" b="0" strike="noStrike" spc="-1">
                <a:solidFill>
                  <a:srgbClr val="FF0000"/>
                </a:solidFill>
                <a:latin typeface="Trebuchet MS"/>
              </a:rPr>
              <a:t>Some examples of object-oriented programming languages are </a:t>
            </a:r>
            <a:r>
              <a:t/>
            </a:r>
            <a:br/>
            <a:endParaRPr lang="en-US" sz="4000" b="0" strike="noStrike" spc="-1">
              <a:solidFill>
                <a:srgbClr val="000000"/>
              </a:solidFill>
              <a:latin typeface="Trebuchet MS"/>
            </a:endParaRPr>
          </a:p>
        </p:txBody>
      </p:sp>
      <p:sp>
        <p:nvSpPr>
          <p:cNvPr id="146" name="TextShape 2"/>
          <p:cNvSpPr txBox="1"/>
          <p:nvPr/>
        </p:nvSpPr>
        <p:spPr>
          <a:xfrm>
            <a:off x="838080" y="2057400"/>
            <a:ext cx="10514880" cy="4114440"/>
          </a:xfrm>
          <a:prstGeom prst="rect">
            <a:avLst/>
          </a:prstGeom>
          <a:noFill/>
          <a:ln>
            <a:noFill/>
          </a:ln>
        </p:spPr>
        <p:txBody>
          <a:bodyPr>
            <a:normAutofit/>
          </a:bodyPr>
          <a:lstStyle/>
          <a:p>
            <a:pPr marL="457200" indent="-456840">
              <a:lnSpc>
                <a:spcPct val="100000"/>
              </a:lnSpc>
              <a:spcBef>
                <a:spcPts val="1001"/>
              </a:spcBef>
              <a:buClr>
                <a:srgbClr val="5FCBEF"/>
              </a:buClr>
              <a:buSzPct val="80000"/>
              <a:buFont typeface="Arial"/>
              <a:buChar char="•"/>
            </a:pPr>
            <a:r>
              <a:rPr lang="en-US" sz="2800" b="0" strike="noStrike" spc="-1">
                <a:solidFill>
                  <a:srgbClr val="404040"/>
                </a:solidFill>
                <a:latin typeface="Trebuchet MS"/>
              </a:rPr>
              <a:t> C++</a:t>
            </a:r>
          </a:p>
          <a:p>
            <a:pPr marL="343080" indent="-342720">
              <a:lnSpc>
                <a:spcPct val="100000"/>
              </a:lnSpc>
              <a:spcBef>
                <a:spcPts val="1001"/>
              </a:spcBef>
              <a:buClr>
                <a:srgbClr val="5FCBEF"/>
              </a:buClr>
              <a:buSzPct val="80000"/>
              <a:buFont typeface="Arial"/>
              <a:buChar char="•"/>
            </a:pPr>
            <a:r>
              <a:rPr lang="en-US" sz="2800" b="0" strike="noStrike" spc="-1">
                <a:solidFill>
                  <a:srgbClr val="404040"/>
                </a:solidFill>
                <a:latin typeface="Trebuchet MS"/>
              </a:rPr>
              <a:t>  Java </a:t>
            </a:r>
          </a:p>
          <a:p>
            <a:pPr marL="343080" indent="-342720">
              <a:lnSpc>
                <a:spcPct val="100000"/>
              </a:lnSpc>
              <a:spcBef>
                <a:spcPts val="1001"/>
              </a:spcBef>
              <a:buClr>
                <a:srgbClr val="5FCBEF"/>
              </a:buClr>
              <a:buSzPct val="80000"/>
              <a:buFont typeface="Arial"/>
              <a:buChar char="•"/>
            </a:pPr>
            <a:r>
              <a:rPr lang="en-US" sz="2800" b="0" strike="noStrike" spc="-1">
                <a:solidFill>
                  <a:srgbClr val="404040"/>
                </a:solidFill>
                <a:latin typeface="Trebuchet MS"/>
              </a:rPr>
              <a:t>  Smalltalk, </a:t>
            </a:r>
          </a:p>
          <a:p>
            <a:pPr marL="343080" indent="-342720">
              <a:lnSpc>
                <a:spcPct val="100000"/>
              </a:lnSpc>
              <a:spcBef>
                <a:spcPts val="1001"/>
              </a:spcBef>
              <a:buClr>
                <a:srgbClr val="5FCBEF"/>
              </a:buClr>
              <a:buSzPct val="80000"/>
              <a:buFont typeface="Arial"/>
              <a:buChar char="•"/>
            </a:pPr>
            <a:r>
              <a:rPr lang="en-US" sz="2800" b="0" strike="noStrike" spc="-1">
                <a:solidFill>
                  <a:srgbClr val="404040"/>
                </a:solidFill>
                <a:latin typeface="Trebuchet MS"/>
              </a:rPr>
              <a:t>  Delphi, </a:t>
            </a:r>
          </a:p>
          <a:p>
            <a:pPr marL="343080" indent="-342720">
              <a:lnSpc>
                <a:spcPct val="100000"/>
              </a:lnSpc>
              <a:spcBef>
                <a:spcPts val="1001"/>
              </a:spcBef>
              <a:buClr>
                <a:srgbClr val="5FCBEF"/>
              </a:buClr>
              <a:buSzPct val="80000"/>
              <a:buFont typeface="Arial"/>
              <a:buChar char="•"/>
            </a:pPr>
            <a:r>
              <a:rPr lang="en-US" sz="2800" b="0" strike="noStrike" spc="-1">
                <a:solidFill>
                  <a:srgbClr val="404040"/>
                </a:solidFill>
                <a:latin typeface="Trebuchet MS"/>
              </a:rPr>
              <a:t>  C#, </a:t>
            </a:r>
          </a:p>
          <a:p>
            <a:pPr marL="343080" indent="-342720">
              <a:lnSpc>
                <a:spcPct val="100000"/>
              </a:lnSpc>
              <a:spcBef>
                <a:spcPts val="1001"/>
              </a:spcBef>
              <a:buClr>
                <a:srgbClr val="5FCBEF"/>
              </a:buClr>
              <a:buSzPct val="80000"/>
              <a:buFont typeface="Arial"/>
              <a:buChar char="•"/>
            </a:pPr>
            <a:r>
              <a:rPr lang="en-US" sz="2800" b="0" strike="noStrike" spc="-1">
                <a:solidFill>
                  <a:srgbClr val="404040"/>
                </a:solidFill>
                <a:latin typeface="Trebuchet MS"/>
              </a:rPr>
              <a:t>  Perl, </a:t>
            </a:r>
          </a:p>
          <a:p>
            <a:pPr marL="343080" indent="-342720">
              <a:lnSpc>
                <a:spcPct val="100000"/>
              </a:lnSpc>
              <a:spcBef>
                <a:spcPts val="1001"/>
              </a:spcBef>
              <a:buClr>
                <a:srgbClr val="5FCBEF"/>
              </a:buClr>
              <a:buSzPct val="80000"/>
              <a:buFont typeface="Arial"/>
              <a:buChar char="•"/>
            </a:pPr>
            <a:r>
              <a:rPr lang="en-US" sz="2800" b="0" strike="noStrike" spc="-1">
                <a:solidFill>
                  <a:srgbClr val="404040"/>
                </a:solidFill>
                <a:latin typeface="Trebuchet MS"/>
              </a:rPr>
              <a:t>  Python, </a:t>
            </a:r>
          </a:p>
          <a:p>
            <a:pPr marL="343080" indent="-342720">
              <a:lnSpc>
                <a:spcPct val="100000"/>
              </a:lnSpc>
              <a:spcBef>
                <a:spcPts val="1001"/>
              </a:spcBef>
              <a:buClr>
                <a:srgbClr val="5FCBEF"/>
              </a:buClr>
              <a:buSzPct val="80000"/>
              <a:buFont typeface="Arial"/>
              <a:buChar char="•"/>
            </a:pPr>
            <a:r>
              <a:rPr lang="en-US" sz="2800" b="0" strike="noStrike" spc="-1">
                <a:solidFill>
                  <a:srgbClr val="404040"/>
                </a:solidFill>
                <a:latin typeface="Trebuchet MS"/>
              </a:rPr>
              <a:t>  Ruby, </a:t>
            </a:r>
          </a:p>
          <a:p>
            <a:pPr marL="343080" indent="-342720">
              <a:lnSpc>
                <a:spcPct val="100000"/>
              </a:lnSpc>
              <a:spcBef>
                <a:spcPts val="1001"/>
              </a:spcBef>
              <a:buClr>
                <a:srgbClr val="5FCBEF"/>
              </a:buClr>
              <a:buSzPct val="80000"/>
              <a:buFont typeface="Arial"/>
              <a:buChar char="•"/>
            </a:pPr>
            <a:r>
              <a:rPr lang="en-US" sz="2800" b="0" strike="noStrike" spc="-1">
                <a:solidFill>
                  <a:srgbClr val="404040"/>
                </a:solidFill>
                <a:latin typeface="Trebuchet MS"/>
              </a:rPr>
              <a:t>  PHP.</a:t>
            </a:r>
          </a:p>
          <a:p>
            <a:pPr>
              <a:lnSpc>
                <a:spcPct val="100000"/>
              </a:lnSpc>
              <a:spcBef>
                <a:spcPts val="1001"/>
              </a:spcBef>
            </a:pPr>
            <a:endParaRPr lang="en-US" sz="2800" b="0" strike="noStrike" spc="-1">
              <a:solidFill>
                <a:srgbClr val="404040"/>
              </a:solidFill>
              <a:latin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677160" y="609480"/>
            <a:ext cx="8596440" cy="837720"/>
          </a:xfrm>
          <a:prstGeom prst="rect">
            <a:avLst/>
          </a:prstGeom>
          <a:noFill/>
          <a:ln>
            <a:noFill/>
          </a:ln>
        </p:spPr>
        <p:txBody>
          <a:bodyPr>
            <a:normAutofit/>
          </a:bodyPr>
          <a:lstStyle/>
          <a:p>
            <a:pPr>
              <a:lnSpc>
                <a:spcPct val="100000"/>
              </a:lnSpc>
            </a:pPr>
            <a:r>
              <a:rPr lang="en-US" sz="4900" b="0" strike="noStrike" spc="-1">
                <a:solidFill>
                  <a:srgbClr val="FF0000"/>
                </a:solidFill>
                <a:latin typeface="Trebuchet MS"/>
              </a:rPr>
              <a:t>Object Model</a:t>
            </a:r>
            <a:r>
              <a:t/>
            </a:r>
            <a:br/>
            <a:endParaRPr lang="en-US" sz="4900" b="0" strike="noStrike" spc="-1">
              <a:solidFill>
                <a:srgbClr val="000000"/>
              </a:solidFill>
              <a:latin typeface="Trebuchet MS"/>
            </a:endParaRPr>
          </a:p>
        </p:txBody>
      </p:sp>
      <p:sp>
        <p:nvSpPr>
          <p:cNvPr id="148" name="TextShape 2"/>
          <p:cNvSpPr txBox="1"/>
          <p:nvPr/>
        </p:nvSpPr>
        <p:spPr>
          <a:xfrm>
            <a:off x="677160" y="1447920"/>
            <a:ext cx="9228240" cy="518112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The object model visualizes the elements in a software application in terms of objects. In this, we will look into the basic concepts and terminologies of object–oriented systems.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677160" y="609480"/>
            <a:ext cx="8596440" cy="91404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Objects and Classes</a:t>
            </a:r>
            <a:r>
              <a:t/>
            </a:r>
            <a:br/>
            <a:endParaRPr lang="en-US" sz="4400" b="0" strike="noStrike" spc="-1">
              <a:solidFill>
                <a:srgbClr val="000000"/>
              </a:solidFill>
              <a:latin typeface="Trebuchet MS"/>
            </a:endParaRPr>
          </a:p>
        </p:txBody>
      </p:sp>
      <p:sp>
        <p:nvSpPr>
          <p:cNvPr id="150" name="TextShape 2"/>
          <p:cNvSpPr txBox="1"/>
          <p:nvPr/>
        </p:nvSpPr>
        <p:spPr>
          <a:xfrm>
            <a:off x="677160" y="1523880"/>
            <a:ext cx="9456840" cy="510516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The concepts of objects and classes are intrinsically linked with each other and form the foundation of object–oriented paradigm.</a:t>
            </a:r>
          </a:p>
          <a:p>
            <a:pPr algn="just">
              <a:lnSpc>
                <a:spcPct val="100000"/>
              </a:lnSpc>
              <a:spcBef>
                <a:spcPts val="1001"/>
              </a:spcBef>
            </a:pPr>
            <a:r>
              <a:rPr lang="en-US" sz="3200" b="0" strike="noStrike" spc="-1">
                <a:solidFill>
                  <a:srgbClr val="FF0000"/>
                </a:solidFill>
                <a:latin typeface="Trebuchet MS"/>
              </a:rPr>
              <a:t>Object</a:t>
            </a:r>
            <a:endParaRPr lang="en-US" sz="32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An object is a real-world element in an object–oriented environment that may have a physical or a conceptual existence.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77160" y="609480"/>
            <a:ext cx="8596440" cy="1320480"/>
          </a:xfrm>
          <a:prstGeom prst="rect">
            <a:avLst/>
          </a:prstGeom>
          <a:noFill/>
          <a:ln>
            <a:noFill/>
          </a:ln>
        </p:spPr>
        <p:txBody>
          <a:bodyPr/>
          <a:lstStyle/>
          <a:p>
            <a:pPr>
              <a:lnSpc>
                <a:spcPct val="100000"/>
              </a:lnSpc>
            </a:pPr>
            <a:r>
              <a:rPr lang="en-US" sz="4400" b="0" strike="noStrike" spc="-1">
                <a:solidFill>
                  <a:srgbClr val="FF0000"/>
                </a:solidFill>
                <a:latin typeface="Trebuchet MS"/>
              </a:rPr>
              <a:t>Each object has −</a:t>
            </a:r>
            <a:r>
              <a:t/>
            </a:r>
            <a:br/>
            <a:endParaRPr lang="en-US" sz="4400" b="0" strike="noStrike" spc="-1">
              <a:solidFill>
                <a:srgbClr val="000000"/>
              </a:solidFill>
              <a:latin typeface="Trebuchet MS"/>
            </a:endParaRPr>
          </a:p>
        </p:txBody>
      </p:sp>
      <p:sp>
        <p:nvSpPr>
          <p:cNvPr id="152" name="TextShape 2"/>
          <p:cNvSpPr txBox="1"/>
          <p:nvPr/>
        </p:nvSpPr>
        <p:spPr>
          <a:xfrm>
            <a:off x="677160" y="1523880"/>
            <a:ext cx="9228240" cy="480024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Identity that distinguishes it from other objects in the system.</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State that determines the characteristic properties of an object as well as the values of the properties that the object holds.</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Behavior that represents externally visible activities performed by an object in terms of changes in its state.</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5FCBEF"/>
                </a:solidFill>
                <a:latin typeface="Trebuchet MS"/>
              </a:rPr>
              <a:t>  </a:t>
            </a:r>
            <a:endParaRPr lang="en-US" sz="3600" b="0" strike="noStrike" spc="-1">
              <a:solidFill>
                <a:srgbClr val="000000"/>
              </a:solidFill>
              <a:latin typeface="Trebuchet MS"/>
            </a:endParaRPr>
          </a:p>
        </p:txBody>
      </p:sp>
      <p:sp>
        <p:nvSpPr>
          <p:cNvPr id="154" name="TextShape 2"/>
          <p:cNvSpPr txBox="1"/>
          <p:nvPr/>
        </p:nvSpPr>
        <p:spPr>
          <a:xfrm>
            <a:off x="677160" y="609480"/>
            <a:ext cx="9304560" cy="543132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Objects can be modelled according to the needs of the application.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An object may have a physical existence, like a customer, a car, etc.; or an intangible conceptual existence, like a project, a process,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677160" y="609480"/>
            <a:ext cx="8596440" cy="1320480"/>
          </a:xfrm>
          <a:prstGeom prst="rect">
            <a:avLst/>
          </a:prstGeom>
          <a:noFill/>
          <a:ln>
            <a:noFill/>
          </a:ln>
        </p:spPr>
        <p:txBody>
          <a:bodyPr/>
          <a:lstStyle/>
          <a:p>
            <a:pPr>
              <a:lnSpc>
                <a:spcPct val="100000"/>
              </a:lnSpc>
            </a:pPr>
            <a:r>
              <a:rPr lang="en-US" sz="4400" b="0" strike="noStrike" spc="-1">
                <a:solidFill>
                  <a:srgbClr val="FF0000"/>
                </a:solidFill>
                <a:latin typeface="Trebuchet MS"/>
              </a:rPr>
              <a:t>Class</a:t>
            </a:r>
            <a:r>
              <a:t/>
            </a:r>
            <a:br/>
            <a:endParaRPr lang="en-US" sz="4400" b="0" strike="noStrike" spc="-1">
              <a:solidFill>
                <a:srgbClr val="000000"/>
              </a:solidFill>
              <a:latin typeface="Trebuchet MS"/>
            </a:endParaRPr>
          </a:p>
        </p:txBody>
      </p:sp>
      <p:sp>
        <p:nvSpPr>
          <p:cNvPr id="156" name="TextShape 2"/>
          <p:cNvSpPr txBox="1"/>
          <p:nvPr/>
        </p:nvSpPr>
        <p:spPr>
          <a:xfrm>
            <a:off x="677160" y="1600200"/>
            <a:ext cx="9685440" cy="444096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 class represents a collection of objects having same characteristic properties that exhibit common behavior.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It gives the blueprint or description of the objects that can be created from it.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Creation of an object as a member of a class is called instantiation.</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Thus, object is an instance of a class.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677160" y="609480"/>
            <a:ext cx="8596440" cy="914040"/>
          </a:xfrm>
          <a:prstGeom prst="rect">
            <a:avLst/>
          </a:prstGeom>
          <a:noFill/>
          <a:ln>
            <a:noFill/>
          </a:ln>
        </p:spPr>
        <p:txBody>
          <a:bodyPr/>
          <a:lstStyle/>
          <a:p>
            <a:pPr>
              <a:lnSpc>
                <a:spcPct val="100000"/>
              </a:lnSpc>
            </a:pPr>
            <a:r>
              <a:rPr lang="en-US" sz="3600" b="0" strike="noStrike" spc="-1">
                <a:solidFill>
                  <a:srgbClr val="FF0000"/>
                </a:solidFill>
                <a:latin typeface="Trebuchet MS"/>
              </a:rPr>
              <a:t>How to Create Class in C++</a:t>
            </a:r>
            <a:endParaRPr lang="en-US" sz="3600" b="0" strike="noStrike" spc="-1">
              <a:solidFill>
                <a:srgbClr val="000000"/>
              </a:solidFill>
              <a:latin typeface="Trebuchet MS"/>
            </a:endParaRPr>
          </a:p>
        </p:txBody>
      </p:sp>
      <p:sp>
        <p:nvSpPr>
          <p:cNvPr id="158" name="TextShape 2"/>
          <p:cNvSpPr txBox="1"/>
          <p:nvPr/>
        </p:nvSpPr>
        <p:spPr>
          <a:xfrm>
            <a:off x="677160" y="1676520"/>
            <a:ext cx="10676160" cy="4723920"/>
          </a:xfrm>
          <a:prstGeom prst="rect">
            <a:avLst/>
          </a:prstGeom>
          <a:noFill/>
          <a:ln>
            <a:noFill/>
          </a:ln>
        </p:spPr>
        <p:txBody>
          <a:bodyPr>
            <a:normAutofit/>
          </a:bodyPr>
          <a:lstStyle/>
          <a:p>
            <a:pPr>
              <a:lnSpc>
                <a:spcPct val="100000"/>
              </a:lnSpc>
              <a:spcBef>
                <a:spcPts val="1001"/>
              </a:spcBef>
            </a:pPr>
            <a:r>
              <a:rPr lang="en-US" sz="2800" b="0" strike="noStrike" spc="-1">
                <a:solidFill>
                  <a:srgbClr val="0000CD"/>
                </a:solidFill>
                <a:latin typeface="Consolas"/>
              </a:rPr>
              <a:t>class</a:t>
            </a:r>
            <a:r>
              <a:rPr lang="en-US" sz="2800" b="0" strike="noStrike" spc="-1">
                <a:solidFill>
                  <a:srgbClr val="000000"/>
                </a:solidFill>
                <a:latin typeface="Consolas"/>
              </a:rPr>
              <a:t> MyClass {       </a:t>
            </a:r>
            <a:r>
              <a:rPr lang="en-US" sz="2800" b="0" strike="noStrike" spc="-1">
                <a:solidFill>
                  <a:srgbClr val="008000"/>
                </a:solidFill>
                <a:latin typeface="Consolas"/>
              </a:rPr>
              <a:t>// The class</a:t>
            </a:r>
            <a:r>
              <a:t/>
            </a:r>
            <a:br/>
            <a:r>
              <a:rPr lang="en-US" sz="2800" b="0" strike="noStrike" spc="-1">
                <a:solidFill>
                  <a:srgbClr val="000000"/>
                </a:solidFill>
                <a:latin typeface="Consolas"/>
              </a:rPr>
              <a:t>  </a:t>
            </a:r>
            <a:r>
              <a:rPr lang="en-US" sz="2800" b="0" strike="noStrike" spc="-1">
                <a:solidFill>
                  <a:srgbClr val="0000CD"/>
                </a:solidFill>
                <a:latin typeface="Consolas"/>
              </a:rPr>
              <a:t>public</a:t>
            </a:r>
            <a:r>
              <a:rPr lang="en-US" sz="2800" b="0" strike="noStrike" spc="-1">
                <a:solidFill>
                  <a:srgbClr val="000000"/>
                </a:solidFill>
                <a:latin typeface="Consolas"/>
              </a:rPr>
              <a:t>:             </a:t>
            </a:r>
            <a:r>
              <a:rPr lang="en-US" sz="2800" b="0" strike="noStrike" spc="-1">
                <a:solidFill>
                  <a:srgbClr val="008000"/>
                </a:solidFill>
                <a:latin typeface="Consolas"/>
              </a:rPr>
              <a:t>// Access specifier</a:t>
            </a:r>
            <a:r>
              <a:t/>
            </a:r>
            <a:br/>
            <a:r>
              <a:rPr lang="en-US" sz="2800" b="0" strike="noStrike" spc="-1">
                <a:solidFill>
                  <a:srgbClr val="000000"/>
                </a:solidFill>
                <a:latin typeface="Consolas"/>
              </a:rPr>
              <a:t>    </a:t>
            </a:r>
            <a:r>
              <a:rPr lang="en-US" sz="2800" b="0" strike="noStrike" spc="-1">
                <a:solidFill>
                  <a:srgbClr val="0000CD"/>
                </a:solidFill>
                <a:latin typeface="Consolas"/>
              </a:rPr>
              <a:t>int</a:t>
            </a:r>
            <a:r>
              <a:rPr lang="en-US" sz="2800" b="0" strike="noStrike" spc="-1">
                <a:solidFill>
                  <a:srgbClr val="000000"/>
                </a:solidFill>
                <a:latin typeface="Consolas"/>
              </a:rPr>
              <a:t> myNum;        </a:t>
            </a:r>
            <a:r>
              <a:rPr lang="en-US" sz="2800" b="0" strike="noStrike" spc="-1">
                <a:solidFill>
                  <a:srgbClr val="008000"/>
                </a:solidFill>
                <a:latin typeface="Consolas"/>
              </a:rPr>
              <a:t>// Attribute (int variable)</a:t>
            </a:r>
            <a:r>
              <a:t/>
            </a:r>
            <a:br/>
            <a:r>
              <a:rPr lang="en-US" sz="2800" b="0" strike="noStrike" spc="-1">
                <a:solidFill>
                  <a:srgbClr val="000000"/>
                </a:solidFill>
                <a:latin typeface="Consolas"/>
              </a:rPr>
              <a:t>    string myString;  </a:t>
            </a:r>
            <a:r>
              <a:rPr lang="en-US" sz="2800" b="0" strike="noStrike" spc="-1">
                <a:solidFill>
                  <a:srgbClr val="008000"/>
                </a:solidFill>
                <a:latin typeface="Consolas"/>
              </a:rPr>
              <a:t>// Attribute (string variable)</a:t>
            </a:r>
            <a:r>
              <a:t/>
            </a:r>
            <a:br/>
            <a:r>
              <a:rPr lang="en-US" sz="2800" b="0" strike="noStrike" spc="-1">
                <a:solidFill>
                  <a:srgbClr val="000000"/>
                </a:solidFill>
                <a:latin typeface="Consolas"/>
              </a:rPr>
              <a:t>};</a:t>
            </a:r>
            <a:endParaRPr lang="en-US" sz="2800" b="0" strike="noStrike" spc="-1">
              <a:solidFill>
                <a:srgbClr val="404040"/>
              </a:solidFill>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4880" cy="549000"/>
          </a:xfrm>
          <a:prstGeom prst="rect">
            <a:avLst/>
          </a:prstGeom>
          <a:noFill/>
          <a:ln>
            <a:noFill/>
          </a:ln>
        </p:spPr>
        <p:txBody>
          <a:bodyPr anchor="b"/>
          <a:lstStyle/>
          <a:p>
            <a:pPr algn="ctr">
              <a:lnSpc>
                <a:spcPct val="100000"/>
              </a:lnSpc>
            </a:pPr>
            <a:r>
              <a:rPr lang="en-US" sz="4800" b="1" strike="noStrike" spc="-1">
                <a:solidFill>
                  <a:srgbClr val="FF0000"/>
                </a:solidFill>
                <a:latin typeface="Trebuchet MS"/>
              </a:rPr>
              <a:t>INDEX</a:t>
            </a:r>
            <a:endParaRPr lang="en-US" sz="4800" b="0" strike="noStrike" spc="-1">
              <a:solidFill>
                <a:srgbClr val="000000"/>
              </a:solidFill>
              <a:latin typeface="Trebuchet MS"/>
            </a:endParaRPr>
          </a:p>
        </p:txBody>
      </p:sp>
      <p:sp>
        <p:nvSpPr>
          <p:cNvPr id="124" name="TextShape 2"/>
          <p:cNvSpPr txBox="1"/>
          <p:nvPr/>
        </p:nvSpPr>
        <p:spPr>
          <a:xfrm>
            <a:off x="838080" y="1295280"/>
            <a:ext cx="10514880" cy="5409720"/>
          </a:xfrm>
          <a:prstGeom prst="rect">
            <a:avLst/>
          </a:prstGeom>
          <a:noFill/>
          <a:ln>
            <a:noFill/>
          </a:ln>
        </p:spPr>
        <p:txBody>
          <a:bodyPr>
            <a:normAutofit fontScale="92500" lnSpcReduction="10000"/>
          </a:bodyPr>
          <a:lstStyle/>
          <a:p>
            <a:pPr marL="457200" indent="-456840">
              <a:lnSpc>
                <a:spcPct val="100000"/>
              </a:lnSpc>
              <a:spcBef>
                <a:spcPts val="1001"/>
              </a:spcBef>
              <a:buClr>
                <a:srgbClr val="5FCBEF"/>
              </a:buClr>
              <a:buSzPct val="80000"/>
              <a:buFont typeface="Wingdings" charset="2"/>
              <a:buChar char=""/>
            </a:pPr>
            <a:r>
              <a:rPr lang="en-IN" sz="3200" b="0" strike="noStrike" spc="-1">
                <a:solidFill>
                  <a:srgbClr val="00B0F0"/>
                </a:solidFill>
                <a:latin typeface="Trebuchet MS"/>
              </a:rPr>
              <a:t>Introduction:</a:t>
            </a:r>
            <a:endParaRPr lang="en-IN" sz="3200" b="0" strike="noStrike" spc="-1">
              <a:latin typeface="Arial"/>
            </a:endParaRPr>
          </a:p>
          <a:p>
            <a:pPr marL="457200" indent="-456840">
              <a:lnSpc>
                <a:spcPct val="100000"/>
              </a:lnSpc>
              <a:spcBef>
                <a:spcPts val="1001"/>
              </a:spcBef>
              <a:buClr>
                <a:srgbClr val="5FCBEF"/>
              </a:buClr>
              <a:buSzPct val="80000"/>
              <a:buFont typeface="Wingdings" charset="2"/>
              <a:buChar char=""/>
            </a:pPr>
            <a:r>
              <a:rPr lang="en-IN" sz="3200" b="0" strike="noStrike" spc="-1">
                <a:solidFill>
                  <a:srgbClr val="00B0F0"/>
                </a:solidFill>
                <a:latin typeface="Trebuchet MS"/>
              </a:rPr>
              <a:t>The meaning of Object Orientation, </a:t>
            </a:r>
            <a:endParaRPr lang="en-IN" sz="3200" b="0" strike="noStrike" spc="-1">
              <a:latin typeface="Arial"/>
            </a:endParaRPr>
          </a:p>
          <a:p>
            <a:pPr marL="457200" indent="-456840">
              <a:lnSpc>
                <a:spcPct val="100000"/>
              </a:lnSpc>
              <a:spcBef>
                <a:spcPts val="1001"/>
              </a:spcBef>
              <a:buClr>
                <a:srgbClr val="5FCBEF"/>
              </a:buClr>
              <a:buSzPct val="80000"/>
              <a:buFont typeface="Wingdings" charset="2"/>
              <a:buChar char=""/>
            </a:pPr>
            <a:r>
              <a:rPr lang="en-IN" sz="3200" b="0" strike="noStrike" spc="-1">
                <a:solidFill>
                  <a:srgbClr val="00B0F0"/>
                </a:solidFill>
                <a:latin typeface="Trebuchet MS"/>
              </a:rPr>
              <a:t>object identity</a:t>
            </a:r>
            <a:endParaRPr lang="en-IN" sz="3200" b="0" strike="noStrike" spc="-1">
              <a:latin typeface="Arial"/>
            </a:endParaRPr>
          </a:p>
          <a:p>
            <a:pPr marL="457200" indent="-456840">
              <a:lnSpc>
                <a:spcPct val="100000"/>
              </a:lnSpc>
              <a:spcBef>
                <a:spcPts val="1001"/>
              </a:spcBef>
              <a:buClr>
                <a:srgbClr val="5FCBEF"/>
              </a:buClr>
              <a:buSzPct val="80000"/>
              <a:buFont typeface="Wingdings" charset="2"/>
              <a:buChar char=""/>
            </a:pPr>
            <a:r>
              <a:rPr lang="en-IN" sz="3200" b="0" strike="noStrike" spc="-1">
                <a:solidFill>
                  <a:srgbClr val="00B0F0"/>
                </a:solidFill>
                <a:latin typeface="Trebuchet MS"/>
              </a:rPr>
              <a:t>Encapsulation</a:t>
            </a:r>
            <a:endParaRPr lang="en-IN" sz="3200" b="0" strike="noStrike" spc="-1">
              <a:latin typeface="Arial"/>
            </a:endParaRPr>
          </a:p>
          <a:p>
            <a:pPr marL="457200" indent="-456840">
              <a:lnSpc>
                <a:spcPct val="100000"/>
              </a:lnSpc>
              <a:spcBef>
                <a:spcPts val="1001"/>
              </a:spcBef>
              <a:buClr>
                <a:srgbClr val="5FCBEF"/>
              </a:buClr>
              <a:buSzPct val="80000"/>
              <a:buFont typeface="Wingdings" charset="2"/>
              <a:buChar char=""/>
            </a:pPr>
            <a:r>
              <a:rPr lang="en-IN" sz="3200" b="0" strike="noStrike" spc="-1">
                <a:solidFill>
                  <a:srgbClr val="00B0F0"/>
                </a:solidFill>
                <a:latin typeface="Trebuchet MS"/>
              </a:rPr>
              <a:t>information hiding</a:t>
            </a:r>
            <a:endParaRPr lang="en-IN" sz="3200" b="0" strike="noStrike" spc="-1">
              <a:latin typeface="Arial"/>
            </a:endParaRPr>
          </a:p>
          <a:p>
            <a:pPr marL="457200" indent="-456840">
              <a:lnSpc>
                <a:spcPct val="100000"/>
              </a:lnSpc>
              <a:spcBef>
                <a:spcPts val="1001"/>
              </a:spcBef>
              <a:buClr>
                <a:srgbClr val="5FCBEF"/>
              </a:buClr>
              <a:buSzPct val="80000"/>
              <a:buFont typeface="Wingdings" charset="2"/>
              <a:buChar char=""/>
            </a:pPr>
            <a:r>
              <a:rPr lang="en-IN" sz="3200" b="0" strike="noStrike" spc="-1">
                <a:solidFill>
                  <a:srgbClr val="00B0F0"/>
                </a:solidFill>
                <a:latin typeface="Trebuchet MS"/>
              </a:rPr>
              <a:t>Polymorphism</a:t>
            </a:r>
            <a:endParaRPr lang="en-IN" sz="3200" b="0" strike="noStrike" spc="-1">
              <a:latin typeface="Arial"/>
            </a:endParaRPr>
          </a:p>
          <a:p>
            <a:pPr marL="457200" indent="-456840">
              <a:lnSpc>
                <a:spcPct val="100000"/>
              </a:lnSpc>
              <a:spcBef>
                <a:spcPts val="1001"/>
              </a:spcBef>
              <a:buClr>
                <a:srgbClr val="5FCBEF"/>
              </a:buClr>
              <a:buSzPct val="80000"/>
              <a:buFont typeface="Wingdings" charset="2"/>
              <a:buChar char=""/>
            </a:pPr>
            <a:r>
              <a:rPr lang="en-IN" sz="3200" b="0" strike="noStrike" spc="-1">
                <a:solidFill>
                  <a:srgbClr val="00B0F0"/>
                </a:solidFill>
                <a:latin typeface="Trebuchet MS"/>
              </a:rPr>
              <a:t>Generosity</a:t>
            </a:r>
            <a:endParaRPr lang="en-IN" sz="3200" b="0" strike="noStrike" spc="-1">
              <a:latin typeface="Arial"/>
            </a:endParaRPr>
          </a:p>
          <a:p>
            <a:pPr marL="457200" indent="-456840">
              <a:lnSpc>
                <a:spcPct val="100000"/>
              </a:lnSpc>
              <a:spcBef>
                <a:spcPts val="1001"/>
              </a:spcBef>
              <a:buClr>
                <a:srgbClr val="5FCBEF"/>
              </a:buClr>
              <a:buSzPct val="80000"/>
              <a:buFont typeface="Wingdings" charset="2"/>
              <a:buChar char=""/>
            </a:pPr>
            <a:r>
              <a:rPr lang="en-IN" sz="3200" b="0" strike="noStrike" spc="-1">
                <a:solidFill>
                  <a:srgbClr val="00B0F0"/>
                </a:solidFill>
                <a:latin typeface="Trebuchet MS"/>
              </a:rPr>
              <a:t>Importance of modelling</a:t>
            </a:r>
            <a:endParaRPr lang="en-IN" sz="3200" b="0" strike="noStrike" spc="-1">
              <a:latin typeface="Arial"/>
            </a:endParaRPr>
          </a:p>
          <a:p>
            <a:pPr marL="457200" indent="-456840">
              <a:lnSpc>
                <a:spcPct val="100000"/>
              </a:lnSpc>
              <a:spcBef>
                <a:spcPts val="1001"/>
              </a:spcBef>
              <a:buClr>
                <a:srgbClr val="5FCBEF"/>
              </a:buClr>
              <a:buSzPct val="80000"/>
              <a:buFont typeface="Wingdings" charset="2"/>
              <a:buChar char=""/>
            </a:pPr>
            <a:r>
              <a:rPr lang="en-IN" sz="3200" b="0" strike="noStrike" spc="-1">
                <a:solidFill>
                  <a:srgbClr val="00B0F0"/>
                </a:solidFill>
                <a:latin typeface="Trebuchet MS"/>
              </a:rPr>
              <a:t>Principles of modelling</a:t>
            </a:r>
            <a:endParaRPr lang="en-IN" sz="3200" b="0" strike="noStrike" spc="-1">
              <a:latin typeface="Arial"/>
            </a:endParaRPr>
          </a:p>
          <a:p>
            <a:pPr marL="457200" indent="-456840">
              <a:lnSpc>
                <a:spcPct val="100000"/>
              </a:lnSpc>
              <a:spcBef>
                <a:spcPts val="1001"/>
              </a:spcBef>
              <a:buClr>
                <a:srgbClr val="5FCBEF"/>
              </a:buClr>
              <a:buSzPct val="80000"/>
              <a:buFont typeface="Wingdings" charset="2"/>
              <a:buChar char=""/>
            </a:pPr>
            <a:r>
              <a:rPr lang="en-IN" sz="3200" b="0" strike="noStrike" spc="-1">
                <a:solidFill>
                  <a:srgbClr val="00B0F0"/>
                </a:solidFill>
                <a:latin typeface="Trebuchet MS"/>
              </a:rPr>
              <a:t>Object oriented modelling</a:t>
            </a:r>
            <a:endParaRPr lang="en-IN" sz="3200" b="0" strike="noStrike" spc="-1">
              <a:latin typeface="Arial"/>
            </a:endParaRPr>
          </a:p>
          <a:p>
            <a:pPr algn="r">
              <a:lnSpc>
                <a:spcPct val="100000"/>
              </a:lnSpc>
              <a:spcBef>
                <a:spcPts val="1001"/>
              </a:spcBef>
            </a:pPr>
            <a:endParaRPr lang="en-IN" sz="3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677160" y="609480"/>
            <a:ext cx="8596440" cy="685440"/>
          </a:xfrm>
          <a:prstGeom prst="rect">
            <a:avLst/>
          </a:prstGeom>
          <a:noFill/>
          <a:ln>
            <a:noFill/>
          </a:ln>
        </p:spPr>
        <p:txBody>
          <a:bodyPr/>
          <a:lstStyle/>
          <a:p>
            <a:pPr>
              <a:lnSpc>
                <a:spcPct val="100000"/>
              </a:lnSpc>
            </a:pPr>
            <a:r>
              <a:rPr lang="en-US" sz="3600" b="0" strike="noStrike" spc="-1">
                <a:solidFill>
                  <a:srgbClr val="FF0000"/>
                </a:solidFill>
                <a:latin typeface="Trebuchet MS"/>
              </a:rPr>
              <a:t>How to Create Object in C++</a:t>
            </a:r>
            <a:endParaRPr lang="en-US" sz="3600" b="0" strike="noStrike" spc="-1">
              <a:solidFill>
                <a:srgbClr val="000000"/>
              </a:solidFill>
              <a:latin typeface="Trebuchet MS"/>
            </a:endParaRPr>
          </a:p>
        </p:txBody>
      </p:sp>
      <p:sp>
        <p:nvSpPr>
          <p:cNvPr id="160" name="TextShape 2"/>
          <p:cNvSpPr txBox="1"/>
          <p:nvPr/>
        </p:nvSpPr>
        <p:spPr>
          <a:xfrm>
            <a:off x="677160" y="1447920"/>
            <a:ext cx="8596440" cy="4593240"/>
          </a:xfrm>
          <a:prstGeom prst="rect">
            <a:avLst/>
          </a:prstGeom>
          <a:noFill/>
          <a:ln>
            <a:noFill/>
          </a:ln>
        </p:spPr>
        <p:txBody>
          <a:bodyPr>
            <a:normAutofit/>
          </a:bodyPr>
          <a:lstStyle/>
          <a:p>
            <a:pPr>
              <a:lnSpc>
                <a:spcPct val="100000"/>
              </a:lnSpc>
              <a:spcBef>
                <a:spcPts val="1001"/>
              </a:spcBef>
            </a:pPr>
            <a:r>
              <a:rPr lang="en-US" sz="2400" b="0" strike="noStrike" spc="-1">
                <a:solidFill>
                  <a:srgbClr val="0000CD"/>
                </a:solidFill>
                <a:latin typeface="Consolas"/>
              </a:rPr>
              <a:t>int</a:t>
            </a:r>
            <a:r>
              <a:rPr lang="en-US" sz="2400" b="0" strike="noStrike" spc="-1">
                <a:solidFill>
                  <a:srgbClr val="000000"/>
                </a:solidFill>
                <a:latin typeface="Consolas"/>
              </a:rPr>
              <a:t> main() {</a:t>
            </a:r>
            <a:r>
              <a:t/>
            </a:r>
            <a:br/>
            <a:r>
              <a:rPr lang="en-US" sz="2400" b="0" strike="noStrike" spc="-1">
                <a:solidFill>
                  <a:srgbClr val="000000"/>
                </a:solidFill>
                <a:latin typeface="Consolas"/>
              </a:rPr>
              <a:t>  MyClass </a:t>
            </a:r>
            <a:r>
              <a:rPr lang="en-US" sz="2400" b="1" strike="noStrike" spc="-1">
                <a:solidFill>
                  <a:srgbClr val="000000"/>
                </a:solidFill>
                <a:latin typeface="Consolas"/>
              </a:rPr>
              <a:t>myObj</a:t>
            </a:r>
            <a:r>
              <a:rPr lang="en-US" sz="2400" b="0" strike="noStrike" spc="-1">
                <a:solidFill>
                  <a:srgbClr val="000000"/>
                </a:solidFill>
                <a:latin typeface="Consolas"/>
              </a:rPr>
              <a:t>;  </a:t>
            </a:r>
            <a:r>
              <a:rPr lang="en-US" sz="2400" b="0" strike="noStrike" spc="-1">
                <a:solidFill>
                  <a:srgbClr val="008000"/>
                </a:solidFill>
                <a:latin typeface="Consolas"/>
              </a:rPr>
              <a:t>// Create an object of MyClass</a:t>
            </a:r>
            <a:r>
              <a:t/>
            </a:r>
            <a:br/>
            <a:r>
              <a:t/>
            </a:r>
            <a:br/>
            <a:r>
              <a:rPr lang="en-US" sz="2400" b="0" strike="noStrike" spc="-1">
                <a:solidFill>
                  <a:srgbClr val="000000"/>
                </a:solidFill>
                <a:latin typeface="Consolas"/>
              </a:rPr>
              <a:t>  </a:t>
            </a:r>
            <a:r>
              <a:rPr lang="en-US" sz="2400" b="0" strike="noStrike" spc="-1">
                <a:solidFill>
                  <a:srgbClr val="008000"/>
                </a:solidFill>
                <a:latin typeface="Consolas"/>
              </a:rPr>
              <a:t>// Access attributes and set values</a:t>
            </a:r>
            <a:r>
              <a:t/>
            </a:r>
            <a:br/>
            <a:r>
              <a:rPr lang="en-US" sz="2400" b="0" strike="noStrike" spc="-1">
                <a:solidFill>
                  <a:srgbClr val="000000"/>
                </a:solidFill>
                <a:latin typeface="Consolas"/>
              </a:rPr>
              <a:t>  </a:t>
            </a:r>
            <a:r>
              <a:rPr lang="en-US" sz="2400" b="1" strike="noStrike" spc="-1">
                <a:solidFill>
                  <a:srgbClr val="000000"/>
                </a:solidFill>
                <a:latin typeface="Consolas"/>
              </a:rPr>
              <a:t>myObj.myNum</a:t>
            </a:r>
            <a:r>
              <a:rPr lang="en-US" sz="2400" b="0" strike="noStrike" spc="-1">
                <a:solidFill>
                  <a:srgbClr val="000000"/>
                </a:solidFill>
                <a:latin typeface="Consolas"/>
              </a:rPr>
              <a:t> = </a:t>
            </a:r>
            <a:r>
              <a:rPr lang="en-US" sz="2400" b="0" strike="noStrike" spc="-1">
                <a:solidFill>
                  <a:srgbClr val="FF0000"/>
                </a:solidFill>
                <a:latin typeface="Consolas"/>
              </a:rPr>
              <a:t>15</a:t>
            </a:r>
            <a:r>
              <a:rPr lang="en-US" sz="2400" b="0" strike="noStrike" spc="-1">
                <a:solidFill>
                  <a:srgbClr val="000000"/>
                </a:solidFill>
                <a:latin typeface="Consolas"/>
              </a:rPr>
              <a:t>; </a:t>
            </a:r>
            <a:r>
              <a:t/>
            </a:r>
            <a:br/>
            <a:r>
              <a:rPr lang="en-US" sz="2400" b="0" strike="noStrike" spc="-1">
                <a:solidFill>
                  <a:srgbClr val="000000"/>
                </a:solidFill>
                <a:latin typeface="Consolas"/>
              </a:rPr>
              <a:t>  </a:t>
            </a:r>
            <a:r>
              <a:rPr lang="en-US" sz="2400" b="1" strike="noStrike" spc="-1">
                <a:solidFill>
                  <a:srgbClr val="000000"/>
                </a:solidFill>
                <a:latin typeface="Consolas"/>
              </a:rPr>
              <a:t>myObj.myString</a:t>
            </a:r>
            <a:r>
              <a:rPr lang="en-US" sz="2400" b="0" strike="noStrike" spc="-1">
                <a:solidFill>
                  <a:srgbClr val="000000"/>
                </a:solidFill>
                <a:latin typeface="Consolas"/>
              </a:rPr>
              <a:t> = </a:t>
            </a:r>
            <a:r>
              <a:rPr lang="en-US" sz="2400" b="0" strike="noStrike" spc="-1">
                <a:solidFill>
                  <a:srgbClr val="A52A2A"/>
                </a:solidFill>
                <a:latin typeface="Consolas"/>
              </a:rPr>
              <a:t>"Some text"</a:t>
            </a:r>
            <a:r>
              <a:rPr lang="en-US" sz="2400" b="0" strike="noStrike" spc="-1">
                <a:solidFill>
                  <a:srgbClr val="000000"/>
                </a:solidFill>
                <a:latin typeface="Consolas"/>
              </a:rPr>
              <a:t>;</a:t>
            </a:r>
            <a:r>
              <a:t/>
            </a:r>
            <a:br/>
            <a:r>
              <a:t/>
            </a:r>
            <a:br/>
            <a:r>
              <a:rPr lang="en-US" sz="2400" b="0" strike="noStrike" spc="-1">
                <a:solidFill>
                  <a:srgbClr val="000000"/>
                </a:solidFill>
                <a:latin typeface="Consolas"/>
              </a:rPr>
              <a:t>  </a:t>
            </a:r>
            <a:r>
              <a:rPr lang="en-US" sz="2400" b="0" strike="noStrike" spc="-1">
                <a:solidFill>
                  <a:srgbClr val="008000"/>
                </a:solidFill>
                <a:latin typeface="Consolas"/>
              </a:rPr>
              <a:t>// Print attribute values</a:t>
            </a:r>
            <a:r>
              <a:t/>
            </a:r>
            <a:br/>
            <a:r>
              <a:rPr lang="en-US" sz="2400" b="0" strike="noStrike" spc="-1">
                <a:solidFill>
                  <a:srgbClr val="000000"/>
                </a:solidFill>
                <a:latin typeface="Consolas"/>
              </a:rPr>
              <a:t>  cout &lt;&lt; myObj.myNum &lt;&lt; </a:t>
            </a:r>
            <a:r>
              <a:rPr lang="en-US" sz="2400" b="0" strike="noStrike" spc="-1">
                <a:solidFill>
                  <a:srgbClr val="A52A2A"/>
                </a:solidFill>
                <a:latin typeface="Consolas"/>
              </a:rPr>
              <a:t>"\n"</a:t>
            </a:r>
            <a:r>
              <a:rPr lang="en-US" sz="2400" b="0" strike="noStrike" spc="-1">
                <a:solidFill>
                  <a:srgbClr val="000000"/>
                </a:solidFill>
                <a:latin typeface="Consolas"/>
              </a:rPr>
              <a:t>;</a:t>
            </a:r>
            <a:r>
              <a:t/>
            </a:r>
            <a:br/>
            <a:r>
              <a:rPr lang="en-US" sz="2400" b="0" strike="noStrike" spc="-1">
                <a:solidFill>
                  <a:srgbClr val="000000"/>
                </a:solidFill>
                <a:latin typeface="Consolas"/>
              </a:rPr>
              <a:t>  cout &lt;&lt; myObj.myString;</a:t>
            </a:r>
            <a:r>
              <a:t/>
            </a:r>
            <a:br/>
            <a:r>
              <a:rPr lang="en-US" sz="2400" b="0" strike="noStrike" spc="-1">
                <a:solidFill>
                  <a:srgbClr val="000000"/>
                </a:solidFill>
                <a:latin typeface="Consolas"/>
              </a:rPr>
              <a:t>  </a:t>
            </a:r>
            <a:r>
              <a:rPr lang="en-US" sz="2400" b="0" strike="noStrike" spc="-1">
                <a:solidFill>
                  <a:srgbClr val="0000CD"/>
                </a:solidFill>
                <a:latin typeface="Consolas"/>
              </a:rPr>
              <a:t>return</a:t>
            </a:r>
            <a:r>
              <a:rPr lang="en-US" sz="2400" b="0" strike="noStrike" spc="-1">
                <a:solidFill>
                  <a:srgbClr val="000000"/>
                </a:solidFill>
                <a:latin typeface="Consolas"/>
              </a:rPr>
              <a:t> </a:t>
            </a:r>
            <a:r>
              <a:rPr lang="en-US" sz="2400" b="0" strike="noStrike" spc="-1">
                <a:solidFill>
                  <a:srgbClr val="FF0000"/>
                </a:solidFill>
                <a:latin typeface="Consolas"/>
              </a:rPr>
              <a:t>0</a:t>
            </a:r>
            <a:r>
              <a:rPr lang="en-US" sz="2400" b="0" strike="noStrike" spc="-1">
                <a:solidFill>
                  <a:srgbClr val="000000"/>
                </a:solidFill>
                <a:latin typeface="Consolas"/>
              </a:rPr>
              <a:t>;</a:t>
            </a:r>
            <a:r>
              <a:t/>
            </a:r>
            <a:br/>
            <a:r>
              <a:rPr lang="en-US" sz="2400" b="0" strike="noStrike" spc="-1">
                <a:solidFill>
                  <a:srgbClr val="000000"/>
                </a:solidFill>
                <a:latin typeface="Consolas"/>
              </a:rPr>
              <a:t>}</a:t>
            </a:r>
            <a:endParaRPr lang="en-US" sz="2400" b="0" strike="noStrike" spc="-1">
              <a:solidFill>
                <a:srgbClr val="404040"/>
              </a:solidFill>
              <a:latin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77160" y="609480"/>
            <a:ext cx="8596440" cy="132048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The constituents of a class are</a:t>
            </a:r>
            <a:endParaRPr lang="en-US" sz="4400" b="0" strike="noStrike" spc="-1">
              <a:solidFill>
                <a:srgbClr val="000000"/>
              </a:solidFill>
              <a:latin typeface="Trebuchet MS"/>
            </a:endParaRPr>
          </a:p>
        </p:txBody>
      </p:sp>
      <p:sp>
        <p:nvSpPr>
          <p:cNvPr id="162" name="TextShape 2"/>
          <p:cNvSpPr txBox="1"/>
          <p:nvPr/>
        </p:nvSpPr>
        <p:spPr>
          <a:xfrm>
            <a:off x="677160" y="2160720"/>
            <a:ext cx="9990360" cy="388044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 set of attributes for the objects that are to be instantiated from the class.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Generally, different objects of a class have some difference in the values of the attributes. Attributes are often referred as class data.</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 set of operations that portray the behavior of the objects of the class. Operations are also referred as functions or methods.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77160" y="609480"/>
            <a:ext cx="8596440" cy="1066320"/>
          </a:xfrm>
          <a:prstGeom prst="rect">
            <a:avLst/>
          </a:prstGeom>
          <a:noFill/>
          <a:ln>
            <a:noFill/>
          </a:ln>
        </p:spPr>
        <p:txBody>
          <a:bodyPr>
            <a:normAutofit/>
          </a:bodyPr>
          <a:lstStyle/>
          <a:p>
            <a:pPr>
              <a:lnSpc>
                <a:spcPct val="100000"/>
              </a:lnSpc>
            </a:pPr>
            <a:r>
              <a:rPr lang="en-US" sz="4900" b="1" strike="noStrike" spc="-1">
                <a:solidFill>
                  <a:srgbClr val="FF0000"/>
                </a:solidFill>
                <a:latin typeface="Trebuchet MS"/>
              </a:rPr>
              <a:t>Example</a:t>
            </a:r>
            <a:r>
              <a:t/>
            </a:r>
            <a:br/>
            <a:endParaRPr lang="en-US" sz="4900" b="0" strike="noStrike" spc="-1">
              <a:solidFill>
                <a:srgbClr val="000000"/>
              </a:solidFill>
              <a:latin typeface="Trebuchet MS"/>
            </a:endParaRPr>
          </a:p>
        </p:txBody>
      </p:sp>
      <p:sp>
        <p:nvSpPr>
          <p:cNvPr id="164" name="TextShape 2"/>
          <p:cNvSpPr txBox="1"/>
          <p:nvPr/>
        </p:nvSpPr>
        <p:spPr>
          <a:xfrm>
            <a:off x="677160" y="1447920"/>
            <a:ext cx="9838080" cy="4593240"/>
          </a:xfrm>
          <a:prstGeom prst="rect">
            <a:avLst/>
          </a:prstGeom>
          <a:noFill/>
          <a:ln>
            <a:noFill/>
          </a:ln>
        </p:spPr>
        <p:txBody>
          <a:bodyPr>
            <a:normAutofit/>
          </a:bodyPr>
          <a:lstStyle/>
          <a:p>
            <a:pPr algn="just">
              <a:lnSpc>
                <a:spcPct val="100000"/>
              </a:lnSpc>
              <a:spcBef>
                <a:spcPts val="1001"/>
              </a:spcBef>
            </a:pPr>
            <a:r>
              <a:rPr lang="en-US" sz="3200" b="0" strike="noStrike" spc="-1">
                <a:solidFill>
                  <a:srgbClr val="404040"/>
                </a:solidFill>
                <a:latin typeface="Trebuchet MS"/>
              </a:rPr>
              <a:t>Let us consider a simple class, Circle, that represents the geometrical figure circle in a two–dimensional space.</a:t>
            </a:r>
          </a:p>
          <a:p>
            <a:pPr algn="just">
              <a:lnSpc>
                <a:spcPct val="100000"/>
              </a:lnSpc>
              <a:spcBef>
                <a:spcPts val="1001"/>
              </a:spcBef>
            </a:pPr>
            <a:r>
              <a:rPr lang="en-US" sz="3200" b="0" strike="noStrike" spc="-1">
                <a:solidFill>
                  <a:srgbClr val="404040"/>
                </a:solidFill>
                <a:latin typeface="Trebuchet MS"/>
              </a:rPr>
              <a:t>The attributes of this class can be identified as follows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x–coord, to denote x–coordinate of the center</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y–coord, to denote y–coordinate of the center</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 to denote the radius of the circle</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677160" y="609480"/>
            <a:ext cx="9609480" cy="132048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Some of its operations can be defined as follows −</a:t>
            </a:r>
            <a:r>
              <a:t/>
            </a:r>
            <a:br/>
            <a:endParaRPr lang="en-US" sz="4400" b="0" strike="noStrike" spc="-1">
              <a:solidFill>
                <a:srgbClr val="000000"/>
              </a:solidFill>
              <a:latin typeface="Trebuchet MS"/>
            </a:endParaRPr>
          </a:p>
        </p:txBody>
      </p:sp>
      <p:sp>
        <p:nvSpPr>
          <p:cNvPr id="166" name="TextShape 2"/>
          <p:cNvSpPr txBox="1"/>
          <p:nvPr/>
        </p:nvSpPr>
        <p:spPr>
          <a:xfrm>
            <a:off x="677160" y="2160720"/>
            <a:ext cx="8596440" cy="3880440"/>
          </a:xfrm>
          <a:prstGeom prst="rect">
            <a:avLst/>
          </a:prstGeom>
          <a:noFill/>
          <a:ln>
            <a:noFill/>
          </a:ln>
        </p:spPr>
        <p:txBody>
          <a:bodyPr/>
          <a:lstStyle/>
          <a:p>
            <a:pPr marL="343080" indent="-342720">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findArea(), method to calculate area</a:t>
            </a:r>
          </a:p>
          <a:p>
            <a:pPr marL="343080" indent="-342720">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findCircumference(), method to calculate circumference</a:t>
            </a:r>
          </a:p>
          <a:p>
            <a:pPr marL="343080" indent="-342720">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scale(), method to increase or decrease the radius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5FCBEF"/>
                </a:solidFill>
                <a:latin typeface="Trebuchet MS"/>
              </a:rPr>
              <a:t>  </a:t>
            </a:r>
            <a:endParaRPr lang="en-US" sz="3600" b="0" strike="noStrike" spc="-1">
              <a:solidFill>
                <a:srgbClr val="000000"/>
              </a:solidFill>
              <a:latin typeface="Trebuchet MS"/>
            </a:endParaRPr>
          </a:p>
        </p:txBody>
      </p:sp>
      <p:sp>
        <p:nvSpPr>
          <p:cNvPr id="168" name="TextShape 2"/>
          <p:cNvSpPr txBox="1"/>
          <p:nvPr/>
        </p:nvSpPr>
        <p:spPr>
          <a:xfrm>
            <a:off x="677160" y="304920"/>
            <a:ext cx="9914040" cy="573624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During instantiation, values are assigned for at least some of the attributes.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If we create an object my_circle, we can assign values like x-coord : 2, y-coord : 3, and a : 4 to depict its state.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Now, if the operation scale() is performed on my_circle with a scaling factor of 2, the value of the variable a will become 8.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This operation brings a change in the state of my_circle, i.e., the object has exhibited certain behavior.</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77160" y="609480"/>
            <a:ext cx="8596440" cy="1320480"/>
          </a:xfrm>
          <a:prstGeom prst="rect">
            <a:avLst/>
          </a:prstGeom>
          <a:noFill/>
          <a:ln>
            <a:noFill/>
          </a:ln>
        </p:spPr>
        <p:txBody>
          <a:bodyPr/>
          <a:lstStyle/>
          <a:p>
            <a:pPr>
              <a:lnSpc>
                <a:spcPct val="100000"/>
              </a:lnSpc>
            </a:pPr>
            <a:r>
              <a:rPr lang="en-US" sz="4400" b="0" strike="noStrike" spc="-1">
                <a:solidFill>
                  <a:srgbClr val="FF0000"/>
                </a:solidFill>
                <a:latin typeface="Trebuchet MS"/>
              </a:rPr>
              <a:t>Encapsulation</a:t>
            </a:r>
            <a:r>
              <a:t/>
            </a:r>
            <a:br/>
            <a:endParaRPr lang="en-US" sz="4400" b="0" strike="noStrike" spc="-1">
              <a:solidFill>
                <a:srgbClr val="000000"/>
              </a:solidFill>
              <a:latin typeface="Trebuchet MS"/>
            </a:endParaRPr>
          </a:p>
        </p:txBody>
      </p:sp>
      <p:sp>
        <p:nvSpPr>
          <p:cNvPr id="170" name="TextShape 2"/>
          <p:cNvSpPr txBox="1"/>
          <p:nvPr/>
        </p:nvSpPr>
        <p:spPr>
          <a:xfrm>
            <a:off x="677160" y="1600200"/>
            <a:ext cx="9990360" cy="4440960"/>
          </a:xfrm>
          <a:prstGeom prst="rect">
            <a:avLst/>
          </a:prstGeom>
          <a:noFill/>
          <a:ln>
            <a:noFill/>
          </a:ln>
        </p:spPr>
        <p:txBody>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Encapsulation is the process of binding both attributes and methods together within a class.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Through encapsulation, the internal details of a class can be hidden from outside.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It permits the elements of the class to be accessed from outside only through the interface provided by the class.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677160" y="609480"/>
            <a:ext cx="8596440" cy="1320480"/>
          </a:xfrm>
          <a:prstGeom prst="rect">
            <a:avLst/>
          </a:prstGeom>
          <a:noFill/>
          <a:ln>
            <a:noFill/>
          </a:ln>
        </p:spPr>
        <p:txBody>
          <a:bodyPr/>
          <a:lstStyle/>
          <a:p>
            <a:pPr>
              <a:lnSpc>
                <a:spcPct val="100000"/>
              </a:lnSpc>
            </a:pPr>
            <a:r>
              <a:rPr lang="en-US" sz="4400" b="0" strike="noStrike" spc="-1">
                <a:solidFill>
                  <a:srgbClr val="FF0000"/>
                </a:solidFill>
                <a:latin typeface="Trebuchet MS"/>
              </a:rPr>
              <a:t>Data Hiding</a:t>
            </a:r>
            <a:r>
              <a:t/>
            </a:r>
            <a:br/>
            <a:endParaRPr lang="en-US" sz="4400" b="0" strike="noStrike" spc="-1">
              <a:solidFill>
                <a:srgbClr val="000000"/>
              </a:solidFill>
              <a:latin typeface="Trebuchet MS"/>
            </a:endParaRPr>
          </a:p>
        </p:txBody>
      </p:sp>
      <p:sp>
        <p:nvSpPr>
          <p:cNvPr id="172" name="TextShape 2"/>
          <p:cNvSpPr txBox="1"/>
          <p:nvPr/>
        </p:nvSpPr>
        <p:spPr>
          <a:xfrm>
            <a:off x="677160" y="2160720"/>
            <a:ext cx="9914040" cy="3880440"/>
          </a:xfrm>
          <a:prstGeom prst="rect">
            <a:avLst/>
          </a:prstGeom>
          <a:noFill/>
          <a:ln>
            <a:noFill/>
          </a:ln>
        </p:spPr>
        <p:txBody>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Typically, a class is designed such that its data (attributes) can be accessed only by its class methods and insulated from direct outside access.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This process of insulating an object’s data is called data hiding or information hiding.</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677160" y="609480"/>
            <a:ext cx="9609480" cy="990360"/>
          </a:xfrm>
          <a:prstGeom prst="rect">
            <a:avLst/>
          </a:prstGeom>
          <a:noFill/>
          <a:ln>
            <a:noFill/>
          </a:ln>
        </p:spPr>
        <p:txBody>
          <a:bodyPr>
            <a:normAutofit/>
          </a:bodyPr>
          <a:lstStyle/>
          <a:p>
            <a:pPr>
              <a:lnSpc>
                <a:spcPct val="100000"/>
              </a:lnSpc>
            </a:pPr>
            <a:r>
              <a:rPr lang="en-US" sz="4900" b="1" strike="noStrike" spc="-1">
                <a:solidFill>
                  <a:srgbClr val="FF0000"/>
                </a:solidFill>
                <a:latin typeface="Trebuchet MS"/>
              </a:rPr>
              <a:t>Example</a:t>
            </a:r>
            <a:r>
              <a:t/>
            </a:r>
            <a:br/>
            <a:endParaRPr lang="en-US" sz="4900" b="0" strike="noStrike" spc="-1">
              <a:solidFill>
                <a:srgbClr val="000000"/>
              </a:solidFill>
              <a:latin typeface="Trebuchet MS"/>
            </a:endParaRPr>
          </a:p>
        </p:txBody>
      </p:sp>
      <p:sp>
        <p:nvSpPr>
          <p:cNvPr id="174" name="TextShape 2"/>
          <p:cNvSpPr txBox="1"/>
          <p:nvPr/>
        </p:nvSpPr>
        <p:spPr>
          <a:xfrm>
            <a:off x="677160" y="1828800"/>
            <a:ext cx="9609480" cy="4647960"/>
          </a:xfrm>
          <a:prstGeom prst="rect">
            <a:avLst/>
          </a:prstGeom>
          <a:noFill/>
          <a:ln>
            <a:noFill/>
          </a:ln>
        </p:spPr>
        <p:txBody>
          <a:bodyPr>
            <a:normAutofit/>
          </a:bodyPr>
          <a:lstStyle/>
          <a:p>
            <a:pPr algn="just">
              <a:lnSpc>
                <a:spcPct val="100000"/>
              </a:lnSpc>
              <a:spcBef>
                <a:spcPts val="1001"/>
              </a:spcBef>
            </a:pPr>
            <a:r>
              <a:rPr lang="en-US" sz="2800" b="0" strike="noStrike" spc="-1">
                <a:solidFill>
                  <a:srgbClr val="404040"/>
                </a:solidFill>
                <a:latin typeface="Trebuchet MS"/>
              </a:rPr>
              <a:t>In the class Circle, data hiding can be incorporated by making attributes invisible from outside the class and adding two more methods to the class for accessing class data, namely −</a:t>
            </a:r>
          </a:p>
          <a:p>
            <a:pPr marL="343080" indent="-342720" algn="just">
              <a:lnSpc>
                <a:spcPct val="100000"/>
              </a:lnSpc>
              <a:spcBef>
                <a:spcPts val="1001"/>
              </a:spcBef>
              <a:buClr>
                <a:srgbClr val="5FCBEF"/>
              </a:buClr>
              <a:buSzPct val="80000"/>
              <a:buFont typeface="Wingdings 3" charset="2"/>
              <a:buChar char=""/>
            </a:pPr>
            <a:r>
              <a:rPr lang="en-US" sz="2800" b="0" strike="noStrike" spc="-1">
                <a:solidFill>
                  <a:srgbClr val="404040"/>
                </a:solidFill>
                <a:latin typeface="Trebuchet MS"/>
              </a:rPr>
              <a:t>setValues(), method to assign values to x-coord, y-coord.</a:t>
            </a:r>
          </a:p>
          <a:p>
            <a:pPr marL="343080" indent="-342720" algn="just">
              <a:lnSpc>
                <a:spcPct val="100000"/>
              </a:lnSpc>
              <a:spcBef>
                <a:spcPts val="1001"/>
              </a:spcBef>
              <a:buClr>
                <a:srgbClr val="5FCBEF"/>
              </a:buClr>
              <a:buSzPct val="80000"/>
              <a:buFont typeface="Wingdings 3" charset="2"/>
              <a:buChar char=""/>
            </a:pPr>
            <a:r>
              <a:rPr lang="en-US" sz="2800" b="0" strike="noStrike" spc="-1">
                <a:solidFill>
                  <a:srgbClr val="404040"/>
                </a:solidFill>
                <a:latin typeface="Trebuchet MS"/>
              </a:rPr>
              <a:t>getValues(), method to retrieve values of x-coord, y-coord.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77160" y="609480"/>
            <a:ext cx="9609480" cy="990360"/>
          </a:xfrm>
          <a:prstGeom prst="rect">
            <a:avLst/>
          </a:prstGeom>
          <a:noFill/>
          <a:ln>
            <a:noFill/>
          </a:ln>
        </p:spPr>
        <p:txBody>
          <a:bodyPr/>
          <a:lstStyle/>
          <a:p>
            <a:pPr>
              <a:lnSpc>
                <a:spcPct val="100000"/>
              </a:lnSpc>
            </a:pPr>
            <a:r>
              <a:rPr lang="en-US" sz="3600" b="0" strike="noStrike" spc="-1">
                <a:solidFill>
                  <a:srgbClr val="5FCBEF"/>
                </a:solidFill>
                <a:latin typeface="Trebuchet MS"/>
              </a:rPr>
              <a:t>  </a:t>
            </a:r>
            <a:endParaRPr lang="en-US" sz="3600" b="0" strike="noStrike" spc="-1">
              <a:solidFill>
                <a:srgbClr val="000000"/>
              </a:solidFill>
              <a:latin typeface="Trebuchet MS"/>
            </a:endParaRPr>
          </a:p>
        </p:txBody>
      </p:sp>
      <p:sp>
        <p:nvSpPr>
          <p:cNvPr id="176" name="TextShape 2"/>
          <p:cNvSpPr txBox="1"/>
          <p:nvPr/>
        </p:nvSpPr>
        <p:spPr>
          <a:xfrm>
            <a:off x="677160" y="609480"/>
            <a:ext cx="9609480" cy="5866920"/>
          </a:xfrm>
          <a:prstGeom prst="rect">
            <a:avLst/>
          </a:prstGeom>
          <a:noFill/>
          <a:ln>
            <a:noFill/>
          </a:ln>
        </p:spPr>
        <p:txBody>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Here the private data of the object my_circle cannot be accessed directly by any method that is not encapsulated within the class Circle.</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It should instead be accessed through the methods setValues() and getValues().</a:t>
            </a:r>
          </a:p>
          <a:p>
            <a:pPr>
              <a:lnSpc>
                <a:spcPct val="100000"/>
              </a:lnSpc>
              <a:spcBef>
                <a:spcPts val="1001"/>
              </a:spcBef>
            </a:pPr>
            <a:endParaRPr lang="en-US" sz="3200" b="0" strike="noStrike" spc="-1">
              <a:solidFill>
                <a:srgbClr val="404040"/>
              </a:solidFill>
              <a:latin typeface="Trebuchet MS"/>
            </a:endParaRP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677160" y="609480"/>
            <a:ext cx="9609480" cy="990360"/>
          </a:xfrm>
          <a:prstGeom prst="rect">
            <a:avLst/>
          </a:prstGeom>
          <a:noFill/>
          <a:ln>
            <a:noFill/>
          </a:ln>
        </p:spPr>
        <p:txBody>
          <a:bodyPr>
            <a:normAutofit/>
          </a:bodyPr>
          <a:lstStyle/>
          <a:p>
            <a:pPr>
              <a:lnSpc>
                <a:spcPct val="100000"/>
              </a:lnSpc>
            </a:pPr>
            <a:r>
              <a:rPr lang="en-US" sz="4900" b="0" strike="noStrike" spc="-1">
                <a:solidFill>
                  <a:srgbClr val="FF0000"/>
                </a:solidFill>
                <a:latin typeface="Trebuchet MS"/>
              </a:rPr>
              <a:t>Message Passing</a:t>
            </a:r>
            <a:r>
              <a:t/>
            </a:r>
            <a:br/>
            <a:endParaRPr lang="en-US" sz="4900" b="0" strike="noStrike" spc="-1">
              <a:solidFill>
                <a:srgbClr val="000000"/>
              </a:solidFill>
              <a:latin typeface="Trebuchet MS"/>
            </a:endParaRPr>
          </a:p>
        </p:txBody>
      </p:sp>
      <p:sp>
        <p:nvSpPr>
          <p:cNvPr id="178" name="TextShape 2"/>
          <p:cNvSpPr txBox="1"/>
          <p:nvPr/>
        </p:nvSpPr>
        <p:spPr>
          <a:xfrm>
            <a:off x="677160" y="1828800"/>
            <a:ext cx="9990360" cy="4647960"/>
          </a:xfrm>
          <a:prstGeom prst="rect">
            <a:avLst/>
          </a:prstGeom>
          <a:noFill/>
          <a:ln>
            <a:noFill/>
          </a:ln>
        </p:spPr>
        <p:txBody>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Any application requires a number of objects interacting in a harmonious manner.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Objects in a system may communicate with each other using message passing.</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Suppose a system has two objects: obj1 and obj2. The object obj1 sends a message to object obj2, if obj1 wants obj2 to execute one of its methods.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77160" y="304920"/>
            <a:ext cx="10066680" cy="1218960"/>
          </a:xfrm>
          <a:prstGeom prst="rect">
            <a:avLst/>
          </a:prstGeom>
          <a:noFill/>
          <a:ln>
            <a:noFill/>
          </a:ln>
        </p:spPr>
        <p:txBody>
          <a:bodyPr>
            <a:normAutofit/>
          </a:bodyPr>
          <a:lstStyle/>
          <a:p>
            <a:pPr algn="ctr">
              <a:lnSpc>
                <a:spcPct val="100000"/>
              </a:lnSpc>
            </a:pPr>
            <a:r>
              <a:rPr lang="en-US" sz="3600" b="0" strike="noStrike" spc="-1">
                <a:solidFill>
                  <a:srgbClr val="5FCBEF"/>
                </a:solidFill>
                <a:latin typeface="Trebuchet MS"/>
              </a:rPr>
              <a:t>  </a:t>
            </a:r>
            <a:r>
              <a:rPr lang="en-US" sz="3600" b="0" strike="noStrike" spc="-1">
                <a:solidFill>
                  <a:srgbClr val="FF0000"/>
                </a:solidFill>
                <a:latin typeface="Trebuchet MS"/>
              </a:rPr>
              <a:t>Object Oriented System Design </a:t>
            </a:r>
            <a:r>
              <a:t/>
            </a:r>
            <a:br/>
            <a:r>
              <a:rPr lang="en-US" sz="3600" b="0" strike="noStrike" spc="-1">
                <a:solidFill>
                  <a:srgbClr val="FF0000"/>
                </a:solidFill>
                <a:latin typeface="Trebuchet MS"/>
              </a:rPr>
              <a:t>Course Outcome ( CO)</a:t>
            </a:r>
            <a:endParaRPr lang="en-US" sz="3600" b="0" strike="noStrike" spc="-1">
              <a:solidFill>
                <a:srgbClr val="000000"/>
              </a:solidFill>
              <a:latin typeface="Trebuchet MS"/>
            </a:endParaRPr>
          </a:p>
        </p:txBody>
      </p:sp>
      <p:sp>
        <p:nvSpPr>
          <p:cNvPr id="126" name="TextShape 2"/>
          <p:cNvSpPr txBox="1"/>
          <p:nvPr/>
        </p:nvSpPr>
        <p:spPr>
          <a:xfrm>
            <a:off x="677160" y="1523880"/>
            <a:ext cx="10371240" cy="451692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2400" b="0" strike="noStrike" spc="-1">
                <a:solidFill>
                  <a:srgbClr val="FF0000"/>
                </a:solidFill>
                <a:latin typeface="Trebuchet MS"/>
              </a:rPr>
              <a:t>CO 1 </a:t>
            </a:r>
            <a:r>
              <a:rPr lang="en-US" sz="2400" b="0" strike="noStrike" spc="-1">
                <a:solidFill>
                  <a:srgbClr val="404040"/>
                </a:solidFill>
                <a:latin typeface="Trebuchet MS"/>
              </a:rPr>
              <a:t>Understand the application development and analyze the insights of object oriented programming to implement application </a:t>
            </a:r>
            <a:r>
              <a:rPr lang="en-US" sz="2400" b="0" strike="noStrike" spc="-1">
                <a:solidFill>
                  <a:srgbClr val="FF0000"/>
                </a:solidFill>
                <a:latin typeface="Trebuchet MS"/>
              </a:rPr>
              <a:t>K2, K4 </a:t>
            </a:r>
            <a:endParaRPr lang="en-US" sz="24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2400" b="0" strike="noStrike" spc="-1">
                <a:solidFill>
                  <a:srgbClr val="FF0000"/>
                </a:solidFill>
                <a:latin typeface="Trebuchet MS"/>
              </a:rPr>
              <a:t>CO 2 </a:t>
            </a:r>
            <a:r>
              <a:rPr lang="en-US" sz="2400" b="0" strike="noStrike" spc="-1">
                <a:solidFill>
                  <a:srgbClr val="404040"/>
                </a:solidFill>
                <a:latin typeface="Trebuchet MS"/>
              </a:rPr>
              <a:t>Understand, analyze and apply the role of overall modeling concepts (i.e. System, structural) </a:t>
            </a:r>
            <a:r>
              <a:rPr lang="en-US" sz="2400" b="0" strike="noStrike" spc="-1">
                <a:solidFill>
                  <a:srgbClr val="FF0000"/>
                </a:solidFill>
                <a:latin typeface="Trebuchet MS"/>
              </a:rPr>
              <a:t>K2, K3 </a:t>
            </a:r>
            <a:endParaRPr lang="en-US" sz="24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2400" b="0" strike="noStrike" spc="-1">
                <a:solidFill>
                  <a:srgbClr val="FF0000"/>
                </a:solidFill>
                <a:latin typeface="Trebuchet MS"/>
              </a:rPr>
              <a:t>CO 3 </a:t>
            </a:r>
            <a:r>
              <a:rPr lang="en-US" sz="2400" b="0" strike="noStrike" spc="-1">
                <a:solidFill>
                  <a:srgbClr val="404040"/>
                </a:solidFill>
                <a:latin typeface="Trebuchet MS"/>
              </a:rPr>
              <a:t>Understand, analyze and apply oops concepts (i.e. abstraction, inheritance) </a:t>
            </a:r>
            <a:r>
              <a:rPr lang="en-US" sz="2400" b="0" strike="noStrike" spc="-1">
                <a:solidFill>
                  <a:srgbClr val="FF0000"/>
                </a:solidFill>
                <a:latin typeface="Trebuchet MS"/>
              </a:rPr>
              <a:t>K2, K3, K4 </a:t>
            </a:r>
            <a:endParaRPr lang="en-US" sz="24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2400" b="0" strike="noStrike" spc="-1">
                <a:solidFill>
                  <a:srgbClr val="FF0000"/>
                </a:solidFill>
                <a:latin typeface="Trebuchet MS"/>
              </a:rPr>
              <a:t>CO 4 </a:t>
            </a:r>
            <a:r>
              <a:rPr lang="en-US" sz="2400" b="0" strike="noStrike" spc="-1">
                <a:solidFill>
                  <a:srgbClr val="404040"/>
                </a:solidFill>
                <a:latin typeface="Trebuchet MS"/>
              </a:rPr>
              <a:t>Understand the basic concepts of C++ to implement the object oriented concepts </a:t>
            </a:r>
            <a:r>
              <a:rPr lang="en-US" sz="2400" b="0" strike="noStrike" spc="-1">
                <a:solidFill>
                  <a:srgbClr val="FF0000"/>
                </a:solidFill>
                <a:latin typeface="Trebuchet MS"/>
              </a:rPr>
              <a:t>K2, K3 </a:t>
            </a:r>
            <a:endParaRPr lang="en-US" sz="24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2400" b="0" strike="noStrike" spc="-1">
                <a:solidFill>
                  <a:srgbClr val="FF0000"/>
                </a:solidFill>
                <a:latin typeface="Trebuchet MS"/>
              </a:rPr>
              <a:t>CO 5 </a:t>
            </a:r>
            <a:r>
              <a:rPr lang="en-US" sz="2400" b="0" strike="noStrike" spc="-1">
                <a:solidFill>
                  <a:srgbClr val="404040"/>
                </a:solidFill>
                <a:latin typeface="Trebuchet MS"/>
              </a:rPr>
              <a:t>To understand the object oriented approach to implement real world problem. </a:t>
            </a:r>
            <a:r>
              <a:rPr lang="en-US" sz="2400" b="0" strike="noStrike" spc="-1">
                <a:solidFill>
                  <a:srgbClr val="FF0000"/>
                </a:solidFill>
                <a:latin typeface="Trebuchet MS"/>
              </a:rPr>
              <a:t>K2, K3</a:t>
            </a:r>
            <a:endParaRPr lang="en-US" sz="2400" b="0" strike="noStrike" spc="-1">
              <a:solidFill>
                <a:srgbClr val="404040"/>
              </a:solidFill>
              <a:latin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677160" y="609480"/>
            <a:ext cx="9609480" cy="99036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The features of message passing are −</a:t>
            </a:r>
            <a:r>
              <a:t/>
            </a:r>
            <a:br/>
            <a:endParaRPr lang="en-US" sz="4400" b="0" strike="noStrike" spc="-1">
              <a:solidFill>
                <a:srgbClr val="000000"/>
              </a:solidFill>
              <a:latin typeface="Trebuchet MS"/>
            </a:endParaRPr>
          </a:p>
        </p:txBody>
      </p:sp>
      <p:sp>
        <p:nvSpPr>
          <p:cNvPr id="180" name="TextShape 2"/>
          <p:cNvSpPr txBox="1"/>
          <p:nvPr/>
        </p:nvSpPr>
        <p:spPr>
          <a:xfrm>
            <a:off x="677160" y="1828800"/>
            <a:ext cx="9609480" cy="4647960"/>
          </a:xfrm>
          <a:prstGeom prst="rect">
            <a:avLst/>
          </a:prstGeom>
          <a:noFill/>
          <a:ln>
            <a:noFill/>
          </a:ln>
        </p:spPr>
        <p:txBody>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Message passing between two objects is generally unidirectional.</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Message passing enables all interactions between objects.</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Message passing essentially involves invoking class methods.</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Objects in different processes can be involved in message passing.</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380880" y="152280"/>
            <a:ext cx="9609480" cy="76176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Inheritance</a:t>
            </a:r>
            <a:endParaRPr lang="en-US" sz="4400" b="0" strike="noStrike" spc="-1">
              <a:solidFill>
                <a:srgbClr val="000000"/>
              </a:solidFill>
              <a:latin typeface="Trebuchet MS"/>
            </a:endParaRPr>
          </a:p>
        </p:txBody>
      </p:sp>
      <p:sp>
        <p:nvSpPr>
          <p:cNvPr id="182" name="TextShape 2"/>
          <p:cNvSpPr txBox="1"/>
          <p:nvPr/>
        </p:nvSpPr>
        <p:spPr>
          <a:xfrm>
            <a:off x="677160" y="914400"/>
            <a:ext cx="10066680" cy="5562360"/>
          </a:xfrm>
          <a:prstGeom prst="rect">
            <a:avLst/>
          </a:prstGeom>
          <a:noFill/>
          <a:ln>
            <a:noFill/>
          </a:ln>
        </p:spPr>
        <p:txBody>
          <a:bodyPr/>
          <a:lstStyle/>
          <a:p>
            <a:pPr marL="343080" indent="-342720" algn="just">
              <a:lnSpc>
                <a:spcPct val="100000"/>
              </a:lnSpc>
              <a:spcBef>
                <a:spcPts val="1001"/>
              </a:spcBef>
              <a:buClr>
                <a:srgbClr val="5FCBEF"/>
              </a:buClr>
              <a:buSzPct val="80000"/>
              <a:buFont typeface="Wingdings 3" charset="2"/>
              <a:buChar char=""/>
            </a:pPr>
            <a:r>
              <a:rPr lang="en-US" sz="2800" b="0" strike="noStrike" spc="-1">
                <a:solidFill>
                  <a:srgbClr val="404040"/>
                </a:solidFill>
                <a:latin typeface="Trebuchet MS"/>
              </a:rPr>
              <a:t>Inheritance is the mechanism that permits new classes to be created out of existing classes by extending and refining its capabilities. </a:t>
            </a:r>
          </a:p>
          <a:p>
            <a:pPr marL="343080" indent="-342720" algn="just">
              <a:lnSpc>
                <a:spcPct val="100000"/>
              </a:lnSpc>
              <a:spcBef>
                <a:spcPts val="1001"/>
              </a:spcBef>
              <a:buClr>
                <a:srgbClr val="5FCBEF"/>
              </a:buClr>
              <a:buSzPct val="80000"/>
              <a:buFont typeface="Wingdings 3" charset="2"/>
              <a:buChar char=""/>
            </a:pPr>
            <a:r>
              <a:rPr lang="en-US" sz="2800" b="0" strike="noStrike" spc="-1">
                <a:solidFill>
                  <a:srgbClr val="404040"/>
                </a:solidFill>
                <a:latin typeface="Trebuchet MS"/>
              </a:rPr>
              <a:t>The existing classes are called the base classes/parent classes/super-classes, and the new classes are called the derived classes/child classes/subclasses. </a:t>
            </a:r>
          </a:p>
          <a:p>
            <a:pPr marL="343080" indent="-342720" algn="just">
              <a:lnSpc>
                <a:spcPct val="100000"/>
              </a:lnSpc>
              <a:spcBef>
                <a:spcPts val="1001"/>
              </a:spcBef>
              <a:buClr>
                <a:srgbClr val="5FCBEF"/>
              </a:buClr>
              <a:buSzPct val="80000"/>
              <a:buFont typeface="Wingdings 3" charset="2"/>
              <a:buChar char=""/>
            </a:pPr>
            <a:r>
              <a:rPr lang="en-US" sz="2800" b="0" strike="noStrike" spc="-1">
                <a:solidFill>
                  <a:srgbClr val="404040"/>
                </a:solidFill>
                <a:latin typeface="Trebuchet MS"/>
              </a:rPr>
              <a:t>The subclass can inherit or derive the attributes and methods of the super-class(es) provided that the super-class allows so. </a:t>
            </a:r>
          </a:p>
          <a:p>
            <a:pPr marL="343080" indent="-342720" algn="just">
              <a:lnSpc>
                <a:spcPct val="100000"/>
              </a:lnSpc>
              <a:spcBef>
                <a:spcPts val="1001"/>
              </a:spcBef>
              <a:buClr>
                <a:srgbClr val="5FCBEF"/>
              </a:buClr>
              <a:buSzPct val="80000"/>
              <a:buFont typeface="Wingdings 3" charset="2"/>
              <a:buChar char=""/>
            </a:pPr>
            <a:r>
              <a:rPr lang="en-US" sz="2800" b="0" strike="noStrike" spc="-1">
                <a:solidFill>
                  <a:srgbClr val="404040"/>
                </a:solidFill>
                <a:latin typeface="Trebuchet MS"/>
              </a:rPr>
              <a:t>Besides, the subclass may add its own attributes and methods and may modify any of the super-class methods.</a:t>
            </a:r>
          </a:p>
          <a:p>
            <a:pPr marL="343080" indent="-342720" algn="just">
              <a:lnSpc>
                <a:spcPct val="100000"/>
              </a:lnSpc>
              <a:spcBef>
                <a:spcPts val="1001"/>
              </a:spcBef>
              <a:buClr>
                <a:srgbClr val="5FCBEF"/>
              </a:buClr>
              <a:buSzPct val="80000"/>
              <a:buFont typeface="Wingdings 3" charset="2"/>
              <a:buChar char=""/>
            </a:pPr>
            <a:r>
              <a:rPr lang="en-US" sz="2800" b="0" strike="noStrike" spc="-1">
                <a:solidFill>
                  <a:srgbClr val="404040"/>
                </a:solidFill>
                <a:latin typeface="Trebuchet MS"/>
              </a:rPr>
              <a:t>Inheritance defines an “is – a” relationship.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677160" y="609480"/>
            <a:ext cx="9609480" cy="990360"/>
          </a:xfrm>
          <a:prstGeom prst="rect">
            <a:avLst/>
          </a:prstGeom>
          <a:noFill/>
          <a:ln>
            <a:noFill/>
          </a:ln>
        </p:spPr>
        <p:txBody>
          <a:bodyPr>
            <a:normAutofit/>
          </a:bodyPr>
          <a:lstStyle/>
          <a:p>
            <a:pPr>
              <a:lnSpc>
                <a:spcPct val="100000"/>
              </a:lnSpc>
            </a:pPr>
            <a:r>
              <a:rPr lang="en-US" sz="4400" b="1" strike="noStrike" spc="-1">
                <a:solidFill>
                  <a:srgbClr val="FF0000"/>
                </a:solidFill>
                <a:latin typeface="Trebuchet MS"/>
              </a:rPr>
              <a:t>Example</a:t>
            </a:r>
            <a:r>
              <a:t/>
            </a:r>
            <a:br/>
            <a:endParaRPr lang="en-US" sz="4400" b="0" strike="noStrike" spc="-1">
              <a:solidFill>
                <a:srgbClr val="000000"/>
              </a:solidFill>
              <a:latin typeface="Trebuchet MS"/>
            </a:endParaRPr>
          </a:p>
        </p:txBody>
      </p:sp>
      <p:sp>
        <p:nvSpPr>
          <p:cNvPr id="184" name="TextShape 2"/>
          <p:cNvSpPr txBox="1"/>
          <p:nvPr/>
        </p:nvSpPr>
        <p:spPr>
          <a:xfrm>
            <a:off x="677160" y="1828800"/>
            <a:ext cx="9609480" cy="4647960"/>
          </a:xfrm>
          <a:prstGeom prst="rect">
            <a:avLst/>
          </a:prstGeom>
          <a:noFill/>
          <a:ln>
            <a:noFill/>
          </a:ln>
        </p:spPr>
        <p:txBody>
          <a:bodyPr/>
          <a:lstStyle/>
          <a:p>
            <a:pPr algn="just">
              <a:lnSpc>
                <a:spcPct val="100000"/>
              </a:lnSpc>
              <a:spcBef>
                <a:spcPts val="1001"/>
              </a:spcBef>
            </a:pPr>
            <a:r>
              <a:rPr lang="en-US" sz="3200" b="0" strike="noStrike" spc="-1">
                <a:solidFill>
                  <a:srgbClr val="404040"/>
                </a:solidFill>
                <a:latin typeface="Trebuchet MS"/>
              </a:rPr>
              <a:t>From a class Mammal, a number of classes can be derived such as Human, Cat, Dog, Cow, etc. Humans, cats, dogs, and cows all have the distinct characteristics of mammals. In addition, each has its own particular characteristics. It can be said that a cow “is – a” mammal.</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677160" y="609480"/>
            <a:ext cx="9609480" cy="990360"/>
          </a:xfrm>
          <a:prstGeom prst="rect">
            <a:avLst/>
          </a:prstGeom>
          <a:noFill/>
          <a:ln>
            <a:noFill/>
          </a:ln>
        </p:spPr>
        <p:txBody>
          <a:bodyPr>
            <a:normAutofit/>
          </a:bodyPr>
          <a:lstStyle/>
          <a:p>
            <a:pPr>
              <a:lnSpc>
                <a:spcPct val="100000"/>
              </a:lnSpc>
            </a:pPr>
            <a:r>
              <a:rPr lang="en-US" sz="4900" b="0" strike="noStrike" spc="-1">
                <a:solidFill>
                  <a:srgbClr val="FF0000"/>
                </a:solidFill>
                <a:latin typeface="Trebuchet MS"/>
              </a:rPr>
              <a:t>Types of Inheritance</a:t>
            </a:r>
            <a:r>
              <a:t/>
            </a:r>
            <a:br/>
            <a:endParaRPr lang="en-US" sz="4900" b="0" strike="noStrike" spc="-1">
              <a:solidFill>
                <a:srgbClr val="000000"/>
              </a:solidFill>
              <a:latin typeface="Trebuchet MS"/>
            </a:endParaRPr>
          </a:p>
        </p:txBody>
      </p:sp>
      <p:sp>
        <p:nvSpPr>
          <p:cNvPr id="186" name="TextShape 2"/>
          <p:cNvSpPr txBox="1"/>
          <p:nvPr/>
        </p:nvSpPr>
        <p:spPr>
          <a:xfrm>
            <a:off x="677160" y="1600200"/>
            <a:ext cx="10371240" cy="4876560"/>
          </a:xfrm>
          <a:prstGeom prst="rect">
            <a:avLst/>
          </a:prstGeom>
          <a:noFill/>
          <a:ln>
            <a:noFill/>
          </a:ln>
        </p:spPr>
        <p:txBody>
          <a:bodyPr/>
          <a:lstStyle/>
          <a:p>
            <a:pPr>
              <a:lnSpc>
                <a:spcPct val="100000"/>
              </a:lnSpc>
              <a:spcBef>
                <a:spcPts val="1001"/>
              </a:spcBef>
            </a:pPr>
            <a:r>
              <a:rPr lang="en-US" sz="2800" b="1" strike="noStrike" spc="-1">
                <a:solidFill>
                  <a:srgbClr val="FF0000"/>
                </a:solidFill>
                <a:latin typeface="Trebuchet MS"/>
              </a:rPr>
              <a:t>Single Inheritance</a:t>
            </a:r>
            <a:r>
              <a:rPr lang="en-US" sz="2800" b="0" strike="noStrike" spc="-1">
                <a:solidFill>
                  <a:srgbClr val="404040"/>
                </a:solidFill>
                <a:latin typeface="Trebuchet MS"/>
              </a:rPr>
              <a:t> − A subclass derives from a single super-class.</a:t>
            </a:r>
          </a:p>
          <a:p>
            <a:pPr>
              <a:lnSpc>
                <a:spcPct val="100000"/>
              </a:lnSpc>
              <a:spcBef>
                <a:spcPts val="1001"/>
              </a:spcBef>
            </a:pPr>
            <a:endParaRPr lang="en-US" sz="2800" b="0" strike="noStrike" spc="-1">
              <a:solidFill>
                <a:srgbClr val="404040"/>
              </a:solidFill>
              <a:latin typeface="Trebuchet MS"/>
            </a:endParaRPr>
          </a:p>
        </p:txBody>
      </p:sp>
      <p:pic>
        <p:nvPicPr>
          <p:cNvPr id="187" name="Picture 3"/>
          <p:cNvPicPr/>
          <p:nvPr/>
        </p:nvPicPr>
        <p:blipFill>
          <a:blip r:embed="rId2"/>
          <a:stretch/>
        </p:blipFill>
        <p:spPr>
          <a:xfrm>
            <a:off x="3157920" y="2438280"/>
            <a:ext cx="5409720" cy="392868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677160" y="609480"/>
            <a:ext cx="9609480" cy="990360"/>
          </a:xfrm>
          <a:prstGeom prst="rect">
            <a:avLst/>
          </a:prstGeom>
          <a:noFill/>
          <a:ln>
            <a:noFill/>
          </a:ln>
        </p:spPr>
        <p:txBody>
          <a:bodyPr/>
          <a:lstStyle/>
          <a:p>
            <a:pPr>
              <a:lnSpc>
                <a:spcPct val="100000"/>
              </a:lnSpc>
            </a:pPr>
            <a:r>
              <a:rPr lang="en-US" sz="3600" b="0" strike="noStrike" spc="-1">
                <a:solidFill>
                  <a:srgbClr val="5FCBEF"/>
                </a:solidFill>
                <a:latin typeface="Trebuchet MS"/>
              </a:rPr>
              <a:t>  </a:t>
            </a:r>
            <a:endParaRPr lang="en-US" sz="3600" b="0" strike="noStrike" spc="-1">
              <a:solidFill>
                <a:srgbClr val="000000"/>
              </a:solidFill>
              <a:latin typeface="Trebuchet MS"/>
            </a:endParaRPr>
          </a:p>
        </p:txBody>
      </p:sp>
      <p:sp>
        <p:nvSpPr>
          <p:cNvPr id="189" name="TextShape 2"/>
          <p:cNvSpPr txBox="1"/>
          <p:nvPr/>
        </p:nvSpPr>
        <p:spPr>
          <a:xfrm>
            <a:off x="677160" y="380880"/>
            <a:ext cx="10142640" cy="6095520"/>
          </a:xfrm>
          <a:prstGeom prst="rect">
            <a:avLst/>
          </a:prstGeom>
          <a:noFill/>
          <a:ln>
            <a:noFill/>
          </a:ln>
        </p:spPr>
        <p:txBody>
          <a:bodyPr/>
          <a:lstStyle/>
          <a:p>
            <a:pPr algn="just">
              <a:lnSpc>
                <a:spcPct val="100000"/>
              </a:lnSpc>
              <a:spcBef>
                <a:spcPts val="1001"/>
              </a:spcBef>
            </a:pPr>
            <a:r>
              <a:rPr lang="en-US" sz="2800" b="1" strike="noStrike" spc="-1">
                <a:solidFill>
                  <a:srgbClr val="FF0000"/>
                </a:solidFill>
                <a:latin typeface="Trebuchet MS"/>
              </a:rPr>
              <a:t>Multiple Inheritance</a:t>
            </a:r>
            <a:r>
              <a:rPr lang="en-US" sz="2800" b="0" strike="noStrike" spc="-1">
                <a:solidFill>
                  <a:srgbClr val="404040"/>
                </a:solidFill>
                <a:latin typeface="Trebuchet MS"/>
              </a:rPr>
              <a:t> − A subclass derives from more than one super-classes.</a:t>
            </a:r>
          </a:p>
          <a:p>
            <a:pPr>
              <a:lnSpc>
                <a:spcPct val="100000"/>
              </a:lnSpc>
              <a:spcBef>
                <a:spcPts val="1001"/>
              </a:spcBef>
            </a:pPr>
            <a:endParaRPr lang="en-US" sz="2800" b="0" strike="noStrike" spc="-1">
              <a:solidFill>
                <a:srgbClr val="404040"/>
              </a:solidFill>
              <a:latin typeface="Trebuchet MS"/>
            </a:endParaRPr>
          </a:p>
          <a:p>
            <a:pPr>
              <a:lnSpc>
                <a:spcPct val="100000"/>
              </a:lnSpc>
              <a:spcBef>
                <a:spcPts val="1001"/>
              </a:spcBef>
            </a:pPr>
            <a:endParaRPr lang="en-US" sz="2800" b="0" strike="noStrike" spc="-1">
              <a:solidFill>
                <a:srgbClr val="404040"/>
              </a:solidFill>
              <a:latin typeface="Trebuchet MS"/>
            </a:endParaRPr>
          </a:p>
          <a:p>
            <a:pPr>
              <a:lnSpc>
                <a:spcPct val="100000"/>
              </a:lnSpc>
              <a:spcBef>
                <a:spcPts val="1001"/>
              </a:spcBef>
            </a:pPr>
            <a:endParaRPr lang="en-US" sz="2800" b="0" strike="noStrike" spc="-1">
              <a:solidFill>
                <a:srgbClr val="404040"/>
              </a:solidFill>
              <a:latin typeface="Trebuchet MS"/>
            </a:endParaRPr>
          </a:p>
          <a:p>
            <a:pPr>
              <a:lnSpc>
                <a:spcPct val="100000"/>
              </a:lnSpc>
              <a:spcBef>
                <a:spcPts val="1001"/>
              </a:spcBef>
            </a:pPr>
            <a:endParaRPr lang="en-US" sz="2800" b="0" strike="noStrike" spc="-1">
              <a:solidFill>
                <a:srgbClr val="404040"/>
              </a:solidFill>
              <a:latin typeface="Trebuchet MS"/>
            </a:endParaRPr>
          </a:p>
        </p:txBody>
      </p:sp>
      <p:pic>
        <p:nvPicPr>
          <p:cNvPr id="190" name="Picture 3"/>
          <p:cNvPicPr/>
          <p:nvPr/>
        </p:nvPicPr>
        <p:blipFill>
          <a:blip r:embed="rId2"/>
          <a:stretch/>
        </p:blipFill>
        <p:spPr>
          <a:xfrm>
            <a:off x="1676520" y="1991880"/>
            <a:ext cx="7391160" cy="448488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677160" y="609480"/>
            <a:ext cx="9609480" cy="990360"/>
          </a:xfrm>
          <a:prstGeom prst="rect">
            <a:avLst/>
          </a:prstGeom>
          <a:noFill/>
          <a:ln>
            <a:noFill/>
          </a:ln>
        </p:spPr>
        <p:txBody>
          <a:bodyPr/>
          <a:lstStyle/>
          <a:p>
            <a:pPr>
              <a:lnSpc>
                <a:spcPct val="100000"/>
              </a:lnSpc>
            </a:pPr>
            <a:r>
              <a:rPr lang="en-US" sz="3600" b="0" strike="noStrike" spc="-1">
                <a:solidFill>
                  <a:srgbClr val="5FCBEF"/>
                </a:solidFill>
                <a:latin typeface="Trebuchet MS"/>
              </a:rPr>
              <a:t>  </a:t>
            </a:r>
            <a:endParaRPr lang="en-US" sz="3600" b="0" strike="noStrike" spc="-1">
              <a:solidFill>
                <a:srgbClr val="000000"/>
              </a:solidFill>
              <a:latin typeface="Trebuchet MS"/>
            </a:endParaRPr>
          </a:p>
        </p:txBody>
      </p:sp>
      <p:sp>
        <p:nvSpPr>
          <p:cNvPr id="192" name="TextShape 2"/>
          <p:cNvSpPr txBox="1"/>
          <p:nvPr/>
        </p:nvSpPr>
        <p:spPr>
          <a:xfrm>
            <a:off x="677160" y="380880"/>
            <a:ext cx="10142640" cy="6095520"/>
          </a:xfrm>
          <a:prstGeom prst="rect">
            <a:avLst/>
          </a:prstGeom>
          <a:noFill/>
          <a:ln>
            <a:noFill/>
          </a:ln>
        </p:spPr>
        <p:txBody>
          <a:bodyPr/>
          <a:lstStyle/>
          <a:p>
            <a:pPr algn="just">
              <a:lnSpc>
                <a:spcPct val="100000"/>
              </a:lnSpc>
              <a:spcBef>
                <a:spcPts val="1001"/>
              </a:spcBef>
            </a:pPr>
            <a:r>
              <a:rPr lang="en-US" sz="2800" b="1" strike="noStrike" spc="-1">
                <a:solidFill>
                  <a:srgbClr val="FF0000"/>
                </a:solidFill>
                <a:latin typeface="Trebuchet MS"/>
              </a:rPr>
              <a:t>Multilevel Inheritance</a:t>
            </a:r>
            <a:r>
              <a:rPr lang="en-US" sz="2800" b="0" strike="noStrike" spc="-1">
                <a:solidFill>
                  <a:srgbClr val="404040"/>
                </a:solidFill>
                <a:latin typeface="Trebuchet MS"/>
              </a:rPr>
              <a:t> − A subclass derives from a super-class which in turn is derived from another class and so on.</a:t>
            </a:r>
          </a:p>
          <a:p>
            <a:pPr algn="just">
              <a:lnSpc>
                <a:spcPct val="100000"/>
              </a:lnSpc>
              <a:spcBef>
                <a:spcPts val="1001"/>
              </a:spcBef>
            </a:pPr>
            <a:endParaRPr lang="en-US" sz="2800" b="0" strike="noStrike" spc="-1">
              <a:solidFill>
                <a:srgbClr val="404040"/>
              </a:solidFill>
              <a:latin typeface="Trebuchet MS"/>
            </a:endParaRPr>
          </a:p>
          <a:p>
            <a:pPr>
              <a:lnSpc>
                <a:spcPct val="100000"/>
              </a:lnSpc>
              <a:spcBef>
                <a:spcPts val="1001"/>
              </a:spcBef>
            </a:pPr>
            <a:endParaRPr lang="en-US" sz="2800" b="0" strike="noStrike" spc="-1">
              <a:solidFill>
                <a:srgbClr val="404040"/>
              </a:solidFill>
              <a:latin typeface="Trebuchet MS"/>
            </a:endParaRPr>
          </a:p>
        </p:txBody>
      </p:sp>
      <p:pic>
        <p:nvPicPr>
          <p:cNvPr id="193" name="Picture 3"/>
          <p:cNvPicPr/>
          <p:nvPr/>
        </p:nvPicPr>
        <p:blipFill>
          <a:blip r:embed="rId2"/>
          <a:stretch/>
        </p:blipFill>
        <p:spPr>
          <a:xfrm>
            <a:off x="3505320" y="1419840"/>
            <a:ext cx="4190760" cy="498960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77160" y="380880"/>
            <a:ext cx="10523880" cy="990360"/>
          </a:xfrm>
          <a:prstGeom prst="rect">
            <a:avLst/>
          </a:prstGeom>
          <a:noFill/>
          <a:ln>
            <a:noFill/>
          </a:ln>
        </p:spPr>
        <p:txBody>
          <a:bodyPr/>
          <a:lstStyle/>
          <a:p>
            <a:pPr>
              <a:lnSpc>
                <a:spcPct val="100000"/>
              </a:lnSpc>
            </a:pPr>
            <a:r>
              <a:rPr lang="en-US" sz="3600" b="0" strike="noStrike" spc="-1">
                <a:solidFill>
                  <a:srgbClr val="5FCBEF"/>
                </a:solidFill>
                <a:latin typeface="Trebuchet MS"/>
              </a:rPr>
              <a:t>  </a:t>
            </a:r>
            <a:endParaRPr lang="en-US" sz="3600" b="0" strike="noStrike" spc="-1">
              <a:solidFill>
                <a:srgbClr val="000000"/>
              </a:solidFill>
              <a:latin typeface="Trebuchet MS"/>
            </a:endParaRPr>
          </a:p>
        </p:txBody>
      </p:sp>
      <p:sp>
        <p:nvSpPr>
          <p:cNvPr id="195" name="TextShape 2"/>
          <p:cNvSpPr txBox="1"/>
          <p:nvPr/>
        </p:nvSpPr>
        <p:spPr>
          <a:xfrm>
            <a:off x="677160" y="380880"/>
            <a:ext cx="10523880" cy="6095520"/>
          </a:xfrm>
          <a:prstGeom prst="rect">
            <a:avLst/>
          </a:prstGeom>
          <a:noFill/>
          <a:ln>
            <a:noFill/>
          </a:ln>
        </p:spPr>
        <p:txBody>
          <a:bodyPr/>
          <a:lstStyle/>
          <a:p>
            <a:pPr algn="just">
              <a:lnSpc>
                <a:spcPct val="100000"/>
              </a:lnSpc>
              <a:spcBef>
                <a:spcPts val="1001"/>
              </a:spcBef>
            </a:pPr>
            <a:r>
              <a:rPr lang="en-US" sz="2800" b="1" strike="noStrike" spc="-1">
                <a:solidFill>
                  <a:srgbClr val="FF0000"/>
                </a:solidFill>
                <a:latin typeface="Trebuchet MS"/>
              </a:rPr>
              <a:t>Hierarchical Inheritance</a:t>
            </a:r>
            <a:r>
              <a:rPr lang="en-US" sz="2800" b="0" strike="noStrike" spc="-1">
                <a:solidFill>
                  <a:srgbClr val="000000"/>
                </a:solidFill>
                <a:latin typeface="Trebuchet MS"/>
              </a:rPr>
              <a:t> − A class has a number of subclasses each of which may have subsequent subclasses, continuing for a number of levels, so as to form a tree structure.</a:t>
            </a:r>
            <a:endParaRPr lang="en-US" sz="2800" b="0" strike="noStrike" spc="-1">
              <a:solidFill>
                <a:srgbClr val="404040"/>
              </a:solidFill>
              <a:latin typeface="Trebuchet MS"/>
            </a:endParaRPr>
          </a:p>
          <a:p>
            <a:pPr>
              <a:lnSpc>
                <a:spcPct val="100000"/>
              </a:lnSpc>
              <a:spcBef>
                <a:spcPts val="1001"/>
              </a:spcBef>
            </a:pPr>
            <a:endParaRPr lang="en-US" sz="2800" b="0" strike="noStrike" spc="-1">
              <a:solidFill>
                <a:srgbClr val="404040"/>
              </a:solidFill>
              <a:latin typeface="Trebuchet MS"/>
            </a:endParaRPr>
          </a:p>
        </p:txBody>
      </p:sp>
      <p:pic>
        <p:nvPicPr>
          <p:cNvPr id="196" name="Picture 4"/>
          <p:cNvPicPr/>
          <p:nvPr/>
        </p:nvPicPr>
        <p:blipFill>
          <a:blip r:embed="rId2"/>
          <a:stretch/>
        </p:blipFill>
        <p:spPr>
          <a:xfrm>
            <a:off x="914400" y="2057400"/>
            <a:ext cx="9905760" cy="441936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677160" y="609480"/>
            <a:ext cx="9609480" cy="990360"/>
          </a:xfrm>
          <a:prstGeom prst="rect">
            <a:avLst/>
          </a:prstGeom>
          <a:noFill/>
          <a:ln>
            <a:noFill/>
          </a:ln>
        </p:spPr>
        <p:txBody>
          <a:bodyPr/>
          <a:lstStyle/>
          <a:p>
            <a:pPr>
              <a:lnSpc>
                <a:spcPct val="100000"/>
              </a:lnSpc>
            </a:pPr>
            <a:r>
              <a:rPr lang="en-US" sz="3600" b="0" strike="noStrike" spc="-1">
                <a:solidFill>
                  <a:srgbClr val="5FCBEF"/>
                </a:solidFill>
                <a:latin typeface="Trebuchet MS"/>
              </a:rPr>
              <a:t>  </a:t>
            </a:r>
            <a:endParaRPr lang="en-US" sz="3600" b="0" strike="noStrike" spc="-1">
              <a:solidFill>
                <a:srgbClr val="000000"/>
              </a:solidFill>
              <a:latin typeface="Trebuchet MS"/>
            </a:endParaRPr>
          </a:p>
        </p:txBody>
      </p:sp>
      <p:sp>
        <p:nvSpPr>
          <p:cNvPr id="198" name="TextShape 2"/>
          <p:cNvSpPr txBox="1"/>
          <p:nvPr/>
        </p:nvSpPr>
        <p:spPr>
          <a:xfrm>
            <a:off x="677160" y="228600"/>
            <a:ext cx="10676160" cy="6248160"/>
          </a:xfrm>
          <a:prstGeom prst="rect">
            <a:avLst/>
          </a:prstGeom>
          <a:noFill/>
          <a:ln>
            <a:noFill/>
          </a:ln>
        </p:spPr>
        <p:txBody>
          <a:bodyPr/>
          <a:lstStyle/>
          <a:p>
            <a:pPr algn="just">
              <a:lnSpc>
                <a:spcPct val="100000"/>
              </a:lnSpc>
              <a:spcBef>
                <a:spcPts val="1001"/>
              </a:spcBef>
            </a:pPr>
            <a:r>
              <a:rPr lang="en-US" sz="3200" b="1" strike="noStrike" spc="-1">
                <a:solidFill>
                  <a:srgbClr val="FF0000"/>
                </a:solidFill>
                <a:latin typeface="Trebuchet MS"/>
              </a:rPr>
              <a:t>Hybrid Inheritance</a:t>
            </a:r>
            <a:r>
              <a:rPr lang="en-US" sz="3200" b="0" strike="noStrike" spc="-1">
                <a:solidFill>
                  <a:srgbClr val="404040"/>
                </a:solidFill>
                <a:latin typeface="Trebuchet MS"/>
              </a:rPr>
              <a:t> − A combination of multiple and multilevel inheritance so as to form a lattice structure.</a:t>
            </a:r>
          </a:p>
          <a:p>
            <a:pPr>
              <a:lnSpc>
                <a:spcPct val="100000"/>
              </a:lnSpc>
              <a:spcBef>
                <a:spcPts val="1001"/>
              </a:spcBef>
            </a:pPr>
            <a:endParaRPr lang="en-US" sz="3200" b="0" strike="noStrike" spc="-1">
              <a:solidFill>
                <a:srgbClr val="404040"/>
              </a:solidFill>
              <a:latin typeface="Trebuchet MS"/>
            </a:endParaRPr>
          </a:p>
        </p:txBody>
      </p:sp>
      <p:pic>
        <p:nvPicPr>
          <p:cNvPr id="199" name="Picture 3"/>
          <p:cNvPicPr/>
          <p:nvPr/>
        </p:nvPicPr>
        <p:blipFill>
          <a:blip r:embed="rId2"/>
          <a:stretch/>
        </p:blipFill>
        <p:spPr>
          <a:xfrm>
            <a:off x="2057400" y="1371600"/>
            <a:ext cx="6933960" cy="509364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677160" y="609480"/>
            <a:ext cx="9609480" cy="68544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Polymorphism</a:t>
            </a:r>
            <a:endParaRPr lang="en-US" sz="4400" b="0" strike="noStrike" spc="-1">
              <a:solidFill>
                <a:srgbClr val="000000"/>
              </a:solidFill>
              <a:latin typeface="Trebuchet MS"/>
            </a:endParaRPr>
          </a:p>
        </p:txBody>
      </p:sp>
      <p:sp>
        <p:nvSpPr>
          <p:cNvPr id="201" name="TextShape 2"/>
          <p:cNvSpPr txBox="1"/>
          <p:nvPr/>
        </p:nvSpPr>
        <p:spPr>
          <a:xfrm>
            <a:off x="677160" y="1447920"/>
            <a:ext cx="10218960" cy="502884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Polymorphism is originally a Greek word that means the ability to take multiple forms.</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In object-oriented paradigm, polymorphism implies using operations in different ways, depending upon the instance they are operating upon.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Polymorphism allows objects with different internal structures to have a common external interface.</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Polymorphism is particularly effective while implementing inheritance.</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77160" y="152280"/>
            <a:ext cx="9609480" cy="45684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Example</a:t>
            </a:r>
            <a:endParaRPr lang="en-US" sz="4400" b="0" strike="noStrike" spc="-1">
              <a:solidFill>
                <a:srgbClr val="000000"/>
              </a:solidFill>
              <a:latin typeface="Trebuchet MS"/>
            </a:endParaRPr>
          </a:p>
        </p:txBody>
      </p:sp>
      <p:sp>
        <p:nvSpPr>
          <p:cNvPr id="203" name="TextShape 2"/>
          <p:cNvSpPr txBox="1"/>
          <p:nvPr/>
        </p:nvSpPr>
        <p:spPr>
          <a:xfrm>
            <a:off x="677160" y="914400"/>
            <a:ext cx="9609480" cy="5562360"/>
          </a:xfrm>
          <a:prstGeom prst="rect">
            <a:avLst/>
          </a:prstGeom>
          <a:noFill/>
          <a:ln>
            <a:noFill/>
          </a:ln>
        </p:spPr>
        <p:txBody>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Let us consider two classes, Circle and Square, each with a method findArea().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Though the name and purpose of the methods in the classes are same, the internal implementation, i.e., the procedure of calculating area is different for each class.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When an object of class Circle invokes its findArea() method, the operation finds the area of the circle without any conflict with the findArea() method of the Square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77160" y="228600"/>
            <a:ext cx="8596440" cy="1142640"/>
          </a:xfrm>
          <a:prstGeom prst="rect">
            <a:avLst/>
          </a:prstGeom>
          <a:noFill/>
          <a:ln>
            <a:noFill/>
          </a:ln>
        </p:spPr>
        <p:txBody>
          <a:bodyPr/>
          <a:lstStyle/>
          <a:p>
            <a:pPr>
              <a:lnSpc>
                <a:spcPct val="100000"/>
              </a:lnSpc>
            </a:pPr>
            <a:r>
              <a:rPr lang="en-US" sz="3600" b="0" strike="noStrike" spc="-1">
                <a:solidFill>
                  <a:srgbClr val="FF0000"/>
                </a:solidFill>
                <a:latin typeface="Trebuchet MS"/>
              </a:rPr>
              <a:t>A Brief History</a:t>
            </a:r>
            <a:endParaRPr lang="en-US" sz="3600" b="0" strike="noStrike" spc="-1">
              <a:solidFill>
                <a:srgbClr val="000000"/>
              </a:solidFill>
              <a:latin typeface="Trebuchet MS"/>
            </a:endParaRPr>
          </a:p>
        </p:txBody>
      </p:sp>
      <p:sp>
        <p:nvSpPr>
          <p:cNvPr id="128" name="TextShape 2"/>
          <p:cNvSpPr txBox="1"/>
          <p:nvPr/>
        </p:nvSpPr>
        <p:spPr>
          <a:xfrm>
            <a:off x="677160" y="914400"/>
            <a:ext cx="10295280" cy="5638320"/>
          </a:xfrm>
          <a:prstGeom prst="rect">
            <a:avLst/>
          </a:prstGeom>
          <a:noFill/>
          <a:ln>
            <a:noFill/>
          </a:ln>
        </p:spPr>
        <p:txBody>
          <a:bodyPr>
            <a:normAutofit fontScale="85000" lnSpcReduction="20000"/>
          </a:bodyPr>
          <a:lstStyle/>
          <a:p>
            <a:pPr algn="just">
              <a:lnSpc>
                <a:spcPct val="100000"/>
              </a:lnSpc>
              <a:spcBef>
                <a:spcPts val="1001"/>
              </a:spcBef>
            </a:pPr>
            <a:r>
              <a:rPr lang="en-US" sz="3800" b="0" strike="noStrike" spc="-1">
                <a:solidFill>
                  <a:srgbClr val="404040"/>
                </a:solidFill>
                <a:latin typeface="Trebuchet MS"/>
              </a:rPr>
              <a:t>The object-oriented paradigm took its shape from the initial concept of a new programming approach, while the interest in design and analysis methods came much later.</a:t>
            </a:r>
          </a:p>
          <a:p>
            <a:pPr marL="343080" indent="-342720" algn="just">
              <a:lnSpc>
                <a:spcPct val="100000"/>
              </a:lnSpc>
              <a:spcBef>
                <a:spcPts val="1001"/>
              </a:spcBef>
              <a:buClr>
                <a:srgbClr val="5FCBEF"/>
              </a:buClr>
              <a:buSzPct val="80000"/>
              <a:buFont typeface="Wingdings 3" charset="2"/>
              <a:buChar char=""/>
            </a:pPr>
            <a:r>
              <a:rPr lang="en-US" sz="3800" b="0" strike="noStrike" spc="-1">
                <a:solidFill>
                  <a:srgbClr val="404040"/>
                </a:solidFill>
                <a:latin typeface="Trebuchet MS"/>
              </a:rPr>
              <a:t>The first object–oriented language was Simula (Simulation of real systems) that was developed in 1960 by researchers at the Norwegian Computing Center.</a:t>
            </a:r>
          </a:p>
          <a:p>
            <a:pPr marL="343080" indent="-342720" algn="just">
              <a:lnSpc>
                <a:spcPct val="100000"/>
              </a:lnSpc>
              <a:spcBef>
                <a:spcPts val="1001"/>
              </a:spcBef>
              <a:buClr>
                <a:srgbClr val="5FCBEF"/>
              </a:buClr>
              <a:buSzPct val="80000"/>
              <a:buFont typeface="Wingdings 3" charset="2"/>
              <a:buChar char=""/>
            </a:pPr>
            <a:r>
              <a:rPr lang="en-US" sz="3800" b="0" strike="noStrike" spc="-1">
                <a:solidFill>
                  <a:srgbClr val="404040"/>
                </a:solidFill>
                <a:latin typeface="Trebuchet MS"/>
              </a:rPr>
              <a:t>In 1970, Alan Kay and his research group at Xerox PARK created a personal computer named Dynabook and the first pure object-oriented programming language (OOPL) - Smalltalk, for programming the Dynabook.</a:t>
            </a:r>
          </a:p>
          <a:p>
            <a:pPr>
              <a:lnSpc>
                <a:spcPct val="100000"/>
              </a:lnSpc>
              <a:spcBef>
                <a:spcPts val="1001"/>
              </a:spcBef>
            </a:pPr>
            <a:endParaRPr lang="en-US" sz="3800" b="0" strike="noStrike" spc="-1">
              <a:solidFill>
                <a:srgbClr val="404040"/>
              </a:solidFill>
              <a:latin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677160" y="609480"/>
            <a:ext cx="9609480" cy="99036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Generalization and Specialization</a:t>
            </a:r>
            <a:endParaRPr lang="en-US" sz="4400" b="0" strike="noStrike" spc="-1">
              <a:solidFill>
                <a:srgbClr val="000000"/>
              </a:solidFill>
              <a:latin typeface="Trebuchet MS"/>
            </a:endParaRPr>
          </a:p>
        </p:txBody>
      </p:sp>
      <p:sp>
        <p:nvSpPr>
          <p:cNvPr id="205" name="TextShape 2"/>
          <p:cNvSpPr txBox="1"/>
          <p:nvPr/>
        </p:nvSpPr>
        <p:spPr>
          <a:xfrm>
            <a:off x="677160" y="1828800"/>
            <a:ext cx="9609480" cy="4647960"/>
          </a:xfrm>
          <a:prstGeom prst="rect">
            <a:avLst/>
          </a:prstGeom>
          <a:noFill/>
          <a:ln>
            <a:noFill/>
          </a:ln>
        </p:spPr>
        <p:txBody>
          <a:bodyPr>
            <a:normAutofit/>
          </a:bodyPr>
          <a:lstStyle/>
          <a:p>
            <a:pPr algn="just">
              <a:lnSpc>
                <a:spcPct val="100000"/>
              </a:lnSpc>
              <a:spcBef>
                <a:spcPts val="1001"/>
              </a:spcBef>
            </a:pPr>
            <a:r>
              <a:rPr lang="en-US" sz="3600" b="0" strike="noStrike" spc="-1">
                <a:solidFill>
                  <a:srgbClr val="404040"/>
                </a:solidFill>
                <a:latin typeface="Trebuchet MS"/>
              </a:rPr>
              <a:t>Generalization and specialization represent a hierarchy of relationships between classes, where subclasses inherit from super-classes.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5FCBEF"/>
                </a:solidFill>
                <a:latin typeface="Trebuchet MS"/>
              </a:rPr>
              <a:t>  </a:t>
            </a:r>
            <a:endParaRPr lang="en-US" sz="3600" b="0" strike="noStrike" spc="-1">
              <a:solidFill>
                <a:srgbClr val="000000"/>
              </a:solidFill>
              <a:latin typeface="Trebuchet MS"/>
            </a:endParaRPr>
          </a:p>
        </p:txBody>
      </p:sp>
      <p:pic>
        <p:nvPicPr>
          <p:cNvPr id="207" name="Content Placeholder 3"/>
          <p:cNvPicPr/>
          <p:nvPr/>
        </p:nvPicPr>
        <p:blipFill>
          <a:blip r:embed="rId2"/>
          <a:stretch/>
        </p:blipFill>
        <p:spPr>
          <a:xfrm>
            <a:off x="457200" y="685800"/>
            <a:ext cx="10621800" cy="5333760"/>
          </a:xfrm>
          <a:prstGeom prst="rect">
            <a:avLst/>
          </a:prstGeom>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677160" y="609480"/>
            <a:ext cx="9609480" cy="99036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Generalization</a:t>
            </a:r>
            <a:endParaRPr lang="en-US" sz="4400" b="0" strike="noStrike" spc="-1">
              <a:solidFill>
                <a:srgbClr val="000000"/>
              </a:solidFill>
              <a:latin typeface="Trebuchet MS"/>
            </a:endParaRPr>
          </a:p>
        </p:txBody>
      </p:sp>
      <p:sp>
        <p:nvSpPr>
          <p:cNvPr id="209" name="TextShape 2"/>
          <p:cNvSpPr txBox="1"/>
          <p:nvPr/>
        </p:nvSpPr>
        <p:spPr>
          <a:xfrm>
            <a:off x="677160" y="1828800"/>
            <a:ext cx="9990360" cy="464796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In the generalization process, the common characteristics of classes are combined to form a class in a higher level of hierarchy, i.e., subclasses are combined to form a generalized super-class.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It represents an “is – a – kind – of” relationship.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For example, “car is a kind of land vehicle”, or “ship is a kind of water vehicle”.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677160" y="609480"/>
            <a:ext cx="9609480" cy="99036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Specialization</a:t>
            </a:r>
            <a:endParaRPr lang="en-US" sz="4400" b="0" strike="noStrike" spc="-1">
              <a:solidFill>
                <a:srgbClr val="000000"/>
              </a:solidFill>
              <a:latin typeface="Trebuchet MS"/>
            </a:endParaRPr>
          </a:p>
        </p:txBody>
      </p:sp>
      <p:sp>
        <p:nvSpPr>
          <p:cNvPr id="211" name="TextShape 2"/>
          <p:cNvSpPr txBox="1"/>
          <p:nvPr/>
        </p:nvSpPr>
        <p:spPr>
          <a:xfrm>
            <a:off x="677160" y="1828800"/>
            <a:ext cx="9609480" cy="4647960"/>
          </a:xfrm>
          <a:prstGeom prst="rect">
            <a:avLst/>
          </a:prstGeom>
          <a:noFill/>
          <a:ln>
            <a:noFill/>
          </a:ln>
        </p:spPr>
        <p:txBody>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Specialization is the reverse process of generalization.</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Here, the distinguishing features of groups of objects are used to form specialized classes from existing classes.</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It can be said that the subclasses are the specialized versions of the super-class.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677160" y="609480"/>
            <a:ext cx="9609480" cy="99036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Links and Association</a:t>
            </a:r>
            <a:endParaRPr lang="en-US" sz="4400" b="0" strike="noStrike" spc="-1">
              <a:solidFill>
                <a:srgbClr val="000000"/>
              </a:solidFill>
              <a:latin typeface="Trebuchet MS"/>
            </a:endParaRPr>
          </a:p>
        </p:txBody>
      </p:sp>
      <p:sp>
        <p:nvSpPr>
          <p:cNvPr id="213" name="TextShape 2"/>
          <p:cNvSpPr txBox="1"/>
          <p:nvPr/>
        </p:nvSpPr>
        <p:spPr>
          <a:xfrm>
            <a:off x="677160" y="1828800"/>
            <a:ext cx="9609480" cy="4647960"/>
          </a:xfrm>
          <a:prstGeom prst="rect">
            <a:avLst/>
          </a:prstGeom>
          <a:noFill/>
          <a:ln>
            <a:noFill/>
          </a:ln>
        </p:spPr>
        <p:txBody>
          <a:bodyPr>
            <a:normAutofit/>
          </a:bodyPr>
          <a:lstStyle/>
          <a:p>
            <a:pPr>
              <a:lnSpc>
                <a:spcPct val="100000"/>
              </a:lnSpc>
              <a:spcBef>
                <a:spcPts val="1001"/>
              </a:spcBef>
            </a:pPr>
            <a:r>
              <a:rPr lang="en-US" sz="4000" b="0" strike="noStrike" spc="-1">
                <a:solidFill>
                  <a:srgbClr val="FF0000"/>
                </a:solidFill>
                <a:latin typeface="Trebuchet MS"/>
              </a:rPr>
              <a:t>Link</a:t>
            </a:r>
            <a:endParaRPr lang="en-US" sz="40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 link represents a connection through which an object collaborates with other objects.</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Rumbaugh has defined it as “a physical or conceptual connection between objects”.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Through a link, one object may invoke the methods or navigate through another object.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 link depicts the relationship between two or more objects.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677160" y="609480"/>
            <a:ext cx="9609480" cy="990360"/>
          </a:xfrm>
          <a:prstGeom prst="rect">
            <a:avLst/>
          </a:prstGeom>
          <a:noFill/>
          <a:ln>
            <a:noFill/>
          </a:ln>
        </p:spPr>
        <p:txBody>
          <a:bodyPr/>
          <a:lstStyle/>
          <a:p>
            <a:pPr>
              <a:lnSpc>
                <a:spcPct val="100000"/>
              </a:lnSpc>
            </a:pPr>
            <a:r>
              <a:rPr lang="en-US" sz="3600" b="0" strike="noStrike" spc="-1">
                <a:solidFill>
                  <a:srgbClr val="5FCBEF"/>
                </a:solidFill>
                <a:latin typeface="Trebuchet MS"/>
              </a:rPr>
              <a:t> </a:t>
            </a:r>
            <a:endParaRPr lang="en-US" sz="3600" b="0" strike="noStrike" spc="-1">
              <a:solidFill>
                <a:srgbClr val="000000"/>
              </a:solidFill>
              <a:latin typeface="Trebuchet MS"/>
            </a:endParaRPr>
          </a:p>
        </p:txBody>
      </p:sp>
      <p:sp>
        <p:nvSpPr>
          <p:cNvPr id="215" name="TextShape 2"/>
          <p:cNvSpPr txBox="1"/>
          <p:nvPr/>
        </p:nvSpPr>
        <p:spPr>
          <a:xfrm>
            <a:off x="677160" y="609480"/>
            <a:ext cx="9609480" cy="5866920"/>
          </a:xfrm>
          <a:prstGeom prst="rect">
            <a:avLst/>
          </a:prstGeom>
          <a:noFill/>
          <a:ln>
            <a:noFill/>
          </a:ln>
        </p:spPr>
        <p:txBody>
          <a:bodyPr/>
          <a:lstStyle/>
          <a:p>
            <a:pPr>
              <a:lnSpc>
                <a:spcPct val="100000"/>
              </a:lnSpc>
              <a:spcBef>
                <a:spcPts val="1001"/>
              </a:spcBef>
            </a:pPr>
            <a:r>
              <a:rPr lang="en-US" sz="4400" b="0" strike="noStrike" spc="-1">
                <a:solidFill>
                  <a:srgbClr val="FF0000"/>
                </a:solidFill>
                <a:latin typeface="Trebuchet MS"/>
              </a:rPr>
              <a:t>Association</a:t>
            </a:r>
            <a:endParaRPr lang="en-US" sz="44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Association is a group of links having common structure and common behavior.</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Association depicts the relationship between objects of one or more classes.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 link can be defined as an instance of an association.</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677160" y="609480"/>
            <a:ext cx="9914040" cy="1320480"/>
          </a:xfrm>
          <a:prstGeom prst="rect">
            <a:avLst/>
          </a:prstGeom>
          <a:noFill/>
          <a:ln>
            <a:noFill/>
          </a:ln>
        </p:spPr>
        <p:txBody>
          <a:bodyPr>
            <a:normAutofit/>
          </a:bodyPr>
          <a:lstStyle/>
          <a:p>
            <a:pPr>
              <a:lnSpc>
                <a:spcPct val="100000"/>
              </a:lnSpc>
            </a:pPr>
            <a:r>
              <a:rPr lang="en-US" sz="4400" b="0" strike="noStrike" spc="-1">
                <a:solidFill>
                  <a:srgbClr val="FF0000"/>
                </a:solidFill>
                <a:latin typeface="Trebuchet MS"/>
              </a:rPr>
              <a:t>Degree of an Association</a:t>
            </a:r>
            <a:endParaRPr lang="en-US" sz="4400" b="0" strike="noStrike" spc="-1">
              <a:solidFill>
                <a:srgbClr val="000000"/>
              </a:solidFill>
              <a:latin typeface="Trebuchet MS"/>
            </a:endParaRPr>
          </a:p>
        </p:txBody>
      </p:sp>
      <p:sp>
        <p:nvSpPr>
          <p:cNvPr id="217" name="TextShape 2"/>
          <p:cNvSpPr txBox="1"/>
          <p:nvPr/>
        </p:nvSpPr>
        <p:spPr>
          <a:xfrm>
            <a:off x="677160" y="1523880"/>
            <a:ext cx="9914040" cy="4952520"/>
          </a:xfrm>
          <a:prstGeom prst="rect">
            <a:avLst/>
          </a:prstGeom>
          <a:noFill/>
          <a:ln>
            <a:noFill/>
          </a:ln>
        </p:spPr>
        <p:txBody>
          <a:bodyPr>
            <a:normAutofit/>
          </a:bodyPr>
          <a:lstStyle/>
          <a:p>
            <a:pPr algn="just">
              <a:lnSpc>
                <a:spcPct val="100000"/>
              </a:lnSpc>
              <a:spcBef>
                <a:spcPts val="1001"/>
              </a:spcBef>
            </a:pPr>
            <a:r>
              <a:rPr lang="en-US" sz="3200" b="0" strike="noStrike" spc="-1">
                <a:solidFill>
                  <a:srgbClr val="404040"/>
                </a:solidFill>
                <a:latin typeface="Trebuchet MS"/>
              </a:rPr>
              <a:t>Degree of an association denotes the number of classes involved in a connection. Degree may be unary, binary, or ternary.</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 </a:t>
            </a:r>
            <a:r>
              <a:rPr lang="en-US" sz="3200" b="1" strike="noStrike" spc="-1">
                <a:solidFill>
                  <a:srgbClr val="404040"/>
                </a:solidFill>
                <a:latin typeface="Trebuchet MS"/>
              </a:rPr>
              <a:t>unary relationship</a:t>
            </a:r>
            <a:r>
              <a:rPr lang="en-US" sz="3200" b="0" strike="noStrike" spc="-1">
                <a:solidFill>
                  <a:srgbClr val="404040"/>
                </a:solidFill>
                <a:latin typeface="Trebuchet MS"/>
              </a:rPr>
              <a:t> connects objects of the same class.</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 </a:t>
            </a:r>
            <a:r>
              <a:rPr lang="en-US" sz="3200" b="1" strike="noStrike" spc="-1">
                <a:solidFill>
                  <a:srgbClr val="404040"/>
                </a:solidFill>
                <a:latin typeface="Trebuchet MS"/>
              </a:rPr>
              <a:t>binary relationship</a:t>
            </a:r>
            <a:r>
              <a:rPr lang="en-US" sz="3200" b="0" strike="noStrike" spc="-1">
                <a:solidFill>
                  <a:srgbClr val="404040"/>
                </a:solidFill>
                <a:latin typeface="Trebuchet MS"/>
              </a:rPr>
              <a:t> connects objects of two classes.</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A </a:t>
            </a:r>
            <a:r>
              <a:rPr lang="en-US" sz="3200" b="1" strike="noStrike" spc="-1">
                <a:solidFill>
                  <a:srgbClr val="404040"/>
                </a:solidFill>
                <a:latin typeface="Trebuchet MS"/>
              </a:rPr>
              <a:t>ternary relationship</a:t>
            </a:r>
            <a:r>
              <a:rPr lang="en-US" sz="3200" b="0" strike="noStrike" spc="-1">
                <a:solidFill>
                  <a:srgbClr val="404040"/>
                </a:solidFill>
                <a:latin typeface="Trebuchet MS"/>
              </a:rPr>
              <a:t> connects objects of three or more classes.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77160" y="380880"/>
            <a:ext cx="9914040" cy="761760"/>
          </a:xfrm>
          <a:prstGeom prst="rect">
            <a:avLst/>
          </a:prstGeom>
          <a:noFill/>
          <a:ln>
            <a:noFill/>
          </a:ln>
        </p:spPr>
        <p:txBody>
          <a:bodyPr>
            <a:normAutofit/>
          </a:bodyPr>
          <a:lstStyle/>
          <a:p>
            <a:pPr>
              <a:lnSpc>
                <a:spcPct val="100000"/>
              </a:lnSpc>
            </a:pPr>
            <a:r>
              <a:rPr lang="en-US" sz="4000" b="0" strike="noStrike" spc="-1">
                <a:solidFill>
                  <a:srgbClr val="FF0000"/>
                </a:solidFill>
                <a:latin typeface="Trebuchet MS"/>
              </a:rPr>
              <a:t>Cardinality Ratios of Associations</a:t>
            </a:r>
            <a:r>
              <a:t/>
            </a:r>
            <a:br/>
            <a:endParaRPr lang="en-US" sz="4000" b="0" strike="noStrike" spc="-1">
              <a:solidFill>
                <a:srgbClr val="000000"/>
              </a:solidFill>
              <a:latin typeface="Trebuchet MS"/>
            </a:endParaRPr>
          </a:p>
        </p:txBody>
      </p:sp>
      <p:sp>
        <p:nvSpPr>
          <p:cNvPr id="219" name="TextShape 2"/>
          <p:cNvSpPr txBox="1"/>
          <p:nvPr/>
        </p:nvSpPr>
        <p:spPr>
          <a:xfrm>
            <a:off x="677160" y="1143000"/>
            <a:ext cx="9914040" cy="5333760"/>
          </a:xfrm>
          <a:prstGeom prst="rect">
            <a:avLst/>
          </a:prstGeom>
          <a:noFill/>
          <a:ln>
            <a:noFill/>
          </a:ln>
        </p:spPr>
        <p:txBody>
          <a:bodyPr>
            <a:normAutofit/>
          </a:bodyPr>
          <a:lstStyle/>
          <a:p>
            <a:pPr algn="just">
              <a:lnSpc>
                <a:spcPct val="100000"/>
              </a:lnSpc>
              <a:spcBef>
                <a:spcPts val="1001"/>
              </a:spcBef>
            </a:pPr>
            <a:r>
              <a:rPr lang="en-US" sz="3200" b="0" strike="noStrike" spc="-1">
                <a:solidFill>
                  <a:srgbClr val="404040"/>
                </a:solidFill>
                <a:latin typeface="Trebuchet MS"/>
              </a:rPr>
              <a:t>Cardinality of a binary association denotes the number of instances participating in an association. There are three types of cardinality ratios</a:t>
            </a:r>
          </a:p>
          <a:p>
            <a:pPr marL="343080" indent="-342720" algn="just">
              <a:lnSpc>
                <a:spcPct val="100000"/>
              </a:lnSpc>
              <a:spcBef>
                <a:spcPts val="1001"/>
              </a:spcBef>
              <a:buClr>
                <a:srgbClr val="5FCBEF"/>
              </a:buClr>
              <a:buSzPct val="80000"/>
              <a:buFont typeface="Wingdings 3" charset="2"/>
              <a:buChar char=""/>
            </a:pPr>
            <a:r>
              <a:rPr lang="en-US" sz="3200" b="1" strike="noStrike" spc="-1">
                <a:solidFill>
                  <a:srgbClr val="FF0000"/>
                </a:solidFill>
                <a:latin typeface="Trebuchet MS"/>
              </a:rPr>
              <a:t>One–to–One</a:t>
            </a:r>
            <a:r>
              <a:rPr lang="en-US" sz="3200" b="0" strike="noStrike" spc="-1">
                <a:solidFill>
                  <a:srgbClr val="404040"/>
                </a:solidFill>
                <a:latin typeface="Trebuchet MS"/>
              </a:rPr>
              <a:t> − A single object of class A is associated with a single object of class B.</a:t>
            </a:r>
          </a:p>
          <a:p>
            <a:pPr marL="343080" indent="-342720" algn="just">
              <a:lnSpc>
                <a:spcPct val="100000"/>
              </a:lnSpc>
              <a:spcBef>
                <a:spcPts val="1001"/>
              </a:spcBef>
              <a:buClr>
                <a:srgbClr val="5FCBEF"/>
              </a:buClr>
              <a:buSzPct val="80000"/>
              <a:buFont typeface="Wingdings 3" charset="2"/>
              <a:buChar char=""/>
            </a:pPr>
            <a:r>
              <a:rPr lang="en-US" sz="3200" b="1" strike="noStrike" spc="-1">
                <a:solidFill>
                  <a:srgbClr val="FF0000"/>
                </a:solidFill>
                <a:latin typeface="Trebuchet MS"/>
              </a:rPr>
              <a:t>One–to–Many</a:t>
            </a:r>
            <a:r>
              <a:rPr lang="en-US" sz="3200" b="0" strike="noStrike" spc="-1">
                <a:solidFill>
                  <a:srgbClr val="404040"/>
                </a:solidFill>
                <a:latin typeface="Trebuchet MS"/>
              </a:rPr>
              <a:t> − A single object of class A is associated with many objects of class B.</a:t>
            </a:r>
          </a:p>
          <a:p>
            <a:pPr marL="343080" indent="-342720" algn="just">
              <a:lnSpc>
                <a:spcPct val="100000"/>
              </a:lnSpc>
              <a:spcBef>
                <a:spcPts val="1001"/>
              </a:spcBef>
              <a:buClr>
                <a:srgbClr val="5FCBEF"/>
              </a:buClr>
              <a:buSzPct val="80000"/>
              <a:buFont typeface="Wingdings 3" charset="2"/>
              <a:buChar char=""/>
            </a:pPr>
            <a:r>
              <a:rPr lang="en-US" sz="3200" b="1" strike="noStrike" spc="-1">
                <a:solidFill>
                  <a:srgbClr val="FF0000"/>
                </a:solidFill>
                <a:latin typeface="Trebuchet MS"/>
              </a:rPr>
              <a:t>Many–to–Many</a:t>
            </a:r>
            <a:r>
              <a:rPr lang="en-US" sz="3200" b="0" strike="noStrike" spc="-1">
                <a:solidFill>
                  <a:srgbClr val="404040"/>
                </a:solidFill>
                <a:latin typeface="Trebuchet MS"/>
              </a:rPr>
              <a:t> − An object of class A may be associated with many objects of class B and conversely an object of class B may be associated with many objects of class A.</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677160" y="304920"/>
            <a:ext cx="9914040" cy="761760"/>
          </a:xfrm>
          <a:prstGeom prst="rect">
            <a:avLst/>
          </a:prstGeom>
          <a:noFill/>
          <a:ln>
            <a:noFill/>
          </a:ln>
        </p:spPr>
        <p:txBody>
          <a:bodyPr>
            <a:normAutofit/>
          </a:bodyPr>
          <a:lstStyle/>
          <a:p>
            <a:pPr>
              <a:lnSpc>
                <a:spcPct val="100000"/>
              </a:lnSpc>
            </a:pPr>
            <a:r>
              <a:rPr lang="en-US" sz="4000" b="0" strike="noStrike" spc="-1">
                <a:solidFill>
                  <a:srgbClr val="FF0000"/>
                </a:solidFill>
                <a:latin typeface="Trebuchet MS"/>
              </a:rPr>
              <a:t>Aggregation or Composition</a:t>
            </a:r>
            <a:r>
              <a:t/>
            </a:r>
            <a:br/>
            <a:endParaRPr lang="en-US" sz="4000" b="0" strike="noStrike" spc="-1">
              <a:solidFill>
                <a:srgbClr val="000000"/>
              </a:solidFill>
              <a:latin typeface="Trebuchet MS"/>
            </a:endParaRPr>
          </a:p>
        </p:txBody>
      </p:sp>
      <p:sp>
        <p:nvSpPr>
          <p:cNvPr id="221" name="TextShape 2"/>
          <p:cNvSpPr txBox="1"/>
          <p:nvPr/>
        </p:nvSpPr>
        <p:spPr>
          <a:xfrm>
            <a:off x="677160" y="1066680"/>
            <a:ext cx="10142640" cy="5409720"/>
          </a:xfrm>
          <a:prstGeom prst="rect">
            <a:avLst/>
          </a:prstGeom>
          <a:noFill/>
          <a:ln>
            <a:noFill/>
          </a:ln>
        </p:spPr>
        <p:txBody>
          <a:bodyPr/>
          <a:lstStyle/>
          <a:p>
            <a:pPr algn="just">
              <a:lnSpc>
                <a:spcPct val="100000"/>
              </a:lnSpc>
              <a:spcBef>
                <a:spcPts val="1001"/>
              </a:spcBef>
            </a:pPr>
            <a:r>
              <a:rPr lang="en-US" sz="3200" b="0" strike="noStrike" spc="-1">
                <a:solidFill>
                  <a:srgbClr val="404040"/>
                </a:solidFill>
                <a:latin typeface="Trebuchet MS"/>
              </a:rPr>
              <a:t>Aggregation or composition is a relationship among classes by which a class can be made up of any combination of objects of other classes. </a:t>
            </a:r>
          </a:p>
          <a:p>
            <a:pPr algn="just">
              <a:lnSpc>
                <a:spcPct val="100000"/>
              </a:lnSpc>
              <a:spcBef>
                <a:spcPts val="1001"/>
              </a:spcBef>
            </a:pPr>
            <a:r>
              <a:rPr lang="en-US" sz="3200" b="0" strike="noStrike" spc="-1">
                <a:solidFill>
                  <a:srgbClr val="404040"/>
                </a:solidFill>
                <a:latin typeface="Trebuchet MS"/>
              </a:rPr>
              <a:t>It allows objects to be placed directly within the body of other classes. </a:t>
            </a:r>
          </a:p>
          <a:p>
            <a:pPr algn="just">
              <a:lnSpc>
                <a:spcPct val="100000"/>
              </a:lnSpc>
              <a:spcBef>
                <a:spcPts val="1001"/>
              </a:spcBef>
            </a:pPr>
            <a:r>
              <a:rPr lang="en-US" sz="3200" b="0" strike="noStrike" spc="-1">
                <a:solidFill>
                  <a:srgbClr val="404040"/>
                </a:solidFill>
                <a:latin typeface="Trebuchet MS"/>
              </a:rPr>
              <a:t>Aggregation is referred as a “part–of” or “has–a” relationship, with the ability to navigate from the whole to its parts. </a:t>
            </a:r>
          </a:p>
          <a:p>
            <a:pPr algn="just">
              <a:lnSpc>
                <a:spcPct val="100000"/>
              </a:lnSpc>
              <a:spcBef>
                <a:spcPts val="1001"/>
              </a:spcBef>
            </a:pPr>
            <a:r>
              <a:rPr lang="en-US" sz="3200" b="0" strike="noStrike" spc="-1">
                <a:solidFill>
                  <a:srgbClr val="404040"/>
                </a:solidFill>
                <a:latin typeface="Trebuchet MS"/>
              </a:rPr>
              <a:t>An aggregate object is an object that is composed of one or more other objects.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677160" y="609480"/>
            <a:ext cx="9914040" cy="837720"/>
          </a:xfrm>
          <a:prstGeom prst="rect">
            <a:avLst/>
          </a:prstGeom>
          <a:noFill/>
          <a:ln>
            <a:noFill/>
          </a:ln>
        </p:spPr>
        <p:txBody>
          <a:bodyPr>
            <a:normAutofit/>
          </a:bodyPr>
          <a:lstStyle/>
          <a:p>
            <a:pPr>
              <a:lnSpc>
                <a:spcPct val="100000"/>
              </a:lnSpc>
            </a:pPr>
            <a:r>
              <a:rPr lang="en-US" sz="4400" b="1" strike="noStrike" spc="-1">
                <a:solidFill>
                  <a:srgbClr val="FF0000"/>
                </a:solidFill>
                <a:latin typeface="Trebuchet MS"/>
              </a:rPr>
              <a:t>Example</a:t>
            </a:r>
            <a:r>
              <a:t/>
            </a:r>
            <a:br/>
            <a:endParaRPr lang="en-US" sz="4400" b="0" strike="noStrike" spc="-1">
              <a:solidFill>
                <a:srgbClr val="000000"/>
              </a:solidFill>
              <a:latin typeface="Trebuchet MS"/>
            </a:endParaRPr>
          </a:p>
        </p:txBody>
      </p:sp>
      <p:sp>
        <p:nvSpPr>
          <p:cNvPr id="223" name="TextShape 2"/>
          <p:cNvSpPr txBox="1"/>
          <p:nvPr/>
        </p:nvSpPr>
        <p:spPr>
          <a:xfrm>
            <a:off x="457200" y="1447920"/>
            <a:ext cx="10134360" cy="5028840"/>
          </a:xfrm>
          <a:prstGeom prst="rect">
            <a:avLst/>
          </a:prstGeom>
          <a:noFill/>
          <a:ln>
            <a:noFill/>
          </a:ln>
        </p:spPr>
        <p:txBody>
          <a:bodyPr/>
          <a:lstStyle/>
          <a:p>
            <a:pPr algn="just">
              <a:lnSpc>
                <a:spcPct val="100000"/>
              </a:lnSpc>
              <a:spcBef>
                <a:spcPts val="1001"/>
              </a:spcBef>
            </a:pPr>
            <a:r>
              <a:rPr lang="en-US" sz="3200" b="0" strike="noStrike" spc="-1">
                <a:solidFill>
                  <a:srgbClr val="404040"/>
                </a:solidFill>
                <a:latin typeface="Trebuchet MS"/>
              </a:rPr>
              <a:t>In the relationship, “a car has–a motor”, car is the whole object or the aggregate, and the motor is a “part–of” the car. Aggregation may denote −</a:t>
            </a:r>
          </a:p>
          <a:p>
            <a:pPr marL="343080" indent="-342720" algn="just">
              <a:lnSpc>
                <a:spcPct val="100000"/>
              </a:lnSpc>
              <a:spcBef>
                <a:spcPts val="1001"/>
              </a:spcBef>
              <a:buClr>
                <a:srgbClr val="5FCBEF"/>
              </a:buClr>
              <a:buSzPct val="80000"/>
              <a:buFont typeface="Wingdings 3" charset="2"/>
              <a:buChar char=""/>
            </a:pPr>
            <a:r>
              <a:rPr lang="en-US" sz="3200" b="1" strike="noStrike" spc="-1">
                <a:solidFill>
                  <a:srgbClr val="FF0000"/>
                </a:solidFill>
                <a:latin typeface="Trebuchet MS"/>
              </a:rPr>
              <a:t>Physical containment</a:t>
            </a:r>
            <a:r>
              <a:rPr lang="en-US" sz="3200" b="0" strike="noStrike" spc="-1">
                <a:solidFill>
                  <a:srgbClr val="404040"/>
                </a:solidFill>
                <a:latin typeface="Trebuchet MS"/>
              </a:rPr>
              <a:t> − Example, a computer is composed of monitor, CPU, mouse, keyboard, and so on.</a:t>
            </a:r>
          </a:p>
          <a:p>
            <a:pPr marL="343080" indent="-342720" algn="just">
              <a:lnSpc>
                <a:spcPct val="100000"/>
              </a:lnSpc>
              <a:spcBef>
                <a:spcPts val="1001"/>
              </a:spcBef>
              <a:buClr>
                <a:srgbClr val="5FCBEF"/>
              </a:buClr>
              <a:buSzPct val="80000"/>
              <a:buFont typeface="Wingdings 3" charset="2"/>
              <a:buChar char=""/>
            </a:pPr>
            <a:r>
              <a:rPr lang="en-US" sz="3200" b="1" strike="noStrike" spc="-1">
                <a:solidFill>
                  <a:srgbClr val="FF0000"/>
                </a:solidFill>
                <a:latin typeface="Trebuchet MS"/>
              </a:rPr>
              <a:t>Conceptual containment</a:t>
            </a:r>
            <a:r>
              <a:rPr lang="en-US" sz="3200" b="0" strike="noStrike" spc="-1">
                <a:solidFill>
                  <a:srgbClr val="404040"/>
                </a:solidFill>
                <a:latin typeface="Trebuchet MS"/>
              </a:rPr>
              <a:t> − Example, shareholder has–a share.</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5FCBEF"/>
                </a:solidFill>
                <a:latin typeface="Trebuchet MS"/>
              </a:rPr>
              <a:t>  </a:t>
            </a:r>
            <a:endParaRPr lang="en-US" sz="3600" b="0" strike="noStrike" spc="-1">
              <a:solidFill>
                <a:srgbClr val="000000"/>
              </a:solidFill>
              <a:latin typeface="Trebuchet MS"/>
            </a:endParaRPr>
          </a:p>
        </p:txBody>
      </p:sp>
      <p:sp>
        <p:nvSpPr>
          <p:cNvPr id="130" name="TextShape 2"/>
          <p:cNvSpPr txBox="1"/>
          <p:nvPr/>
        </p:nvSpPr>
        <p:spPr>
          <a:xfrm>
            <a:off x="677160" y="533520"/>
            <a:ext cx="10599840" cy="6171840"/>
          </a:xfrm>
          <a:prstGeom prst="rect">
            <a:avLst/>
          </a:prstGeom>
          <a:noFill/>
          <a:ln>
            <a:noFill/>
          </a:ln>
        </p:spPr>
        <p:txBody>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In the 1980s, Grady Booch published a paper titled Object Oriented Design that mainly presented a design for the programming language, Ada. In the ensuing editions, he extended his ideas to a complete object–oriented design method.</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In the 1990s, Coad incorporated behavioral ideas to object-oriented methods</a:t>
            </a:r>
            <a:r>
              <a:rPr lang="en-US" sz="1800" b="0" strike="noStrike" spc="-1">
                <a:solidFill>
                  <a:srgbClr val="404040"/>
                </a:solidFill>
                <a:latin typeface="Trebuchet MS"/>
              </a:rPr>
              <a:t>.</a:t>
            </a:r>
          </a:p>
          <a:p>
            <a:pPr>
              <a:lnSpc>
                <a:spcPct val="100000"/>
              </a:lnSpc>
              <a:spcBef>
                <a:spcPts val="1001"/>
              </a:spcBef>
            </a:pPr>
            <a:endParaRPr lang="en-US" sz="1800" b="0" strike="noStrike" spc="-1">
              <a:solidFill>
                <a:srgbClr val="404040"/>
              </a:solidFill>
              <a:latin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677160" y="609480"/>
            <a:ext cx="8596440" cy="1320480"/>
          </a:xfrm>
          <a:prstGeom prst="rect">
            <a:avLst/>
          </a:prstGeom>
          <a:noFill/>
          <a:ln>
            <a:noFill/>
          </a:ln>
        </p:spPr>
        <p:txBody>
          <a:bodyPr/>
          <a:lstStyle/>
          <a:p>
            <a:pPr algn="ctr">
              <a:lnSpc>
                <a:spcPct val="100000"/>
              </a:lnSpc>
            </a:pPr>
            <a:r>
              <a:rPr lang="en-US" sz="4400" b="0" strike="noStrike" spc="-1">
                <a:solidFill>
                  <a:srgbClr val="FF0000"/>
                </a:solidFill>
                <a:latin typeface="Trebuchet MS"/>
              </a:rPr>
              <a:t>Importance of Modeling</a:t>
            </a:r>
            <a:endParaRPr lang="en-US" sz="4400" b="0" strike="noStrike" spc="-1">
              <a:solidFill>
                <a:srgbClr val="000000"/>
              </a:solidFill>
              <a:latin typeface="Trebuchet MS"/>
            </a:endParaRPr>
          </a:p>
        </p:txBody>
      </p:sp>
      <p:sp>
        <p:nvSpPr>
          <p:cNvPr id="225" name="TextShape 2"/>
          <p:cNvSpPr txBox="1"/>
          <p:nvPr/>
        </p:nvSpPr>
        <p:spPr>
          <a:xfrm>
            <a:off x="914400" y="1600200"/>
            <a:ext cx="10438560" cy="4876560"/>
          </a:xfrm>
          <a:prstGeom prst="rect">
            <a:avLst/>
          </a:prstGeom>
          <a:noFill/>
          <a:ln>
            <a:noFill/>
          </a:ln>
        </p:spPr>
        <p:txBody>
          <a:bodyPr>
            <a:normAutofit/>
          </a:bodyPr>
          <a:lstStyle/>
          <a:p>
            <a:pPr>
              <a:lnSpc>
                <a:spcPct val="100000"/>
              </a:lnSpc>
              <a:spcBef>
                <a:spcPts val="1001"/>
              </a:spcBef>
            </a:pPr>
            <a:r>
              <a:rPr lang="en-US" sz="3200" b="0" strike="noStrike" spc="-1">
                <a:solidFill>
                  <a:srgbClr val="FF0000"/>
                </a:solidFill>
                <a:latin typeface="Trebuchet MS"/>
              </a:rPr>
              <a:t>Through modeling, we achieve four aims:</a:t>
            </a:r>
            <a:endParaRPr lang="en-US" sz="32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Arial"/>
              <a:buChar char="•"/>
            </a:pPr>
            <a:r>
              <a:rPr lang="en-US" sz="3200" b="0" strike="noStrike" spc="-1">
                <a:solidFill>
                  <a:srgbClr val="404040"/>
                </a:solidFill>
                <a:latin typeface="Trebuchet MS"/>
              </a:rPr>
              <a:t>Models help us to visualize a system as it is or as we want it to be.</a:t>
            </a:r>
          </a:p>
          <a:p>
            <a:pPr marL="343080" indent="-342720" algn="just">
              <a:lnSpc>
                <a:spcPct val="100000"/>
              </a:lnSpc>
              <a:spcBef>
                <a:spcPts val="1001"/>
              </a:spcBef>
              <a:buClr>
                <a:srgbClr val="5FCBEF"/>
              </a:buClr>
              <a:buSzPct val="80000"/>
              <a:buFont typeface="Arial"/>
              <a:buChar char="•"/>
            </a:pPr>
            <a:r>
              <a:rPr lang="en-US" sz="3200" b="0" strike="noStrike" spc="-1">
                <a:solidFill>
                  <a:srgbClr val="404040"/>
                </a:solidFill>
                <a:latin typeface="Trebuchet MS"/>
              </a:rPr>
              <a:t>Models permit us to specify the structure or behavior of a system.</a:t>
            </a:r>
          </a:p>
          <a:p>
            <a:pPr marL="343080" indent="-342720" algn="just">
              <a:lnSpc>
                <a:spcPct val="100000"/>
              </a:lnSpc>
              <a:spcBef>
                <a:spcPts val="1001"/>
              </a:spcBef>
              <a:buClr>
                <a:srgbClr val="5FCBEF"/>
              </a:buClr>
              <a:buSzPct val="80000"/>
              <a:buFont typeface="Arial"/>
              <a:buChar char="•"/>
            </a:pPr>
            <a:r>
              <a:rPr lang="en-US" sz="3200" b="0" strike="noStrike" spc="-1">
                <a:solidFill>
                  <a:srgbClr val="404040"/>
                </a:solidFill>
                <a:latin typeface="Trebuchet MS"/>
              </a:rPr>
              <a:t>Models gives us a template that guides us in constructing a system.</a:t>
            </a:r>
          </a:p>
          <a:p>
            <a:pPr marL="343080" indent="-342720" algn="just">
              <a:lnSpc>
                <a:spcPct val="100000"/>
              </a:lnSpc>
              <a:spcBef>
                <a:spcPts val="1001"/>
              </a:spcBef>
              <a:buClr>
                <a:srgbClr val="5FCBEF"/>
              </a:buClr>
              <a:buSzPct val="80000"/>
              <a:buFont typeface="Arial"/>
              <a:buChar char="•"/>
            </a:pPr>
            <a:r>
              <a:rPr lang="en-US" sz="3200" b="0" strike="noStrike" spc="-1">
                <a:solidFill>
                  <a:srgbClr val="404040"/>
                </a:solidFill>
                <a:latin typeface="Trebuchet MS"/>
              </a:rPr>
              <a:t>Models document the decisions we have made.</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677160" y="609480"/>
            <a:ext cx="8596440" cy="1320480"/>
          </a:xfrm>
          <a:prstGeom prst="rect">
            <a:avLst/>
          </a:prstGeom>
          <a:noFill/>
          <a:ln>
            <a:noFill/>
          </a:ln>
        </p:spPr>
        <p:txBody>
          <a:bodyPr/>
          <a:lstStyle/>
          <a:p>
            <a:pPr algn="ctr">
              <a:lnSpc>
                <a:spcPct val="100000"/>
              </a:lnSpc>
            </a:pPr>
            <a:r>
              <a:rPr lang="en-US" sz="4400" b="0" strike="noStrike" spc="-1">
                <a:solidFill>
                  <a:srgbClr val="FF0000"/>
                </a:solidFill>
                <a:latin typeface="Trebuchet MS"/>
              </a:rPr>
              <a:t>Principles of Modeling</a:t>
            </a:r>
            <a:endParaRPr lang="en-US" sz="4400" b="0" strike="noStrike" spc="-1">
              <a:solidFill>
                <a:srgbClr val="000000"/>
              </a:solidFill>
              <a:latin typeface="Trebuchet MS"/>
            </a:endParaRPr>
          </a:p>
        </p:txBody>
      </p:sp>
      <p:sp>
        <p:nvSpPr>
          <p:cNvPr id="227" name="TextShape 2"/>
          <p:cNvSpPr txBox="1"/>
          <p:nvPr/>
        </p:nvSpPr>
        <p:spPr>
          <a:xfrm>
            <a:off x="838080" y="1905120"/>
            <a:ext cx="10514880" cy="3657240"/>
          </a:xfrm>
          <a:prstGeom prst="rect">
            <a:avLst/>
          </a:prstGeom>
          <a:noFill/>
          <a:ln>
            <a:noFill/>
          </a:ln>
        </p:spPr>
        <p:txBody>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Modeling has rich history in all the engineering disciplines. </a:t>
            </a: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That experience suggests four basic principles of modeling.</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677160" y="609480"/>
            <a:ext cx="8596440" cy="1320480"/>
          </a:xfrm>
          <a:prstGeom prst="rect">
            <a:avLst/>
          </a:prstGeom>
          <a:noFill/>
          <a:ln>
            <a:noFill/>
          </a:ln>
        </p:spPr>
        <p:txBody>
          <a:bodyPr/>
          <a:lstStyle/>
          <a:p>
            <a:pPr algn="ctr">
              <a:lnSpc>
                <a:spcPct val="100000"/>
              </a:lnSpc>
            </a:pPr>
            <a:r>
              <a:rPr lang="en-US" sz="4400" b="1" strike="noStrike" spc="-1">
                <a:solidFill>
                  <a:srgbClr val="FF0000"/>
                </a:solidFill>
                <a:latin typeface="Trebuchet MS"/>
              </a:rPr>
              <a:t>First principle of modeling</a:t>
            </a:r>
            <a:r>
              <a:t/>
            </a:r>
            <a:br/>
            <a:endParaRPr lang="en-US" sz="4400" b="0" strike="noStrike" spc="-1">
              <a:solidFill>
                <a:srgbClr val="000000"/>
              </a:solidFill>
              <a:latin typeface="Trebuchet MS"/>
            </a:endParaRPr>
          </a:p>
        </p:txBody>
      </p:sp>
      <p:sp>
        <p:nvSpPr>
          <p:cNvPr id="229" name="TextShape 2"/>
          <p:cNvSpPr txBox="1"/>
          <p:nvPr/>
        </p:nvSpPr>
        <p:spPr>
          <a:xfrm>
            <a:off x="838080" y="1676520"/>
            <a:ext cx="10514880" cy="403812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000000"/>
                </a:solidFill>
                <a:latin typeface="Trebuchet MS"/>
              </a:rPr>
              <a:t>The choice of what models to create has a profound influence on how a problem is attacked and how a solution is shaped.</a:t>
            </a:r>
            <a:endParaRPr lang="en-US" sz="3200" b="0" strike="noStrike" spc="-1">
              <a:solidFill>
                <a:srgbClr val="404040"/>
              </a:solidFill>
              <a:latin typeface="Trebuchet MS"/>
            </a:endParaRPr>
          </a:p>
          <a:p>
            <a:pPr algn="just">
              <a:lnSpc>
                <a:spcPct val="100000"/>
              </a:lnSpc>
              <a:spcBef>
                <a:spcPts val="1001"/>
              </a:spcBef>
            </a:pPr>
            <a:endParaRPr lang="en-US" sz="32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000000"/>
                </a:solidFill>
                <a:latin typeface="Trebuchet MS"/>
              </a:rPr>
              <a:t>The right models will highlight the most nasty development problems. </a:t>
            </a:r>
            <a:endParaRPr lang="en-US" sz="32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000000"/>
                </a:solidFill>
                <a:latin typeface="Trebuchet MS"/>
              </a:rPr>
              <a:t>Wrong models will mislead you, causing you to focus on irrelevant issues.</a:t>
            </a:r>
            <a:endParaRPr lang="en-US" sz="3200" b="0" strike="noStrike" spc="-1">
              <a:solidFill>
                <a:srgbClr val="404040"/>
              </a:solidFill>
              <a:latin typeface="Trebuchet MS"/>
            </a:endParaRPr>
          </a:p>
          <a:p>
            <a:pPr>
              <a:lnSpc>
                <a:spcPct val="100000"/>
              </a:lnSpc>
              <a:spcBef>
                <a:spcPts val="1001"/>
              </a:spcBef>
            </a:pPr>
            <a:endParaRPr lang="en-US" sz="3200" b="0" strike="noStrike" spc="-1">
              <a:solidFill>
                <a:srgbClr val="404040"/>
              </a:solidFill>
              <a:latin typeface="Trebuchet MS"/>
            </a:endParaRP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1143000" y="152280"/>
            <a:ext cx="8457840" cy="837720"/>
          </a:xfrm>
          <a:prstGeom prst="rect">
            <a:avLst/>
          </a:prstGeom>
          <a:noFill/>
          <a:ln>
            <a:noFill/>
          </a:ln>
        </p:spPr>
        <p:txBody>
          <a:bodyPr anchor="b"/>
          <a:lstStyle/>
          <a:p>
            <a:pPr algn="ctr">
              <a:lnSpc>
                <a:spcPct val="100000"/>
              </a:lnSpc>
            </a:pPr>
            <a:r>
              <a:rPr lang="en-US" sz="4400" b="1" strike="noStrike" spc="-1">
                <a:solidFill>
                  <a:srgbClr val="FF0000"/>
                </a:solidFill>
                <a:latin typeface="Trebuchet MS"/>
              </a:rPr>
              <a:t>Second principle of modeling</a:t>
            </a:r>
            <a:endParaRPr lang="en-US" sz="4400" b="0" strike="noStrike" spc="-1">
              <a:solidFill>
                <a:srgbClr val="000000"/>
              </a:solidFill>
              <a:latin typeface="Trebuchet MS"/>
            </a:endParaRPr>
          </a:p>
        </p:txBody>
      </p:sp>
      <p:sp>
        <p:nvSpPr>
          <p:cNvPr id="231" name="TextShape 2"/>
          <p:cNvSpPr txBox="1"/>
          <p:nvPr/>
        </p:nvSpPr>
        <p:spPr>
          <a:xfrm>
            <a:off x="838080" y="1219320"/>
            <a:ext cx="10514880" cy="5333760"/>
          </a:xfrm>
          <a:prstGeom prst="rect">
            <a:avLst/>
          </a:prstGeom>
          <a:noFill/>
          <a:ln>
            <a:noFill/>
          </a:ln>
        </p:spPr>
        <p:txBody>
          <a:bodyPr>
            <a:normAutofit/>
          </a:bodyPr>
          <a:lstStyle/>
          <a:p>
            <a:pPr algn="just">
              <a:lnSpc>
                <a:spcPct val="100000"/>
              </a:lnSpc>
              <a:spcBef>
                <a:spcPts val="1001"/>
              </a:spcBef>
            </a:pPr>
            <a:r>
              <a:rPr lang="en-IN" sz="3200" b="0" strike="noStrike" spc="-1">
                <a:solidFill>
                  <a:srgbClr val="000000"/>
                </a:solidFill>
                <a:latin typeface="Trebuchet MS"/>
              </a:rPr>
              <a:t>Every model may be expressed at different levels of precision.</a:t>
            </a:r>
            <a:endParaRPr lang="en-IN" sz="3200" b="0" strike="noStrike" spc="-1">
              <a:latin typeface="Arial"/>
            </a:endParaRPr>
          </a:p>
          <a:p>
            <a:pPr algn="just">
              <a:lnSpc>
                <a:spcPct val="100000"/>
              </a:lnSpc>
              <a:spcBef>
                <a:spcPts val="1001"/>
              </a:spcBef>
            </a:pPr>
            <a:endParaRPr lang="en-IN" sz="3200" b="0" strike="noStrike" spc="-1">
              <a:latin typeface="Arial"/>
            </a:endParaRPr>
          </a:p>
          <a:p>
            <a:pPr algn="just">
              <a:lnSpc>
                <a:spcPct val="100000"/>
              </a:lnSpc>
              <a:spcBef>
                <a:spcPts val="1001"/>
              </a:spcBef>
            </a:pPr>
            <a:r>
              <a:rPr lang="en-IN" sz="3200" b="0" strike="noStrike" spc="-1">
                <a:solidFill>
                  <a:srgbClr val="000000"/>
                </a:solidFill>
                <a:latin typeface="Trebuchet MS"/>
              </a:rPr>
              <a:t>Degree of detail, depending on who is viewing it. </a:t>
            </a:r>
            <a:endParaRPr lang="en-IN" sz="3200" b="0" strike="noStrike" spc="-1">
              <a:latin typeface="Arial"/>
            </a:endParaRPr>
          </a:p>
          <a:p>
            <a:pPr algn="just">
              <a:lnSpc>
                <a:spcPct val="100000"/>
              </a:lnSpc>
              <a:spcBef>
                <a:spcPts val="1001"/>
              </a:spcBef>
              <a:buClr>
                <a:srgbClr val="5FCBEF"/>
              </a:buClr>
              <a:buSzPct val="80000"/>
              <a:buFont typeface="Arial"/>
              <a:buChar char="•"/>
            </a:pPr>
            <a:r>
              <a:rPr lang="en-IN" sz="3200" b="0" strike="noStrike" spc="-1">
                <a:solidFill>
                  <a:srgbClr val="000000"/>
                </a:solidFill>
                <a:latin typeface="Trebuchet MS"/>
              </a:rPr>
              <a:t>An analyst or end user  - issues of what </a:t>
            </a:r>
            <a:endParaRPr lang="en-IN" sz="3200" b="0" strike="noStrike" spc="-1">
              <a:latin typeface="Arial"/>
            </a:endParaRPr>
          </a:p>
          <a:p>
            <a:pPr algn="just">
              <a:lnSpc>
                <a:spcPct val="100000"/>
              </a:lnSpc>
              <a:spcBef>
                <a:spcPts val="1001"/>
              </a:spcBef>
              <a:buClr>
                <a:srgbClr val="5FCBEF"/>
              </a:buClr>
              <a:buSzPct val="80000"/>
              <a:buFont typeface="Arial"/>
              <a:buChar char="•"/>
            </a:pPr>
            <a:r>
              <a:rPr lang="en-IN" sz="3200" b="0" strike="noStrike" spc="-1">
                <a:solidFill>
                  <a:srgbClr val="000000"/>
                </a:solidFill>
                <a:latin typeface="Trebuchet MS"/>
              </a:rPr>
              <a:t>A developer - 					issues of how.</a:t>
            </a:r>
            <a:endParaRPr lang="en-IN" sz="3200" b="0" strike="noStrike" spc="-1">
              <a:latin typeface="Arial"/>
            </a:endParaRPr>
          </a:p>
          <a:p>
            <a:pPr algn="r">
              <a:lnSpc>
                <a:spcPct val="100000"/>
              </a:lnSpc>
              <a:spcBef>
                <a:spcPts val="1001"/>
              </a:spcBef>
            </a:pPr>
            <a:endParaRPr lang="en-IN" sz="32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677160" y="609480"/>
            <a:ext cx="8596440" cy="1320480"/>
          </a:xfrm>
          <a:prstGeom prst="rect">
            <a:avLst/>
          </a:prstGeom>
          <a:noFill/>
          <a:ln>
            <a:noFill/>
          </a:ln>
        </p:spPr>
        <p:txBody>
          <a:bodyPr/>
          <a:lstStyle/>
          <a:p>
            <a:pPr algn="ctr">
              <a:lnSpc>
                <a:spcPct val="100000"/>
              </a:lnSpc>
            </a:pPr>
            <a:r>
              <a:rPr lang="en-US" sz="4400" b="1" strike="noStrike" spc="-1">
                <a:solidFill>
                  <a:srgbClr val="FF0000"/>
                </a:solidFill>
                <a:latin typeface="Trebuchet MS"/>
              </a:rPr>
              <a:t>Third principle of modeling</a:t>
            </a:r>
            <a:r>
              <a:t/>
            </a:r>
            <a:br/>
            <a:endParaRPr lang="en-US" sz="4400" b="0" strike="noStrike" spc="-1">
              <a:solidFill>
                <a:srgbClr val="000000"/>
              </a:solidFill>
              <a:latin typeface="Trebuchet MS"/>
            </a:endParaRPr>
          </a:p>
        </p:txBody>
      </p:sp>
      <p:sp>
        <p:nvSpPr>
          <p:cNvPr id="233" name="TextShape 2"/>
          <p:cNvSpPr txBox="1"/>
          <p:nvPr/>
        </p:nvSpPr>
        <p:spPr>
          <a:xfrm>
            <a:off x="838080" y="1600200"/>
            <a:ext cx="10514880" cy="449532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000000"/>
                </a:solidFill>
                <a:latin typeface="Trebuchet MS"/>
              </a:rPr>
              <a:t>The best models are connected to reality.</a:t>
            </a:r>
            <a:endParaRPr lang="en-US" sz="3200" b="0" strike="noStrike" spc="-1">
              <a:solidFill>
                <a:srgbClr val="404040"/>
              </a:solidFill>
              <a:latin typeface="Trebuchet MS"/>
            </a:endParaRPr>
          </a:p>
          <a:p>
            <a:pPr algn="just">
              <a:lnSpc>
                <a:spcPct val="100000"/>
              </a:lnSpc>
              <a:spcBef>
                <a:spcPts val="1001"/>
              </a:spcBef>
            </a:pPr>
            <a:endParaRPr lang="en-US" sz="32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000000"/>
                </a:solidFill>
                <a:latin typeface="Trebuchet MS"/>
              </a:rPr>
              <a:t>In software, the gap between the analysis model and the system’s design model must be less. Failing to bridge this gap causes the system to diverge over time. In object-oriented systems, it is possible to connect all the nearly independent views of a system into one whole.</a:t>
            </a:r>
            <a:endParaRPr lang="en-US" sz="3200" b="0" strike="noStrike" spc="-1">
              <a:solidFill>
                <a:srgbClr val="404040"/>
              </a:solidFill>
              <a:latin typeface="Trebuchet MS"/>
            </a:endParaRP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677160" y="609480"/>
            <a:ext cx="8596440" cy="1320480"/>
          </a:xfrm>
          <a:prstGeom prst="rect">
            <a:avLst/>
          </a:prstGeom>
          <a:noFill/>
          <a:ln>
            <a:noFill/>
          </a:ln>
        </p:spPr>
        <p:txBody>
          <a:bodyPr/>
          <a:lstStyle/>
          <a:p>
            <a:pPr algn="ctr">
              <a:lnSpc>
                <a:spcPct val="100000"/>
              </a:lnSpc>
            </a:pPr>
            <a:r>
              <a:rPr lang="en-US" sz="4400" b="1" strike="noStrike" spc="-1">
                <a:solidFill>
                  <a:srgbClr val="FF0000"/>
                </a:solidFill>
                <a:latin typeface="Trebuchet MS"/>
              </a:rPr>
              <a:t>Fourth principle of modeling</a:t>
            </a:r>
            <a:r>
              <a:t/>
            </a:r>
            <a:br/>
            <a:endParaRPr lang="en-US" sz="4400" b="0" strike="noStrike" spc="-1">
              <a:solidFill>
                <a:srgbClr val="000000"/>
              </a:solidFill>
              <a:latin typeface="Trebuchet MS"/>
            </a:endParaRPr>
          </a:p>
        </p:txBody>
      </p:sp>
      <p:sp>
        <p:nvSpPr>
          <p:cNvPr id="235" name="TextShape 2"/>
          <p:cNvSpPr txBox="1"/>
          <p:nvPr/>
        </p:nvSpPr>
        <p:spPr>
          <a:xfrm>
            <a:off x="838080" y="1523880"/>
            <a:ext cx="10514880" cy="411444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2800" b="0" strike="noStrike" spc="-1">
                <a:solidFill>
                  <a:srgbClr val="404040"/>
                </a:solidFill>
                <a:latin typeface="Trebuchet MS"/>
              </a:rPr>
              <a:t>No single model is sufficient. </a:t>
            </a:r>
          </a:p>
          <a:p>
            <a:pPr algn="just">
              <a:lnSpc>
                <a:spcPct val="100000"/>
              </a:lnSpc>
              <a:spcBef>
                <a:spcPts val="1001"/>
              </a:spcBef>
            </a:pPr>
            <a:endParaRPr lang="en-US" sz="28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2800" b="0" strike="noStrike" spc="-1">
                <a:solidFill>
                  <a:srgbClr val="404040"/>
                </a:solidFill>
                <a:latin typeface="Trebuchet MS"/>
              </a:rPr>
              <a:t>Ex: In the case of a building, you can study electrical plans in isolation, but you can also see their mapping to the floor plan and perhaps even their interaction with the routing of pipes in the plumbing plan.</a:t>
            </a:r>
          </a:p>
          <a:p>
            <a:pPr>
              <a:lnSpc>
                <a:spcPct val="100000"/>
              </a:lnSpc>
              <a:spcBef>
                <a:spcPts val="1001"/>
              </a:spcBef>
            </a:pPr>
            <a:endParaRPr lang="en-US" sz="2800" b="0" strike="noStrike" spc="-1">
              <a:solidFill>
                <a:srgbClr val="404040"/>
              </a:solidFill>
              <a:latin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677160" y="609480"/>
            <a:ext cx="8596440" cy="1320480"/>
          </a:xfrm>
          <a:prstGeom prst="rect">
            <a:avLst/>
          </a:prstGeom>
          <a:noFill/>
          <a:ln>
            <a:noFill/>
          </a:ln>
        </p:spPr>
        <p:txBody>
          <a:bodyPr/>
          <a:lstStyle/>
          <a:p>
            <a:pPr algn="ctr">
              <a:lnSpc>
                <a:spcPct val="100000"/>
              </a:lnSpc>
            </a:pPr>
            <a:r>
              <a:rPr lang="en-US" sz="4400" b="0" strike="noStrike" spc="-1">
                <a:solidFill>
                  <a:srgbClr val="FF0000"/>
                </a:solidFill>
                <a:latin typeface="Trebuchet MS"/>
              </a:rPr>
              <a:t>Object-Oriented Analysis</a:t>
            </a:r>
            <a:r>
              <a:t/>
            </a:r>
            <a:br/>
            <a:endParaRPr lang="en-US" sz="4400" b="0" strike="noStrike" spc="-1">
              <a:solidFill>
                <a:srgbClr val="000000"/>
              </a:solidFill>
              <a:latin typeface="Trebuchet MS"/>
            </a:endParaRPr>
          </a:p>
        </p:txBody>
      </p:sp>
      <p:sp>
        <p:nvSpPr>
          <p:cNvPr id="132" name="TextShape 2"/>
          <p:cNvSpPr txBox="1"/>
          <p:nvPr/>
        </p:nvSpPr>
        <p:spPr>
          <a:xfrm>
            <a:off x="838080" y="365040"/>
            <a:ext cx="10514880" cy="1006200"/>
          </a:xfrm>
          <a:prstGeom prst="rect">
            <a:avLst/>
          </a:prstGeom>
          <a:noFill/>
          <a:ln>
            <a:noFill/>
          </a:ln>
        </p:spPr>
        <p:txBody>
          <a:bodyPr>
            <a:normAutofit fontScale="25000" lnSpcReduction="20000"/>
          </a:bodyPr>
          <a:lstStyle/>
          <a:p>
            <a:pPr>
              <a:lnSpc>
                <a:spcPct val="100000"/>
              </a:lnSpc>
              <a:spcBef>
                <a:spcPts val="1001"/>
              </a:spcBef>
            </a:pPr>
            <a:endParaRPr lang="en-US" sz="1800" b="0" strike="noStrike" spc="-1">
              <a:solidFill>
                <a:srgbClr val="404040"/>
              </a:solidFill>
              <a:latin typeface="Trebuchet MS"/>
            </a:endParaRPr>
          </a:p>
          <a:p>
            <a:pPr>
              <a:lnSpc>
                <a:spcPct val="100000"/>
              </a:lnSpc>
              <a:spcBef>
                <a:spcPts val="1001"/>
              </a:spcBef>
            </a:pPr>
            <a:endParaRPr lang="en-US" sz="1800" b="0" strike="noStrike" spc="-1">
              <a:solidFill>
                <a:srgbClr val="404040"/>
              </a:solidFill>
              <a:latin typeface="Trebuchet MS"/>
            </a:endParaRPr>
          </a:p>
          <a:p>
            <a:pPr>
              <a:lnSpc>
                <a:spcPct val="100000"/>
              </a:lnSpc>
              <a:spcBef>
                <a:spcPts val="1001"/>
              </a:spcBef>
            </a:pPr>
            <a:endParaRPr lang="en-US" sz="1800" b="0" strike="noStrike" spc="-1">
              <a:solidFill>
                <a:srgbClr val="404040"/>
              </a:solidFill>
              <a:latin typeface="Trebuchet MS"/>
            </a:endParaRPr>
          </a:p>
          <a:p>
            <a:pPr>
              <a:lnSpc>
                <a:spcPct val="100000"/>
              </a:lnSpc>
              <a:spcBef>
                <a:spcPts val="1001"/>
              </a:spcBef>
            </a:pPr>
            <a:endParaRPr lang="en-US" sz="1800" b="0" strike="noStrike" spc="-1">
              <a:solidFill>
                <a:srgbClr val="404040"/>
              </a:solidFill>
              <a:latin typeface="Trebuchet MS"/>
            </a:endParaRPr>
          </a:p>
          <a:p>
            <a:pPr>
              <a:lnSpc>
                <a:spcPct val="100000"/>
              </a:lnSpc>
              <a:spcBef>
                <a:spcPts val="1001"/>
              </a:spcBef>
            </a:pPr>
            <a:endParaRPr lang="en-US" sz="1800" b="0" strike="noStrike" spc="-1">
              <a:solidFill>
                <a:srgbClr val="404040"/>
              </a:solidFill>
              <a:latin typeface="Trebuchet MS"/>
            </a:endParaRPr>
          </a:p>
          <a:p>
            <a:pPr>
              <a:lnSpc>
                <a:spcPct val="100000"/>
              </a:lnSpc>
              <a:spcBef>
                <a:spcPts val="1001"/>
              </a:spcBef>
            </a:pPr>
            <a:endParaRPr lang="en-US" sz="1800" b="0" strike="noStrike" spc="-1">
              <a:solidFill>
                <a:srgbClr val="404040"/>
              </a:solidFill>
              <a:latin typeface="Trebuchet MS"/>
            </a:endParaRPr>
          </a:p>
          <a:p>
            <a:pPr>
              <a:lnSpc>
                <a:spcPct val="100000"/>
              </a:lnSpc>
              <a:spcBef>
                <a:spcPts val="1001"/>
              </a:spcBef>
            </a:pPr>
            <a:endParaRPr lang="en-US" sz="1800" b="0" strike="noStrike" spc="-1">
              <a:solidFill>
                <a:srgbClr val="404040"/>
              </a:solidFill>
              <a:latin typeface="Trebuchet MS"/>
            </a:endParaRPr>
          </a:p>
          <a:p>
            <a:pPr>
              <a:lnSpc>
                <a:spcPct val="100000"/>
              </a:lnSpc>
              <a:spcBef>
                <a:spcPts val="1001"/>
              </a:spcBef>
            </a:pPr>
            <a:endParaRPr lang="en-US" sz="1800" b="0" strike="noStrike" spc="-1">
              <a:solidFill>
                <a:srgbClr val="404040"/>
              </a:solidFill>
              <a:latin typeface="Trebuchet MS"/>
            </a:endParaRPr>
          </a:p>
          <a:p>
            <a:pPr>
              <a:lnSpc>
                <a:spcPct val="100000"/>
              </a:lnSpc>
              <a:spcBef>
                <a:spcPts val="1001"/>
              </a:spcBef>
            </a:pPr>
            <a:endParaRPr lang="en-US" sz="1800" b="0" strike="noStrike" spc="-1">
              <a:solidFill>
                <a:srgbClr val="404040"/>
              </a:solidFill>
              <a:latin typeface="Trebuchet MS"/>
            </a:endParaRPr>
          </a:p>
          <a:p>
            <a:pPr>
              <a:lnSpc>
                <a:spcPct val="100000"/>
              </a:lnSpc>
              <a:spcBef>
                <a:spcPts val="1001"/>
              </a:spcBef>
            </a:pPr>
            <a:endParaRPr lang="en-US" sz="1800" b="0" strike="noStrike" spc="-1">
              <a:solidFill>
                <a:srgbClr val="404040"/>
              </a:solidFill>
              <a:latin typeface="Trebuchet MS"/>
            </a:endParaRPr>
          </a:p>
          <a:p>
            <a:pPr algn="just">
              <a:lnSpc>
                <a:spcPct val="100000"/>
              </a:lnSpc>
              <a:spcBef>
                <a:spcPts val="1001"/>
              </a:spcBef>
            </a:pPr>
            <a:r>
              <a:rPr lang="en-US" sz="12800" b="0" strike="noStrike" spc="-1">
                <a:solidFill>
                  <a:srgbClr val="404040"/>
                </a:solidFill>
                <a:latin typeface="Trebuchet MS"/>
              </a:rPr>
              <a:t>Grady Booch has defined OOA as, </a:t>
            </a:r>
          </a:p>
          <a:p>
            <a:pPr algn="just">
              <a:lnSpc>
                <a:spcPct val="100000"/>
              </a:lnSpc>
              <a:spcBef>
                <a:spcPts val="1001"/>
              </a:spcBef>
            </a:pPr>
            <a:endParaRPr lang="en-US" sz="12800" b="0" strike="noStrike" spc="-1">
              <a:solidFill>
                <a:srgbClr val="404040"/>
              </a:solidFill>
              <a:latin typeface="Trebuchet MS"/>
            </a:endParaRPr>
          </a:p>
          <a:p>
            <a:pPr algn="just">
              <a:lnSpc>
                <a:spcPct val="100000"/>
              </a:lnSpc>
              <a:spcBef>
                <a:spcPts val="1001"/>
              </a:spcBef>
            </a:pPr>
            <a:r>
              <a:rPr lang="en-US" sz="12800" b="0" i="1" strike="noStrike" spc="-1">
                <a:solidFill>
                  <a:srgbClr val="404040"/>
                </a:solidFill>
                <a:latin typeface="Trebuchet MS"/>
              </a:rPr>
              <a:t>“Object-oriented analysis is a method of analysis that examines requirements from the perspective of the classes and objects found in the vocabulary of the problem domain”</a:t>
            </a:r>
            <a:r>
              <a:rPr lang="en-US" sz="12800" b="0" strike="noStrike" spc="-1">
                <a:solidFill>
                  <a:srgbClr val="404040"/>
                </a:solidFill>
                <a:latin typeface="Trebuchet MS"/>
              </a:rPr>
              <a:t>.</a:t>
            </a:r>
          </a:p>
          <a:p>
            <a:pPr>
              <a:lnSpc>
                <a:spcPct val="100000"/>
              </a:lnSpc>
              <a:spcBef>
                <a:spcPts val="1001"/>
              </a:spcBef>
            </a:pPr>
            <a:endParaRPr lang="en-US" sz="12800" b="0" strike="noStrike" spc="-1">
              <a:solidFill>
                <a:srgbClr val="404040"/>
              </a:solidFill>
              <a:latin typeface="Trebuchet MS"/>
            </a:endParaRPr>
          </a:p>
          <a:p>
            <a:pPr>
              <a:lnSpc>
                <a:spcPct val="100000"/>
              </a:lnSpc>
              <a:spcBef>
                <a:spcPts val="1001"/>
              </a:spcBef>
            </a:pPr>
            <a:endParaRPr lang="en-US" sz="12800" b="0" strike="noStrike" spc="-1">
              <a:solidFill>
                <a:srgbClr val="404040"/>
              </a:solidFill>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677160" y="609480"/>
            <a:ext cx="9990360" cy="1320480"/>
          </a:xfrm>
          <a:prstGeom prst="rect">
            <a:avLst/>
          </a:prstGeom>
          <a:noFill/>
          <a:ln>
            <a:noFill/>
          </a:ln>
        </p:spPr>
        <p:txBody>
          <a:bodyPr/>
          <a:lstStyle/>
          <a:p>
            <a:pPr>
              <a:lnSpc>
                <a:spcPct val="100000"/>
              </a:lnSpc>
            </a:pPr>
            <a:r>
              <a:rPr lang="en-US" sz="4800" b="0" strike="noStrike" spc="-1">
                <a:solidFill>
                  <a:srgbClr val="FF0000"/>
                </a:solidFill>
                <a:latin typeface="Trebuchet MS"/>
              </a:rPr>
              <a:t>Identifying objects</a:t>
            </a:r>
            <a:endParaRPr lang="en-US" sz="4800" b="0" strike="noStrike" spc="-1">
              <a:solidFill>
                <a:srgbClr val="000000"/>
              </a:solidFill>
              <a:latin typeface="Trebuchet MS"/>
            </a:endParaRPr>
          </a:p>
        </p:txBody>
      </p:sp>
      <p:sp>
        <p:nvSpPr>
          <p:cNvPr id="134" name="TextShape 2"/>
          <p:cNvSpPr txBox="1"/>
          <p:nvPr/>
        </p:nvSpPr>
        <p:spPr>
          <a:xfrm>
            <a:off x="380880" y="2133720"/>
            <a:ext cx="10820160" cy="4266720"/>
          </a:xfrm>
          <a:prstGeom prst="rect">
            <a:avLst/>
          </a:prstGeom>
          <a:noFill/>
          <a:ln>
            <a:noFill/>
          </a:ln>
        </p:spPr>
        <p:txBody>
          <a:bodyPr>
            <a:normAutofit fontScale="47500" lnSpcReduction="20000"/>
          </a:bodyPr>
          <a:lstStyle/>
          <a:p>
            <a:pPr>
              <a:lnSpc>
                <a:spcPct val="100000"/>
              </a:lnSpc>
              <a:spcBef>
                <a:spcPts val="1001"/>
              </a:spcBef>
            </a:pPr>
            <a:endParaRPr lang="en-US" sz="1800" b="0" strike="noStrike" spc="-1">
              <a:solidFill>
                <a:srgbClr val="404040"/>
              </a:solidFill>
              <a:latin typeface="Trebuchet MS"/>
            </a:endParaRPr>
          </a:p>
          <a:p>
            <a:pPr marL="343080" indent="-342720">
              <a:lnSpc>
                <a:spcPct val="100000"/>
              </a:lnSpc>
              <a:spcBef>
                <a:spcPts val="1001"/>
              </a:spcBef>
              <a:buClr>
                <a:srgbClr val="5FCBEF"/>
              </a:buClr>
              <a:buSzPct val="80000"/>
              <a:buFont typeface="Wingdings 3" charset="2"/>
              <a:buChar char=""/>
            </a:pPr>
            <a:r>
              <a:rPr lang="en-US" sz="6400" b="0" strike="noStrike" spc="-1">
                <a:solidFill>
                  <a:srgbClr val="404040"/>
                </a:solidFill>
                <a:latin typeface="Trebuchet MS"/>
              </a:rPr>
              <a:t>Organizing the objects by creating object model diagram</a:t>
            </a:r>
          </a:p>
          <a:p>
            <a:pPr marL="343080" indent="-342720">
              <a:lnSpc>
                <a:spcPct val="100000"/>
              </a:lnSpc>
              <a:spcBef>
                <a:spcPts val="1001"/>
              </a:spcBef>
              <a:buClr>
                <a:srgbClr val="5FCBEF"/>
              </a:buClr>
              <a:buSzPct val="80000"/>
              <a:buFont typeface="Arial"/>
              <a:buChar char="•"/>
            </a:pPr>
            <a:r>
              <a:rPr lang="en-US" sz="6400" b="0" strike="noStrike" spc="-1">
                <a:solidFill>
                  <a:srgbClr val="404040"/>
                </a:solidFill>
                <a:latin typeface="Trebuchet MS"/>
              </a:rPr>
              <a:t> Defining the internals of the objects, or object attributes</a:t>
            </a:r>
          </a:p>
          <a:p>
            <a:pPr marL="343080" indent="-342720">
              <a:lnSpc>
                <a:spcPct val="100000"/>
              </a:lnSpc>
              <a:spcBef>
                <a:spcPts val="1001"/>
              </a:spcBef>
              <a:buClr>
                <a:srgbClr val="5FCBEF"/>
              </a:buClr>
              <a:buSzPct val="80000"/>
              <a:buFont typeface="Arial"/>
              <a:buChar char="•"/>
            </a:pPr>
            <a:r>
              <a:rPr lang="en-US" sz="6400" b="0" strike="noStrike" spc="-1">
                <a:solidFill>
                  <a:srgbClr val="404040"/>
                </a:solidFill>
                <a:latin typeface="Trebuchet MS"/>
              </a:rPr>
              <a:t> Defining the behavior of the objects, i.e., object actions</a:t>
            </a:r>
          </a:p>
          <a:p>
            <a:pPr marL="343080" indent="-342720">
              <a:lnSpc>
                <a:spcPct val="100000"/>
              </a:lnSpc>
              <a:spcBef>
                <a:spcPts val="1001"/>
              </a:spcBef>
              <a:buClr>
                <a:srgbClr val="5FCBEF"/>
              </a:buClr>
              <a:buSzPct val="80000"/>
              <a:buFont typeface="Arial"/>
              <a:buChar char="•"/>
            </a:pPr>
            <a:r>
              <a:rPr lang="en-US" sz="6400" b="0" strike="noStrike" spc="-1">
                <a:solidFill>
                  <a:srgbClr val="404040"/>
                </a:solidFill>
                <a:latin typeface="Trebuchet MS"/>
              </a:rPr>
              <a:t> Describing how the objects interact</a:t>
            </a:r>
          </a:p>
          <a:p>
            <a:pPr>
              <a:lnSpc>
                <a:spcPct val="100000"/>
              </a:lnSpc>
              <a:spcBef>
                <a:spcPts val="1001"/>
              </a:spcBef>
            </a:pPr>
            <a:endParaRPr lang="en-US" sz="6400" b="0" strike="noStrike" spc="-1">
              <a:solidFill>
                <a:srgbClr val="404040"/>
              </a:solidFill>
              <a:latin typeface="Trebuchet MS"/>
            </a:endParaRPr>
          </a:p>
          <a:p>
            <a:pPr marL="343080" indent="-342720">
              <a:lnSpc>
                <a:spcPct val="100000"/>
              </a:lnSpc>
              <a:spcBef>
                <a:spcPts val="1001"/>
              </a:spcBef>
              <a:buClr>
                <a:srgbClr val="5FCBEF"/>
              </a:buClr>
              <a:buSzPct val="80000"/>
              <a:buFont typeface="Wingdings 3" charset="2"/>
              <a:buChar char=""/>
            </a:pPr>
            <a:r>
              <a:rPr lang="en-US" sz="6400" b="0" strike="noStrike" spc="-1">
                <a:solidFill>
                  <a:srgbClr val="404040"/>
                </a:solidFill>
                <a:latin typeface="Trebuchet MS"/>
              </a:rPr>
              <a:t>The common models used in OOA are use cases and object models.</a:t>
            </a:r>
          </a:p>
          <a:p>
            <a:pPr>
              <a:lnSpc>
                <a:spcPct val="100000"/>
              </a:lnSpc>
              <a:spcBef>
                <a:spcPts val="1001"/>
              </a:spcBef>
            </a:pPr>
            <a:endParaRPr lang="en-US" sz="6400" b="0" strike="noStrike" spc="-1">
              <a:solidFill>
                <a:srgbClr val="404040"/>
              </a:solidFill>
              <a:latin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68680" y="457200"/>
            <a:ext cx="10514880" cy="1324800"/>
          </a:xfrm>
          <a:prstGeom prst="rect">
            <a:avLst/>
          </a:prstGeom>
          <a:noFill/>
          <a:ln>
            <a:noFill/>
          </a:ln>
        </p:spPr>
        <p:txBody>
          <a:bodyPr/>
          <a:lstStyle/>
          <a:p>
            <a:pPr algn="ctr">
              <a:lnSpc>
                <a:spcPct val="100000"/>
              </a:lnSpc>
            </a:pPr>
            <a:r>
              <a:rPr lang="en-US" sz="4400" b="0" strike="noStrike" spc="-1">
                <a:solidFill>
                  <a:srgbClr val="FF0000"/>
                </a:solidFill>
                <a:latin typeface="Trebuchet MS"/>
              </a:rPr>
              <a:t>Object-Oriented Design</a:t>
            </a:r>
            <a:r>
              <a:t/>
            </a:r>
            <a:br/>
            <a:endParaRPr lang="en-US" sz="4400" b="0" strike="noStrike" spc="-1">
              <a:solidFill>
                <a:srgbClr val="000000"/>
              </a:solidFill>
              <a:latin typeface="Trebuchet MS"/>
            </a:endParaRPr>
          </a:p>
        </p:txBody>
      </p:sp>
      <p:sp>
        <p:nvSpPr>
          <p:cNvPr id="136" name="TextShape 2"/>
          <p:cNvSpPr txBox="1"/>
          <p:nvPr/>
        </p:nvSpPr>
        <p:spPr>
          <a:xfrm>
            <a:off x="868680" y="1600200"/>
            <a:ext cx="9722520" cy="4876560"/>
          </a:xfrm>
          <a:prstGeom prst="rect">
            <a:avLst/>
          </a:prstGeom>
          <a:noFill/>
          <a:ln>
            <a:noFill/>
          </a:ln>
        </p:spPr>
        <p:txBody>
          <a:bodyPr>
            <a:normAutofit/>
          </a:bodyPr>
          <a:lstStyle/>
          <a:p>
            <a:pPr marL="343080" indent="-342720" algn="just">
              <a:lnSpc>
                <a:spcPct val="100000"/>
              </a:lnSpc>
              <a:spcBef>
                <a:spcPts val="1001"/>
              </a:spcBef>
              <a:buClr>
                <a:srgbClr val="5FCBEF"/>
              </a:buClr>
              <a:buSzPct val="80000"/>
              <a:buFont typeface="Wingdings 3" charset="2"/>
              <a:buChar char=""/>
            </a:pPr>
            <a:r>
              <a:rPr lang="en-US" sz="3200" b="0" strike="noStrike" spc="-1">
                <a:solidFill>
                  <a:srgbClr val="404040"/>
                </a:solidFill>
                <a:latin typeface="Trebuchet MS"/>
              </a:rPr>
              <a:t>Grady Booch has defined object-oriented design as </a:t>
            </a:r>
          </a:p>
          <a:p>
            <a:pPr algn="just">
              <a:lnSpc>
                <a:spcPct val="100000"/>
              </a:lnSpc>
              <a:spcBef>
                <a:spcPts val="1001"/>
              </a:spcBef>
            </a:pPr>
            <a:endParaRPr lang="en-US" sz="3200" b="0" strike="noStrike" spc="-1">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lang="en-US" sz="3200" b="0" i="1" strike="noStrike" spc="-1">
                <a:solidFill>
                  <a:srgbClr val="404040"/>
                </a:solidFill>
                <a:latin typeface="Trebuchet MS"/>
              </a:rPr>
              <a:t>“a method of design encompassing the process of object-oriented decomposition and a notation for depicting both logical and physical as well as static and dynamic models of the system under design”</a:t>
            </a:r>
            <a:r>
              <a:rPr lang="en-US" sz="3200" b="0" strike="noStrike" spc="-1">
                <a:solidFill>
                  <a:srgbClr val="404040"/>
                </a:solidFill>
                <a:latin typeface="Trebuchet MS"/>
              </a:rPr>
              <a:t>.</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677160" y="609480"/>
            <a:ext cx="8596440" cy="1320480"/>
          </a:xfrm>
          <a:prstGeom prst="rect">
            <a:avLst/>
          </a:prstGeom>
          <a:noFill/>
          <a:ln>
            <a:noFill/>
          </a:ln>
        </p:spPr>
        <p:txBody>
          <a:bodyPr/>
          <a:lstStyle/>
          <a:p>
            <a:pPr algn="ctr">
              <a:lnSpc>
                <a:spcPct val="100000"/>
              </a:lnSpc>
            </a:pPr>
            <a:r>
              <a:rPr lang="en-US" sz="4400" b="0" strike="noStrike" spc="-1">
                <a:solidFill>
                  <a:srgbClr val="FF0000"/>
                </a:solidFill>
                <a:latin typeface="Trebuchet MS"/>
              </a:rPr>
              <a:t>Object-Oriented Design</a:t>
            </a:r>
            <a:r>
              <a:t/>
            </a:r>
            <a:br/>
            <a:endParaRPr lang="en-US" sz="4400" b="0" strike="noStrike" spc="-1">
              <a:solidFill>
                <a:srgbClr val="000000"/>
              </a:solidFill>
              <a:latin typeface="Trebuchet MS"/>
            </a:endParaRPr>
          </a:p>
        </p:txBody>
      </p:sp>
      <p:sp>
        <p:nvSpPr>
          <p:cNvPr id="138" name="TextShape 2"/>
          <p:cNvSpPr txBox="1"/>
          <p:nvPr/>
        </p:nvSpPr>
        <p:spPr>
          <a:xfrm>
            <a:off x="457200" y="1371600"/>
            <a:ext cx="10972080" cy="4495320"/>
          </a:xfrm>
          <a:prstGeom prst="rect">
            <a:avLst/>
          </a:prstGeom>
          <a:noFill/>
          <a:ln>
            <a:noFill/>
          </a:ln>
        </p:spPr>
        <p:txBody>
          <a:bodyPr>
            <a:normAutofit/>
          </a:bodyPr>
          <a:lstStyle/>
          <a:p>
            <a:pPr>
              <a:lnSpc>
                <a:spcPct val="100000"/>
              </a:lnSpc>
              <a:spcBef>
                <a:spcPts val="1001"/>
              </a:spcBef>
            </a:pPr>
            <a:r>
              <a:rPr lang="en-US" sz="3200" b="0" strike="noStrike" spc="-1">
                <a:solidFill>
                  <a:srgbClr val="404040"/>
                </a:solidFill>
                <a:latin typeface="Trebuchet MS"/>
              </a:rPr>
              <a:t>The implementation details generally include −</a:t>
            </a:r>
          </a:p>
          <a:p>
            <a:pPr marL="343080" indent="-342720">
              <a:lnSpc>
                <a:spcPct val="100000"/>
              </a:lnSpc>
              <a:spcBef>
                <a:spcPts val="1001"/>
              </a:spcBef>
              <a:buClr>
                <a:srgbClr val="5FCBEF"/>
              </a:buClr>
              <a:buSzPct val="80000"/>
              <a:buFont typeface="Arial"/>
              <a:buChar char="•"/>
            </a:pPr>
            <a:r>
              <a:rPr lang="en-US" sz="3200" b="0" strike="noStrike" spc="-1">
                <a:solidFill>
                  <a:srgbClr val="404040"/>
                </a:solidFill>
                <a:latin typeface="Trebuchet MS"/>
              </a:rPr>
              <a:t> Restructuring the class data (if necessary),</a:t>
            </a:r>
          </a:p>
          <a:p>
            <a:pPr marL="343080" indent="-342720">
              <a:lnSpc>
                <a:spcPct val="100000"/>
              </a:lnSpc>
              <a:spcBef>
                <a:spcPts val="1001"/>
              </a:spcBef>
              <a:buClr>
                <a:srgbClr val="5FCBEF"/>
              </a:buClr>
              <a:buSzPct val="80000"/>
              <a:buFont typeface="Arial"/>
              <a:buChar char="•"/>
            </a:pPr>
            <a:r>
              <a:rPr lang="en-US" sz="3200" b="0" strike="noStrike" spc="-1">
                <a:solidFill>
                  <a:srgbClr val="404040"/>
                </a:solidFill>
                <a:latin typeface="Trebuchet MS"/>
              </a:rPr>
              <a:t> Implementation of methods, i.e., internal data structures and algorithms.</a:t>
            </a:r>
          </a:p>
          <a:p>
            <a:pPr marL="343080" indent="-342720">
              <a:lnSpc>
                <a:spcPct val="100000"/>
              </a:lnSpc>
              <a:spcBef>
                <a:spcPts val="1001"/>
              </a:spcBef>
              <a:buClr>
                <a:srgbClr val="5FCBEF"/>
              </a:buClr>
              <a:buSzPct val="80000"/>
              <a:buFont typeface="Arial"/>
              <a:buChar char="•"/>
            </a:pPr>
            <a:r>
              <a:rPr lang="en-US" sz="3200" b="0" strike="noStrike" spc="-1">
                <a:solidFill>
                  <a:srgbClr val="404040"/>
                </a:solidFill>
                <a:latin typeface="Trebuchet MS"/>
              </a:rPr>
              <a:t>Implementation of control</a:t>
            </a:r>
          </a:p>
          <a:p>
            <a:pPr marL="343080" indent="-342720">
              <a:lnSpc>
                <a:spcPct val="100000"/>
              </a:lnSpc>
              <a:spcBef>
                <a:spcPts val="1001"/>
              </a:spcBef>
              <a:buClr>
                <a:srgbClr val="5FCBEF"/>
              </a:buClr>
              <a:buSzPct val="80000"/>
              <a:buFont typeface="Arial"/>
              <a:buChar char="•"/>
            </a:pPr>
            <a:r>
              <a:rPr lang="en-US" sz="3200" b="0" strike="noStrike" spc="-1">
                <a:solidFill>
                  <a:srgbClr val="404040"/>
                </a:solidFill>
                <a:latin typeface="Trebuchet MS"/>
              </a:rPr>
              <a:t>Implementation of associations.</a:t>
            </a:r>
          </a:p>
          <a:p>
            <a:pPr>
              <a:lnSpc>
                <a:spcPct val="100000"/>
              </a:lnSpc>
              <a:spcBef>
                <a:spcPts val="1001"/>
              </a:spcBef>
            </a:pPr>
            <a:endParaRPr lang="en-US" sz="3200" b="0" strike="noStrike" spc="-1">
              <a:solidFill>
                <a:srgbClr val="404040"/>
              </a:solidFill>
              <a:latin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3692</TotalTime>
  <Words>2275</Words>
  <Application>LibreOffice/6.0.7.3$Linux_x86 LibreOffice_project/00m0$Build-3</Application>
  <PresentationFormat>Custom</PresentationFormat>
  <Paragraphs>249</Paragraphs>
  <Slides>55</Slides>
  <Notes>2</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DEll</dc:creator>
  <dc:description/>
  <cp:lastModifiedBy>hp</cp:lastModifiedBy>
  <cp:revision>256</cp:revision>
  <dcterms:created xsi:type="dcterms:W3CDTF">2020-06-23T15:19:50Z</dcterms:created>
  <dcterms:modified xsi:type="dcterms:W3CDTF">2020-08-24T01:27:32Z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55</vt:i4>
  </property>
</Properties>
</file>