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295" r:id="rId3"/>
    <p:sldId id="366" r:id="rId4"/>
    <p:sldId id="367" r:id="rId5"/>
    <p:sldId id="368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9" r:id="rId14"/>
    <p:sldId id="299" r:id="rId15"/>
    <p:sldId id="385" r:id="rId16"/>
    <p:sldId id="386" r:id="rId17"/>
    <p:sldId id="376" r:id="rId18"/>
    <p:sldId id="377" r:id="rId19"/>
    <p:sldId id="3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508D3-75D4-4534-B8F6-82D1F740B77E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7D56E-6341-404D-A7D4-6760A742B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2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8422C9-F0BB-4383-832A-0F1914ADA3D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IN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5C5F676-A4DC-424D-8DDE-A9F0A8D45759}" type="slidenum">
              <a:rPr lang="en-US"/>
              <a:pPr/>
              <a:t>14</a:t>
            </a:fld>
            <a:endParaRPr lang="en-US"/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5131" tIns="44268" rIns="85131" bIns="44268" anchor="b"/>
          <a:lstStyle/>
          <a:p>
            <a:pPr algn="r"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36B20128-3F8E-4767-9E51-7634C84A33BC}" type="slidenum">
              <a:rPr lang="en-US" sz="11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pPr algn="r"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14</a:t>
            </a:fld>
            <a:endParaRPr lang="en-US" sz="1100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67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  <a:ln/>
        </p:spPr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>
              <a:ea typeface="Noto Sans CJK SC Regular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79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DDD3F-F4F2-4A7B-BFE1-1C766B85C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34DA0F-5454-48A2-8973-9728EC75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3AA62-992A-4459-9F35-1B3557F6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6EE68-1CCD-4BD8-B915-F7CA5A1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C1288C-AC6B-4979-BB79-A45D6986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62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81104-CD6B-44E9-8842-5BC74379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4FCADB-52AE-48F5-9666-D039EE91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FA6D8E-79DB-47CC-97F0-D3AC1290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69382B-0A2D-42DB-BED8-B6266418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2DC2D4-4B1C-4B68-8DBC-FDD131E9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553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5DC76A-871F-4E39-BDF1-F4EFC58C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67F62C-5B2A-4E2E-9122-57BD5349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C4EC12-A828-4323-9FBC-3E60CA5B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7DB34B-96B6-4B1E-BDF3-2DC26AEA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A4D023-9619-4E09-A599-13E7185E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149A3-87AA-485D-B660-A7C5A9D1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92F979-B8E1-4620-802E-88F448D8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0F6337-8DDB-4291-946B-1CBC866B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1A60F1-5253-47B6-BBC9-83E0060B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9DAED-7A4C-4C99-924D-BF0B347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05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74794-EFAE-4A74-8724-E9F8A1C0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73E85D-63E6-40E5-AEB5-A3214397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1E6416-02E6-4937-8076-B4A7678B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8609CA-2591-4FFD-A0DD-AFB8DE94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AC6CB0-2248-4031-9B4E-A855C523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454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7A2CB-5AC8-447C-9E50-6AF42B73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77E110-55D2-4DB0-AEBA-56C5F37D5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61AAE2-7531-4343-B674-53CC388E5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9A548A-64C2-4D43-B2C3-95612B1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45D09B-7E21-4E3D-99D9-4FE591C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BA0CBB-5211-4506-AE3D-D383E412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332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134C0-FAE9-46C1-89C3-80798ECC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4B3312-0010-4503-9DF5-B1DF748E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648A72-13D2-4D0C-95FD-58A729266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D52675-E01A-4FB7-8E29-95661A3E4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1D6D79-FE6F-4D90-9ADB-C6E1A40A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09860A-C5B4-405A-B39B-173E020E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5118035-B657-4076-8FB7-67A97715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DFD073-3055-4E1C-AB7E-A11DD114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25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0F7A2-0772-4C24-BFD4-D8DF628B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EC8ECA-EE35-479F-BD7A-1265A144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B67220-3485-4211-964E-89CDCE30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FB4C92-29C1-4CEF-B5B8-4B3B683F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D4D040-E9EC-4B92-BD7B-97A945F8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41F325-8408-445D-B3A6-4B993604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57308F-D323-44DE-AFE8-2E4A599A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27F7C-399E-4E6C-BF3D-073B3297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5D5DB-3CD1-4093-A299-C48568C4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0C79CE-B768-493E-A919-D2F97082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5344A8-308E-4F5D-80D3-1FBE107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795AC0-2CBE-4A7C-9170-EAA69020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2AAFC4-EE43-46BC-B7B1-02598BEA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7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6DFE3-B797-4734-99C6-D25BF86C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FA24E5-0E3D-4D76-AE01-81B763CA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5E8588-A48A-42A9-ABAD-E5A80155F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D4AE7-4D40-41A6-A492-20391DA6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F03ED2-9640-47FA-A279-15D98E3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7BAFFC-7D4E-42C8-953B-05174CA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0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F662F4-F259-4254-BAA8-95B207AD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46E352-F858-4B6C-BA82-4E61B5A4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7974E-9353-4B5D-A86C-A1F0F37A0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06B9-5049-4A7F-B3DE-A24BA6EF052B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AF607-A2C1-4DA2-8489-105A27FAB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2B3C15-D6A7-448A-9059-37AFD089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3E19-A4EB-4AB2-8F3F-0593ECFC0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12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81260" y="2789100"/>
            <a:ext cx="5829030" cy="15036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endParaRPr lang="en-US" sz="135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324010" y="2677050"/>
            <a:ext cx="7886430" cy="4028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24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24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IN" sz="3900" b="1" spc="-1" dirty="0">
                <a:solidFill>
                  <a:srgbClr val="0070C0"/>
                </a:solidFill>
                <a:latin typeface="Calibri"/>
              </a:rPr>
              <a:t>Object Oriented System Design</a:t>
            </a: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US" sz="4100" b="1" dirty="0">
                <a:solidFill>
                  <a:srgbClr val="FF0000"/>
                </a:solidFill>
              </a:rPr>
              <a:t>Collaboration Diagram</a:t>
            </a:r>
            <a:endParaRPr lang="en-IN" sz="4100" spc="-1" dirty="0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IN" sz="2250" b="1" spc="-1" dirty="0">
                <a:solidFill>
                  <a:srgbClr val="0070C0"/>
                </a:solidFill>
                <a:latin typeface="Calibri"/>
              </a:rPr>
              <a:t>Unit </a:t>
            </a:r>
            <a:r>
              <a:rPr lang="en-IN" sz="2250" b="1" spc="-1" dirty="0" smtClean="0">
                <a:solidFill>
                  <a:srgbClr val="0070C0"/>
                </a:solidFill>
                <a:latin typeface="Calibri"/>
              </a:rPr>
              <a:t>2</a:t>
            </a:r>
            <a:endParaRPr lang="en-IN" sz="2250" spc="-1" dirty="0">
              <a:solidFill>
                <a:srgbClr val="0070C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3225" spc="-1" dirty="0">
              <a:latin typeface="Arial"/>
            </a:endParaRPr>
          </a:p>
        </p:txBody>
      </p:sp>
      <p:pic>
        <p:nvPicPr>
          <p:cNvPr id="90" name="Picture 4"/>
          <p:cNvPicPr/>
          <p:nvPr/>
        </p:nvPicPr>
        <p:blipFill>
          <a:blip r:embed="rId3"/>
          <a:stretch/>
        </p:blipFill>
        <p:spPr>
          <a:xfrm>
            <a:off x="4953000" y="884520"/>
            <a:ext cx="2628720" cy="2037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6642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Following are some of the use cases enlisted below for which the collaboration diagram is implemented: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model collaboration among the objects or roles that carry the functionalities of use cases and operations.</a:t>
            </a:r>
          </a:p>
          <a:p>
            <a:pPr algn="just"/>
            <a:r>
              <a:rPr lang="en-US" sz="3200" dirty="0"/>
              <a:t>To model the mechanism inside the architectural design of the system.</a:t>
            </a:r>
          </a:p>
          <a:p>
            <a:pPr algn="just"/>
            <a:r>
              <a:rPr lang="en-US" sz="3200" dirty="0"/>
              <a:t>To capture the interactions that represent the flow of messages between the objects and the roles inside the collaboration.</a:t>
            </a:r>
          </a:p>
          <a:p>
            <a:pPr algn="just"/>
            <a:r>
              <a:rPr lang="en-US" sz="3200" dirty="0"/>
              <a:t>To model different scenarios within the use case or operation, involving a collaboration of several objects and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8"/>
            <a:ext cx="10515600" cy="5963478"/>
          </a:xfrm>
        </p:spPr>
        <p:txBody>
          <a:bodyPr/>
          <a:lstStyle/>
          <a:p>
            <a:pPr algn="just"/>
            <a:r>
              <a:rPr lang="en-US" sz="3200" dirty="0"/>
              <a:t>To support the identification of objects participating in the use case.</a:t>
            </a:r>
          </a:p>
          <a:p>
            <a:pPr algn="just"/>
            <a:r>
              <a:rPr lang="en-US" sz="3200" dirty="0"/>
              <a:t>In the collaboration diagram, each message constitutes a sequence number, such that the top-level message is marked as one and so on. </a:t>
            </a:r>
          </a:p>
          <a:p>
            <a:pPr algn="just"/>
            <a:r>
              <a:rPr lang="en-US" sz="3200" dirty="0"/>
              <a:t>The messages sent during the same call are denoted with the same decimal prefix, but with different suffixes of 1, 2, etc. as per their occurrence.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7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Steps for creating a Collaboration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Determine the behavior for which the realization and implementation are specified.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Discover the structural elements that are class roles, objects, and subsystems for performing the functionality of collaboration.</a:t>
            </a:r>
          </a:p>
          <a:p>
            <a:pPr lvl="1" algn="just"/>
            <a:r>
              <a:rPr lang="en-US" sz="2800" dirty="0"/>
              <a:t>Choose the context of an interaction: system, subsystem, use case, and operation.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Think through alternative situations that may be involved.</a:t>
            </a:r>
          </a:p>
          <a:p>
            <a:pPr lvl="1" algn="just"/>
            <a:r>
              <a:rPr lang="en-US" sz="2800" dirty="0"/>
              <a:t>Implementation of a collaboration diagram at an instance level, if needed.</a:t>
            </a:r>
          </a:p>
          <a:p>
            <a:pPr lvl="1" algn="just"/>
            <a:r>
              <a:rPr lang="en-US" sz="2800" dirty="0"/>
              <a:t>A specification level diagram may be made in the instance level sequence diagram for summarizing alternative situations.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64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of a Collaboration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4AA5624-165D-4B93-96B3-36AF3FEF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564" y="1256289"/>
            <a:ext cx="7977809" cy="53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67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914400" y="228600"/>
            <a:ext cx="10363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1905001"/>
            <a:ext cx="58928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1981200"/>
            <a:ext cx="3784600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Collaboration Diagram For ATM machine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5F25E55-580E-42F6-83E5-460DD6BC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2052" name="Picture 4" descr="http://1.bp.blogspot.com/-32WbR33m2M8/T5Y3xHcGIBI/AAAAAAAAAVE/DGLBwIJqVnQ/s1600/Collaboration+Diagram+for+ATM+Machine.JPG">
            <a:extLst>
              <a:ext uri="{FF2B5EF4-FFF2-40B4-BE49-F238E27FC236}">
                <a16:creationId xmlns:a16="http://schemas.microsoft.com/office/drawing/2014/main" xmlns="" id="{D95DC883-8948-47B1-8B97-9D430DB3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139687"/>
            <a:ext cx="9448800" cy="551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49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Collaboration Diagram for ATM withdrawal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3074" name="Picture 2" descr="http://3.bp.blogspot.com/-GGeZLtsPybw/T5Y3yriG7gI/AAAAAAAAAVM/joVJLuU5cmI/s1600/Collaboration+diagram+for+withdrawal+ATM.JPG">
            <a:extLst>
              <a:ext uri="{FF2B5EF4-FFF2-40B4-BE49-F238E27FC236}">
                <a16:creationId xmlns:a16="http://schemas.microsoft.com/office/drawing/2014/main" xmlns="" id="{C4570295-50D6-4F74-8E3E-12F62E24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740" y="1285462"/>
            <a:ext cx="9077738" cy="543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16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erdana"/>
              </a:rPr>
              <a:t>Benefits of a Collaboration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The collaboration diagram is also known as Communication Diagram.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It mainly puts emphasis on the structural aspect of an interaction diagram, i.e., how lifelines are connected.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The syntax of a collaboration diagram is similar to the sequence diagram; just the difference is that the lifeline does not consist of tails.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The messages transmitted over sequencing is represented by numbering each individual message.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The collaboration diagram is semantically weak in comparison to the sequence diagram.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9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8"/>
            <a:ext cx="10515600" cy="657307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The special case of a collaboration diagram is the object diagram.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It focuses on the elements and not the message flow, like sequence diagrams.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Since the collaboration diagrams are not that expensive, the sequence diagram can be directly converted to the collaboration diagram.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There may be a chance of losing some amount of information while implementing a collaboration diagram with respect to the sequence diagram.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71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drawback of a Collaboration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/>
          <a:lstStyle/>
          <a:p>
            <a:r>
              <a:rPr lang="en-US" sz="3200" dirty="0"/>
              <a:t>Multiple objects residing in the system can make a complex collaboration diagram, as it becomes quite hard to explore the objects.</a:t>
            </a:r>
          </a:p>
          <a:p>
            <a:r>
              <a:rPr lang="en-US" sz="3200" dirty="0"/>
              <a:t>It is a time-consuming diagram.</a:t>
            </a:r>
          </a:p>
          <a:p>
            <a:r>
              <a:rPr lang="en-US" sz="3200" dirty="0"/>
              <a:t>After the program terminates, the object is destroyed.</a:t>
            </a:r>
          </a:p>
          <a:p>
            <a:r>
              <a:rPr lang="en-US" sz="3200" dirty="0"/>
              <a:t>As the object state changes momentarily, it becomes difficult to keep an eye on every single that has occurred inside the object of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46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857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FF0000"/>
                </a:solidFill>
                <a:latin typeface="Calibri Light"/>
              </a:rPr>
              <a:t>Collaboration or Communication Diagram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416600"/>
            <a:ext cx="10515240" cy="5073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It captures the spatial ordering of messages exchanged between objects during their lifetime respectively. It is used to model the system behavior.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The purpose of collaboration diagram is similar to sequence diagram. However, the specific purpose of collaboration diagram is to visualize the organization of objects and their interaction.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erdana"/>
              </a:rPr>
              <a:t>Notations of a Collaboration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Following are the components of a Collaboration diagram that are enlisted below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Objects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Actors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Links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Messages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4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Objects: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representation of an object is done by an object symbol with its name and class underlined, separated </a:t>
            </a:r>
            <a:r>
              <a:rPr lang="en-US" dirty="0" smtClean="0"/>
              <a:t>by a </a:t>
            </a:r>
            <a:r>
              <a:rPr lang="en-US" dirty="0"/>
              <a:t>colon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the collaboration diagram, objects are utilized in the following ways:</a:t>
            </a:r>
          </a:p>
          <a:p>
            <a:pPr algn="just"/>
            <a:r>
              <a:rPr lang="en-US" dirty="0"/>
              <a:t>The object is represented by specifying their name and class.</a:t>
            </a:r>
          </a:p>
          <a:p>
            <a:pPr algn="just"/>
            <a:r>
              <a:rPr lang="en-US" dirty="0"/>
              <a:t>It is not mandatory for every class to appear.</a:t>
            </a:r>
          </a:p>
          <a:p>
            <a:pPr algn="just"/>
            <a:r>
              <a:rPr lang="en-US" dirty="0"/>
              <a:t>A class may constitute more than one object.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differentiate one object from another object, it is necessary to name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2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Actors</a:t>
            </a:r>
            <a:r>
              <a:rPr lang="en-US" b="1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557"/>
            <a:ext cx="10515600" cy="4810538"/>
          </a:xfrm>
        </p:spPr>
        <p:txBody>
          <a:bodyPr>
            <a:normAutofit/>
          </a:bodyPr>
          <a:lstStyle/>
          <a:p>
            <a:r>
              <a:rPr lang="en-US" sz="3200" dirty="0"/>
              <a:t>In the collaboration diagram, the actor plays the main role as it invokes the interaction.</a:t>
            </a:r>
          </a:p>
          <a:p>
            <a:r>
              <a:rPr lang="en-US" sz="3200" dirty="0"/>
              <a:t>Each actor has its respective role and name.</a:t>
            </a:r>
          </a:p>
          <a:p>
            <a:r>
              <a:rPr lang="en-US" sz="3200" dirty="0"/>
              <a:t>In this, one actor initiates the use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7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prstClr val="black"/>
                </a:solidFill>
              </a:rPr>
              <a:t>The link is an instance of association, which associates the objects and actors. </a:t>
            </a:r>
          </a:p>
          <a:p>
            <a:pPr algn="just"/>
            <a:r>
              <a:rPr lang="en-US" sz="3200" dirty="0">
                <a:solidFill>
                  <a:prstClr val="black"/>
                </a:solidFill>
              </a:rPr>
              <a:t>It portrays a relationship between the objects through which the messages are sent. </a:t>
            </a:r>
          </a:p>
          <a:p>
            <a:pPr algn="just"/>
            <a:r>
              <a:rPr lang="en-US" sz="3200" dirty="0">
                <a:solidFill>
                  <a:prstClr val="black"/>
                </a:solidFill>
              </a:rPr>
              <a:t>It is represented by a solid line. </a:t>
            </a:r>
          </a:p>
          <a:p>
            <a:pPr algn="just"/>
            <a:r>
              <a:rPr lang="en-US" sz="3200" dirty="0">
                <a:solidFill>
                  <a:prstClr val="black"/>
                </a:solidFill>
              </a:rPr>
              <a:t>The link helps an object to connect with or navigate to another object, such that the message flows are attached to links.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23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 It is a communication between objects which carries information and includes a sequence number, so that the activity may take place. </a:t>
            </a:r>
          </a:p>
          <a:p>
            <a:pPr marL="0" indent="0">
              <a:buNone/>
            </a:pPr>
            <a:r>
              <a:rPr lang="en-US" sz="3200" dirty="0"/>
              <a:t>It is represented by a labeled arrow, which is placed near a link.</a:t>
            </a:r>
          </a:p>
          <a:p>
            <a:pPr marL="0" indent="0">
              <a:buNone/>
            </a:pPr>
            <a:r>
              <a:rPr lang="en-US" sz="3200" dirty="0"/>
              <a:t>The messages are sent from the sender to the receiver, and the direction must be navigable in that particular direction.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34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UML Collaboration Diagram">
            <a:extLst>
              <a:ext uri="{FF2B5EF4-FFF2-40B4-BE49-F238E27FC236}">
                <a16:creationId xmlns:a16="http://schemas.microsoft.com/office/drawing/2014/main" xmlns="" id="{FE224615-2B6A-4F32-B0E3-E18B4E7F22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0322" y="108795"/>
            <a:ext cx="9488556" cy="67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65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D3904-D796-4D9E-B787-C4287DE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to use a Collaboration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EC708-31AB-44CC-AF14-3E73278A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7436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collaborations are used when it is essential to depict the relationship between the object.</a:t>
            </a:r>
          </a:p>
          <a:p>
            <a:pPr algn="just"/>
            <a:r>
              <a:rPr lang="en-US" sz="3200" dirty="0"/>
              <a:t>Both the sequence and collaboration diagrams represent the same information, but the way of portraying it quite different. </a:t>
            </a:r>
          </a:p>
          <a:p>
            <a:pPr algn="just"/>
            <a:r>
              <a:rPr lang="en-US" sz="3200" dirty="0"/>
              <a:t>The collaboration diagrams are best suited for analyzing use cases.</a:t>
            </a:r>
          </a:p>
        </p:txBody>
      </p:sp>
    </p:spTree>
    <p:extLst>
      <p:ext uri="{BB962C8B-B14F-4D97-AF65-F5344CB8AC3E}">
        <p14:creationId xmlns:p14="http://schemas.microsoft.com/office/powerpoint/2010/main" xmlns="" val="40757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5896E-43A9-4B3D-9D1D-880CC19B36AE}"/>
</file>

<file path=customXml/itemProps2.xml><?xml version="1.0" encoding="utf-8"?>
<ds:datastoreItem xmlns:ds="http://schemas.openxmlformats.org/officeDocument/2006/customXml" ds:itemID="{D021F15F-6709-40AE-9BE4-1D674E004AD9}"/>
</file>

<file path=customXml/itemProps3.xml><?xml version="1.0" encoding="utf-8"?>
<ds:datastoreItem xmlns:ds="http://schemas.openxmlformats.org/officeDocument/2006/customXml" ds:itemID="{24065DD4-5AEA-4C7F-B12E-89BDFE5223C9}"/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772</Words>
  <Application>Microsoft Office PowerPoint</Application>
  <PresentationFormat>Custom</PresentationFormat>
  <Paragraphs>82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Notations of a Collaboration Diagram</vt:lpstr>
      <vt:lpstr>Objects: </vt:lpstr>
      <vt:lpstr>  Actors </vt:lpstr>
      <vt:lpstr>Links</vt:lpstr>
      <vt:lpstr>Messages</vt:lpstr>
      <vt:lpstr> </vt:lpstr>
      <vt:lpstr>When to use a Collaboration Diagram?</vt:lpstr>
      <vt:lpstr>Following are some of the use cases enlisted below for which the collaboration diagram is implemented:</vt:lpstr>
      <vt:lpstr>  </vt:lpstr>
      <vt:lpstr>Steps for creating a Collaboration Diagram</vt:lpstr>
      <vt:lpstr>Example of a Collaboration Diagram</vt:lpstr>
      <vt:lpstr>Slide 14</vt:lpstr>
      <vt:lpstr>  Collaboration Diagram For ATM machine</vt:lpstr>
      <vt:lpstr>Collaboration Diagram for ATM withdrawal</vt:lpstr>
      <vt:lpstr>Benefits of a Collaboration Diagram</vt:lpstr>
      <vt:lpstr>  </vt:lpstr>
      <vt:lpstr>The drawback of a Collaboration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50</cp:revision>
  <dcterms:created xsi:type="dcterms:W3CDTF">2020-09-26T08:51:26Z</dcterms:created>
  <dcterms:modified xsi:type="dcterms:W3CDTF">2020-10-02T15:50:56Z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