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4"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772400" cy="1470025"/>
          </a:xfrm>
        </p:spPr>
        <p:txBody>
          <a:bodyPr/>
          <a:lstStyle/>
          <a:p>
            <a:r>
              <a:rPr lang="en-US" dirty="0" smtClean="0"/>
              <a:t>State Diagram</a:t>
            </a:r>
            <a:endParaRPr lang="en-US" dirty="0"/>
          </a:p>
        </p:txBody>
      </p:sp>
      <p:sp>
        <p:nvSpPr>
          <p:cNvPr id="3" name="Subtitle 2"/>
          <p:cNvSpPr>
            <a:spLocks noGrp="1"/>
          </p:cNvSpPr>
          <p:nvPr>
            <p:ph type="subTitle" idx="1"/>
          </p:nvPr>
        </p:nvSpPr>
        <p:spPr>
          <a:xfrm>
            <a:off x="1143000" y="3733800"/>
            <a:ext cx="6400800" cy="2362200"/>
          </a:xfrm>
        </p:spPr>
        <p:txBody>
          <a:bodyPr/>
          <a:lstStyle/>
          <a:p>
            <a:pPr>
              <a:lnSpc>
                <a:spcPts val="3840"/>
              </a:lnSpc>
              <a:spcBef>
                <a:spcPts val="200"/>
              </a:spcBef>
            </a:pPr>
            <a:r>
              <a:rPr lang="en-US" dirty="0" smtClean="0"/>
              <a:t>Prepared by </a:t>
            </a:r>
          </a:p>
          <a:p>
            <a:pPr>
              <a:lnSpc>
                <a:spcPts val="3840"/>
              </a:lnSpc>
              <a:spcBef>
                <a:spcPts val="200"/>
              </a:spcBef>
            </a:pPr>
            <a:r>
              <a:rPr lang="en-US" dirty="0" smtClean="0"/>
              <a:t>Rajeev Dixit</a:t>
            </a:r>
          </a:p>
          <a:p>
            <a:pPr>
              <a:lnSpc>
                <a:spcPts val="3840"/>
              </a:lnSpc>
              <a:spcBef>
                <a:spcPts val="200"/>
              </a:spcBef>
            </a:pPr>
            <a:r>
              <a:rPr lang="en-US" dirty="0" smtClean="0"/>
              <a:t>Assistant Professor</a:t>
            </a:r>
          </a:p>
          <a:p>
            <a:pPr>
              <a:lnSpc>
                <a:spcPts val="3840"/>
              </a:lnSpc>
              <a:spcBef>
                <a:spcPts val="200"/>
              </a:spcBef>
            </a:pPr>
            <a:r>
              <a:rPr lang="en-US" dirty="0" smtClean="0"/>
              <a:t>UCER</a:t>
            </a: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Change event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    A change event is an event that is caused by the satisfaction of a </a:t>
            </a:r>
            <a:r>
              <a:rPr lang="en-IN" dirty="0" err="1" smtClean="0"/>
              <a:t>boolean</a:t>
            </a:r>
            <a:r>
              <a:rPr lang="en-IN" dirty="0" smtClean="0"/>
              <a:t> expression. The intent of a change event is that the expression in continually tested – whenever the expression changes from false to true, the event happens.</a:t>
            </a:r>
            <a:endParaRPr lang="en-US" dirty="0" smtClean="0"/>
          </a:p>
          <a:p>
            <a:r>
              <a:rPr lang="en-IN" dirty="0" smtClean="0"/>
              <a:t>The UML notations for a change event is the keyword when followed  by a </a:t>
            </a:r>
            <a:r>
              <a:rPr lang="en-IN" dirty="0" err="1" smtClean="0"/>
              <a:t>paranthesized</a:t>
            </a:r>
            <a:r>
              <a:rPr lang="en-IN" dirty="0" smtClean="0"/>
              <a:t> </a:t>
            </a:r>
            <a:r>
              <a:rPr lang="en-IN" dirty="0" err="1" smtClean="0"/>
              <a:t>boolean</a:t>
            </a:r>
            <a:r>
              <a:rPr lang="en-IN" dirty="0" smtClean="0"/>
              <a:t> expression.</a:t>
            </a:r>
            <a:endParaRPr lang="en-US" dirty="0" smtClean="0"/>
          </a:p>
          <a:p>
            <a:pPr lvl="0"/>
            <a:r>
              <a:rPr lang="en-IN" dirty="0" smtClean="0"/>
              <a:t>	When( room temp &lt; heating set point)</a:t>
            </a:r>
            <a:endParaRPr lang="en-US" dirty="0" smtClean="0"/>
          </a:p>
          <a:p>
            <a:pPr lvl="0"/>
            <a:r>
              <a:rPr lang="en-IN" dirty="0" smtClean="0"/>
              <a:t>	When( battery power &lt; power limit)</a:t>
            </a:r>
            <a:endParaRPr lang="en-US" dirty="0" smtClean="0"/>
          </a:p>
          <a:p>
            <a:pPr lvl="0"/>
            <a:r>
              <a:rPr lang="en-IN" dirty="0" smtClean="0"/>
              <a:t>	When( tyre pressure &lt; minimum pressure)</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event</a:t>
            </a:r>
            <a:endParaRPr lang="en-US" dirty="0"/>
          </a:p>
        </p:txBody>
      </p:sp>
      <p:sp>
        <p:nvSpPr>
          <p:cNvPr id="3" name="Content Placeholder 2"/>
          <p:cNvSpPr>
            <a:spLocks noGrp="1"/>
          </p:cNvSpPr>
          <p:nvPr>
            <p:ph idx="1"/>
          </p:nvPr>
        </p:nvSpPr>
        <p:spPr/>
        <p:txBody>
          <a:bodyPr/>
          <a:lstStyle/>
          <a:p>
            <a:pPr>
              <a:buNone/>
            </a:pPr>
            <a:r>
              <a:rPr lang="en-IN" dirty="0" smtClean="0"/>
              <a:t>    A time event is an event caused by the occurrence of an absolute time or the elapse of a time interval . The </a:t>
            </a:r>
            <a:r>
              <a:rPr lang="en-IN" dirty="0" err="1" smtClean="0"/>
              <a:t>uml</a:t>
            </a:r>
            <a:r>
              <a:rPr lang="en-IN" dirty="0" smtClean="0"/>
              <a:t> notation for an absolute time is the keyword when followed by a parenthesized expression involving time. The notation for a time interval is the keyword after followed by a parenthesized expression that evaluates to time duration.</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IN" dirty="0" smtClean="0"/>
              <a:t>When ( date = January 1, 2000)</a:t>
            </a:r>
            <a:endParaRPr lang="en-US" dirty="0" smtClean="0"/>
          </a:p>
          <a:p>
            <a:pPr lvl="0"/>
            <a:r>
              <a:rPr lang="en-IN" dirty="0" smtClean="0"/>
              <a:t>after (10 seconds)</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Activity effects: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dirty="0" smtClean="0"/>
              <a:t>An activity effects may be performed upon a transition, upon the entry to or exit from a state or upon some other events within a state. </a:t>
            </a: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u="sng" dirty="0" smtClean="0"/>
              <a:t>Do-activities:</a:t>
            </a:r>
            <a:r>
              <a:rPr lang="en-IN" dirty="0" smtClean="0"/>
              <a:t>  A do activity is an activity that continues for an extended time. A do activity can only occur within a state and cannot be attached to a transition </a:t>
            </a:r>
            <a:endParaRPr lang="en-US" dirty="0" smtClean="0"/>
          </a:p>
          <a:p>
            <a:r>
              <a:rPr lang="en-IN" dirty="0" smtClean="0"/>
              <a:t>Notation		do/</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Entry &amp; Exit Activities</a:t>
            </a:r>
            <a:endParaRPr lang="en-US" dirty="0"/>
          </a:p>
        </p:txBody>
      </p:sp>
      <p:sp>
        <p:nvSpPr>
          <p:cNvPr id="3" name="Content Placeholder 2"/>
          <p:cNvSpPr>
            <a:spLocks noGrp="1"/>
          </p:cNvSpPr>
          <p:nvPr>
            <p:ph idx="1"/>
          </p:nvPr>
        </p:nvSpPr>
        <p:spPr/>
        <p:txBody>
          <a:bodyPr>
            <a:normAutofit/>
          </a:bodyPr>
          <a:lstStyle/>
          <a:p>
            <a:r>
              <a:rPr lang="en-IN" b="1" u="sng" dirty="0" smtClean="0"/>
              <a:t>Entry &amp; Exit Activities: </a:t>
            </a:r>
            <a:r>
              <a:rPr lang="en-IN" dirty="0" smtClean="0"/>
              <a:t> As an alternative to showing activities, we can bind activities to entry or to exit from a state. There is no difference in expressive power between the two notations, but frequently all transitions into a state perform the same activity in which case it is more concise to attach the activity to the state.</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Entry &amp; Exit Activities</a:t>
            </a:r>
            <a:endParaRPr lang="en-US" dirty="0"/>
          </a:p>
        </p:txBody>
      </p:sp>
      <p:sp>
        <p:nvSpPr>
          <p:cNvPr id="3" name="Content Placeholder 2"/>
          <p:cNvSpPr>
            <a:spLocks noGrp="1"/>
          </p:cNvSpPr>
          <p:nvPr>
            <p:ph idx="1"/>
          </p:nvPr>
        </p:nvSpPr>
        <p:spPr/>
        <p:txBody>
          <a:bodyPr>
            <a:normAutofit lnSpcReduction="10000"/>
          </a:bodyPr>
          <a:lstStyle/>
          <a:p>
            <a:r>
              <a:rPr lang="en-IN" dirty="0" smtClean="0"/>
              <a:t>An </a:t>
            </a:r>
            <a:r>
              <a:rPr lang="en-IN" u="sng" dirty="0" smtClean="0"/>
              <a:t>entry activity </a:t>
            </a:r>
            <a:r>
              <a:rPr lang="en-IN" dirty="0" smtClean="0"/>
              <a:t>is shown inside the state box following the keyword entry and a “/” character.</a:t>
            </a:r>
            <a:endParaRPr lang="en-US" dirty="0" smtClean="0"/>
          </a:p>
          <a:p>
            <a:r>
              <a:rPr lang="en-IN" u="sng" dirty="0" smtClean="0"/>
              <a:t>Exit activities </a:t>
            </a:r>
            <a:r>
              <a:rPr lang="en-IN" dirty="0" smtClean="0"/>
              <a:t>are less common than entry activities, but they are </a:t>
            </a:r>
            <a:r>
              <a:rPr lang="en-IN" dirty="0" err="1" smtClean="0"/>
              <a:t>occassionally</a:t>
            </a:r>
            <a:r>
              <a:rPr lang="en-IN" dirty="0" smtClean="0"/>
              <a:t> useful. Whenever the state is exited, by any outgoing transitions, the exit activity is performed first. An exit activity is shown inside the state box following the keyword exit and a “/” character.</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u="sng" dirty="0" smtClean="0"/>
              <a:t>Guard condition:</a:t>
            </a:r>
            <a:r>
              <a:rPr lang="en-IN" dirty="0" smtClean="0"/>
              <a:t> It is a </a:t>
            </a:r>
            <a:r>
              <a:rPr lang="en-IN" dirty="0" err="1" smtClean="0"/>
              <a:t>boolean</a:t>
            </a:r>
            <a:r>
              <a:rPr lang="en-IN" dirty="0" smtClean="0"/>
              <a:t> expression that must be true in order for a transition to occur. A guard condition is checked only once, at the time the event occurs, and the transition fires if the condition is true. For example, “when you go out in the morning (event), if the temperature is below freezing (condition), then put on your gloves (next state)”.</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Summary</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IN" dirty="0" smtClean="0"/>
              <a:t>    State transitions diagrams describe all of the states that an object can have, the events under which an object changes states(transitions), the condition must be fulfilled before the transition will occur(guards), and the activities undertaken during the life of an object(actions).</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sp>
        <p:nvSpPr>
          <p:cNvPr id="3" name="Content Placeholder 2"/>
          <p:cNvSpPr>
            <a:spLocks noGrp="1"/>
          </p:cNvSpPr>
          <p:nvPr>
            <p:ph idx="1"/>
          </p:nvPr>
        </p:nvSpPr>
        <p:spPr/>
        <p:txBody>
          <a:bodyPr>
            <a:normAutofit/>
          </a:bodyPr>
          <a:lstStyle/>
          <a:p>
            <a:r>
              <a:rPr lang="en-IN" dirty="0" smtClean="0"/>
              <a:t>A state diagram is a graph whose nodes are states and whose directed arcs are transitions between states. </a:t>
            </a:r>
          </a:p>
          <a:p>
            <a:r>
              <a:rPr lang="en-IN" dirty="0" smtClean="0"/>
              <a:t>A state diagram specifies the state sequences caused by event sequences. </a:t>
            </a:r>
          </a:p>
          <a:p>
            <a:r>
              <a:rPr lang="en-IN" dirty="0" smtClean="0"/>
              <a:t>All objects in a class execute the state diagram for that class, which models their common behaviour. </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smtClean="0"/>
              <a:t>The state model consists of multiple state diagrams, one state diagram for each class with important temporal behaviour. </a:t>
            </a:r>
          </a:p>
          <a:p>
            <a:r>
              <a:rPr lang="en-IN" dirty="0" smtClean="0"/>
              <a:t>The object in a class have a finite number of possible states one or a possibly some larger number. Each object can only be in one state at a time. Objects may parade through one or more states during their lifetime. At a given moment of time the various objects for a class can exist in a  multitude of States.</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a:t>
            </a:r>
            <a:endParaRPr lang="en-US" dirty="0"/>
          </a:p>
        </p:txBody>
      </p:sp>
      <p:sp>
        <p:nvSpPr>
          <p:cNvPr id="3" name="Content Placeholder 2"/>
          <p:cNvSpPr>
            <a:spLocks noGrp="1"/>
          </p:cNvSpPr>
          <p:nvPr>
            <p:ph idx="1"/>
          </p:nvPr>
        </p:nvSpPr>
        <p:spPr/>
        <p:txBody>
          <a:bodyPr/>
          <a:lstStyle/>
          <a:p>
            <a:pPr>
              <a:buNone/>
            </a:pPr>
            <a:r>
              <a:rPr lang="en-IN" b="1" dirty="0" smtClean="0"/>
              <a:t>    </a:t>
            </a:r>
            <a:r>
              <a:rPr lang="en-IN" dirty="0" smtClean="0"/>
              <a:t>A state is an abstraction of the values and links of an object. Sets of values and links are grouped together into a state according to the gross behaviour of objects. </a:t>
            </a:r>
          </a:p>
          <a:p>
            <a:pPr>
              <a:buNone/>
            </a:pPr>
            <a:r>
              <a:rPr lang="en-IN" dirty="0" smtClean="0"/>
              <a:t>    Example: The state of a bank is either solvent or insolvent depending on whether assets exceeds its liabilities. </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Notations</a:t>
            </a:r>
            <a:endParaRPr lang="en-US" dirty="0"/>
          </a:p>
        </p:txBody>
      </p:sp>
      <p:sp>
        <p:nvSpPr>
          <p:cNvPr id="3" name="Content Placeholder 2"/>
          <p:cNvSpPr>
            <a:spLocks noGrp="1"/>
          </p:cNvSpPr>
          <p:nvPr>
            <p:ph idx="1"/>
          </p:nvPr>
        </p:nvSpPr>
        <p:spPr>
          <a:noFill/>
        </p:spPr>
        <p:txBody>
          <a:bodyPr>
            <a:normAutofit lnSpcReduction="10000"/>
          </a:bodyPr>
          <a:lstStyle/>
          <a:p>
            <a:pPr>
              <a:buNone/>
            </a:pPr>
            <a:r>
              <a:rPr lang="en-IN" dirty="0" smtClean="0"/>
              <a:t>    A rounded box containing an optional state name. </a:t>
            </a:r>
          </a:p>
          <a:p>
            <a:pPr>
              <a:buNone/>
            </a:pPr>
            <a:endParaRPr lang="en-IN" dirty="0" smtClean="0"/>
          </a:p>
          <a:p>
            <a:pPr>
              <a:buNone/>
            </a:pPr>
            <a:endParaRPr lang="en-IN" dirty="0" smtClean="0"/>
          </a:p>
          <a:p>
            <a:pPr>
              <a:buNone/>
            </a:pPr>
            <a:r>
              <a:rPr lang="en-IN" dirty="0" smtClean="0"/>
              <a:t>    Convention </a:t>
            </a:r>
          </a:p>
          <a:p>
            <a:r>
              <a:rPr lang="en-IN" dirty="0" smtClean="0"/>
              <a:t>     state name in boldface </a:t>
            </a:r>
          </a:p>
          <a:p>
            <a:r>
              <a:rPr lang="en-IN" dirty="0" smtClean="0"/>
              <a:t>     centre the name near the top of the box   </a:t>
            </a:r>
          </a:p>
          <a:p>
            <a:r>
              <a:rPr lang="en-IN" dirty="0" smtClean="0"/>
              <a:t>     capitalise the first letter </a:t>
            </a:r>
            <a:endParaRPr lang="en-US" dirty="0"/>
          </a:p>
        </p:txBody>
      </p:sp>
      <p:sp>
        <p:nvSpPr>
          <p:cNvPr id="4" name="Rounded Rectangle 3"/>
          <p:cNvSpPr/>
          <p:nvPr/>
        </p:nvSpPr>
        <p:spPr>
          <a:xfrm>
            <a:off x="2743200" y="2362200"/>
            <a:ext cx="22098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a:t>
            </a:r>
            <a:endParaRPr lang="en-US" dirty="0"/>
          </a:p>
        </p:txBody>
      </p:sp>
      <p:sp>
        <p:nvSpPr>
          <p:cNvPr id="3" name="Content Placeholder 2"/>
          <p:cNvSpPr>
            <a:spLocks noGrp="1"/>
          </p:cNvSpPr>
          <p:nvPr>
            <p:ph idx="1"/>
          </p:nvPr>
        </p:nvSpPr>
        <p:spPr/>
        <p:txBody>
          <a:bodyPr/>
          <a:lstStyle/>
          <a:p>
            <a:pPr>
              <a:buNone/>
            </a:pPr>
            <a:r>
              <a:rPr lang="en-IN" dirty="0" smtClean="0"/>
              <a:t>    An event is an occurrence at a point in time, such as </a:t>
            </a:r>
          </a:p>
          <a:p>
            <a:pPr>
              <a:buNone/>
            </a:pPr>
            <a:r>
              <a:rPr lang="en-IN" dirty="0" smtClean="0"/>
              <a:t>    user depresses left button </a:t>
            </a:r>
          </a:p>
          <a:p>
            <a:pPr>
              <a:buNone/>
            </a:pPr>
            <a:r>
              <a:rPr lang="en-IN" dirty="0" smtClean="0"/>
              <a:t>    flight 123 departs from Chicago</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Events often corresponds to verbs in the past tense (power turned on, alarm set) or to the onset of some condition (paper tray becomes empty, temperature becomes lower than freezing).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dirty="0" smtClean="0"/>
              <a:t>    There are several kinds of events. The most common are the </a:t>
            </a:r>
            <a:endParaRPr lang="en-US" dirty="0" smtClean="0"/>
          </a:p>
          <a:p>
            <a:pPr lvl="0"/>
            <a:r>
              <a:rPr lang="en-IN" dirty="0" smtClean="0"/>
              <a:t>The signal event </a:t>
            </a:r>
            <a:endParaRPr lang="en-US" dirty="0" smtClean="0"/>
          </a:p>
          <a:p>
            <a:pPr lvl="0"/>
            <a:r>
              <a:rPr lang="en-IN" dirty="0" smtClean="0"/>
              <a:t>The change event </a:t>
            </a:r>
            <a:endParaRPr lang="en-US" dirty="0" smtClean="0"/>
          </a:p>
          <a:p>
            <a:pPr lvl="0"/>
            <a:r>
              <a:rPr lang="en-IN" dirty="0" smtClean="0"/>
              <a:t>The time event </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Signal event</a:t>
            </a:r>
            <a:endParaRPr lang="en-US" dirty="0"/>
          </a:p>
        </p:txBody>
      </p:sp>
      <p:sp>
        <p:nvSpPr>
          <p:cNvPr id="3" name="Content Placeholder 2"/>
          <p:cNvSpPr>
            <a:spLocks noGrp="1"/>
          </p:cNvSpPr>
          <p:nvPr>
            <p:ph idx="1"/>
          </p:nvPr>
        </p:nvSpPr>
        <p:spPr/>
        <p:txBody>
          <a:bodyPr/>
          <a:lstStyle/>
          <a:p>
            <a:pPr>
              <a:buNone/>
            </a:pPr>
            <a:r>
              <a:rPr lang="en-IN" dirty="0" smtClean="0"/>
              <a:t>	A signal is an explicit one way transmission of information from one object to another. A signal event is the event of sending or receiving a signal.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8" ma:contentTypeDescription="Create a new document." ma:contentTypeScope="" ma:versionID="47672c4b886260e8e6784f7250205eaf">
  <xsd:schema xmlns:xsd="http://www.w3.org/2001/XMLSchema" xmlns:xs="http://www.w3.org/2001/XMLSchema" xmlns:p="http://schemas.microsoft.com/office/2006/metadata/properties" xmlns:ns2="a069deda-dd54-4a17-8471-364442f6fb77" targetNamespace="http://schemas.microsoft.com/office/2006/metadata/properties" ma:root="true" ma:fieldsID="385fd464c505d6bcf43ee5d3fb3f35bf"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5A8EF7-F9EF-47D0-B832-3D84DA6775EA}"/>
</file>

<file path=customXml/itemProps2.xml><?xml version="1.0" encoding="utf-8"?>
<ds:datastoreItem xmlns:ds="http://schemas.openxmlformats.org/officeDocument/2006/customXml" ds:itemID="{8D26651F-89CB-4C50-A4C2-242842357777}"/>
</file>

<file path=customXml/itemProps3.xml><?xml version="1.0" encoding="utf-8"?>
<ds:datastoreItem xmlns:ds="http://schemas.openxmlformats.org/officeDocument/2006/customXml" ds:itemID="{1096D196-2B18-4A82-928F-AD08AEA68865}"/>
</file>

<file path=docProps/app.xml><?xml version="1.0" encoding="utf-8"?>
<Properties xmlns="http://schemas.openxmlformats.org/officeDocument/2006/extended-properties" xmlns:vt="http://schemas.openxmlformats.org/officeDocument/2006/docPropsVTypes">
  <TotalTime>40</TotalTime>
  <Words>791</Words>
  <Application>Microsoft Office PowerPoint</Application>
  <PresentationFormat>On-screen Show (4:3)</PresentationFormat>
  <Paragraphs>55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State Diagram</vt:lpstr>
      <vt:lpstr>State Diagram</vt:lpstr>
      <vt:lpstr>Slide 3</vt:lpstr>
      <vt:lpstr>States</vt:lpstr>
      <vt:lpstr>Notations</vt:lpstr>
      <vt:lpstr>Events</vt:lpstr>
      <vt:lpstr>Slide 7</vt:lpstr>
      <vt:lpstr>Slide 8</vt:lpstr>
      <vt:lpstr>Signal event</vt:lpstr>
      <vt:lpstr>Change event</vt:lpstr>
      <vt:lpstr>Time event</vt:lpstr>
      <vt:lpstr>Slide 12</vt:lpstr>
      <vt:lpstr>Activity effects: </vt:lpstr>
      <vt:lpstr>Slide 14</vt:lpstr>
      <vt:lpstr>Entry &amp; Exit Activities</vt:lpstr>
      <vt:lpstr>Entry &amp; Exit Activities</vt:lpstr>
      <vt:lpstr>Slide 17</vt:lpstr>
      <vt:lpstr>Summary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Diagram</dc:title>
  <dc:creator>hp</dc:creator>
  <cp:lastModifiedBy>hp</cp:lastModifiedBy>
  <cp:revision>5</cp:revision>
  <dcterms:created xsi:type="dcterms:W3CDTF">2006-08-16T00:00:00Z</dcterms:created>
  <dcterms:modified xsi:type="dcterms:W3CDTF">2020-10-07T03:32:17Z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