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4" r:id="rId2"/>
    <p:sldId id="307" r:id="rId3"/>
    <p:sldId id="310" r:id="rId4"/>
    <p:sldId id="323" r:id="rId5"/>
    <p:sldId id="345" r:id="rId6"/>
    <p:sldId id="354" r:id="rId7"/>
    <p:sldId id="349" r:id="rId8"/>
    <p:sldId id="350" r:id="rId9"/>
    <p:sldId id="346" r:id="rId10"/>
    <p:sldId id="351" r:id="rId11"/>
    <p:sldId id="352" r:id="rId12"/>
    <p:sldId id="357" r:id="rId13"/>
    <p:sldId id="353" r:id="rId14"/>
    <p:sldId id="324" r:id="rId15"/>
    <p:sldId id="335" r:id="rId16"/>
    <p:sldId id="336" r:id="rId17"/>
    <p:sldId id="337" r:id="rId18"/>
    <p:sldId id="339" r:id="rId19"/>
    <p:sldId id="348" r:id="rId20"/>
    <p:sldId id="340" r:id="rId21"/>
    <p:sldId id="341" r:id="rId22"/>
    <p:sldId id="342" r:id="rId23"/>
    <p:sldId id="343" r:id="rId24"/>
    <p:sldId id="344" r:id="rId25"/>
    <p:sldId id="338" r:id="rId26"/>
    <p:sldId id="327" r:id="rId27"/>
    <p:sldId id="347" r:id="rId28"/>
    <p:sldId id="355" r:id="rId29"/>
  </p:sldIdLst>
  <p:sldSz cx="10058400" cy="7772400"/>
  <p:notesSz cx="7772400" cy="10058400"/>
  <p:custDataLst>
    <p:tags r:id="rId31"/>
  </p:custDataLst>
  <p:defaultTextStyle>
    <a:defPPr>
      <a:defRPr lang="ru-RU"/>
    </a:defPPr>
    <a:lvl1pPr algn="l" rtl="0" fontAlgn="base">
      <a:spcBef>
        <a:spcPct val="0"/>
      </a:spcBef>
      <a:spcAft>
        <a:spcPct val="0"/>
      </a:spcAft>
      <a:buSzPct val="100000"/>
      <a:buFont typeface="Calibri"/>
      <a:defRPr kern="1200">
        <a:solidFill>
          <a:schemeClr val="tx1"/>
        </a:solidFill>
        <a:latin typeface="Calibri"/>
        <a:ea typeface="+mn-ea"/>
        <a:cs typeface="+mn-cs"/>
      </a:defRPr>
    </a:lvl1pPr>
    <a:lvl2pPr marL="457200" algn="l" rtl="0" fontAlgn="base">
      <a:spcBef>
        <a:spcPct val="0"/>
      </a:spcBef>
      <a:spcAft>
        <a:spcPct val="0"/>
      </a:spcAft>
      <a:buSzPct val="100000"/>
      <a:buFont typeface="Calibri"/>
      <a:defRPr kern="1200">
        <a:solidFill>
          <a:schemeClr val="tx1"/>
        </a:solidFill>
        <a:latin typeface="Calibri"/>
        <a:ea typeface="+mn-ea"/>
        <a:cs typeface="+mn-cs"/>
      </a:defRPr>
    </a:lvl2pPr>
    <a:lvl3pPr marL="914400" algn="l" rtl="0" fontAlgn="base">
      <a:spcBef>
        <a:spcPct val="0"/>
      </a:spcBef>
      <a:spcAft>
        <a:spcPct val="0"/>
      </a:spcAft>
      <a:buSzPct val="100000"/>
      <a:buFont typeface="Calibri"/>
      <a:defRPr kern="1200">
        <a:solidFill>
          <a:schemeClr val="tx1"/>
        </a:solidFill>
        <a:latin typeface="Calibri"/>
        <a:ea typeface="+mn-ea"/>
        <a:cs typeface="+mn-cs"/>
      </a:defRPr>
    </a:lvl3pPr>
    <a:lvl4pPr marL="1371600" algn="l" rtl="0" fontAlgn="base">
      <a:spcBef>
        <a:spcPct val="0"/>
      </a:spcBef>
      <a:spcAft>
        <a:spcPct val="0"/>
      </a:spcAft>
      <a:buSzPct val="100000"/>
      <a:buFont typeface="Calibri"/>
      <a:defRPr kern="1200">
        <a:solidFill>
          <a:schemeClr val="tx1"/>
        </a:solidFill>
        <a:latin typeface="Calibri"/>
        <a:ea typeface="+mn-ea"/>
        <a:cs typeface="+mn-cs"/>
      </a:defRPr>
    </a:lvl4pPr>
    <a:lvl5pPr marL="1828800" algn="l" rtl="0" fontAlgn="base">
      <a:spcBef>
        <a:spcPct val="0"/>
      </a:spcBef>
      <a:spcAft>
        <a:spcPct val="0"/>
      </a:spcAft>
      <a:buSzPct val="100000"/>
      <a:buFont typeface="Calibri"/>
      <a:defRPr kern="1200">
        <a:solidFill>
          <a:schemeClr val="tx1"/>
        </a:solidFill>
        <a:latin typeface="Calibri"/>
        <a:ea typeface="+mn-ea"/>
        <a:cs typeface="+mn-cs"/>
      </a:defRPr>
    </a:lvl5pPr>
    <a:lvl6pPr marL="2286000" algn="l" defTabSz="914400" rtl="0" eaLnBrk="1" latinLnBrk="0" hangingPunct="1">
      <a:defRPr kern="1200">
        <a:solidFill>
          <a:schemeClr val="tx1"/>
        </a:solidFill>
        <a:latin typeface="Calibri"/>
        <a:ea typeface="+mn-ea"/>
        <a:cs typeface="+mn-cs"/>
      </a:defRPr>
    </a:lvl6pPr>
    <a:lvl7pPr marL="2743200" algn="l" defTabSz="914400" rtl="0" eaLnBrk="1" latinLnBrk="0" hangingPunct="1">
      <a:defRPr kern="1200">
        <a:solidFill>
          <a:schemeClr val="tx1"/>
        </a:solidFill>
        <a:latin typeface="Calibri"/>
        <a:ea typeface="+mn-ea"/>
        <a:cs typeface="+mn-cs"/>
      </a:defRPr>
    </a:lvl7pPr>
    <a:lvl8pPr marL="3200400" algn="l" defTabSz="914400" rtl="0" eaLnBrk="1" latinLnBrk="0" hangingPunct="1">
      <a:defRPr kern="1200">
        <a:solidFill>
          <a:schemeClr val="tx1"/>
        </a:solidFill>
        <a:latin typeface="Calibri"/>
        <a:ea typeface="+mn-ea"/>
        <a:cs typeface="+mn-cs"/>
      </a:defRPr>
    </a:lvl8pPr>
    <a:lvl9pPr marL="3657600" algn="l" defTabSz="914400" rtl="0" eaLnBrk="1" latinLnBrk="0" hangingPunct="1">
      <a:defRPr kern="1200">
        <a:solidFill>
          <a:schemeClr val="tx1"/>
        </a:solidFill>
        <a:latin typeface="Calibri"/>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0143" autoAdjust="0"/>
  </p:normalViewPr>
  <p:slideViewPr>
    <p:cSldViewPr>
      <p:cViewPr>
        <p:scale>
          <a:sx n="60" d="100"/>
          <a:sy n="60" d="100"/>
        </p:scale>
        <p:origin x="-1482" y="-78"/>
      </p:cViewPr>
      <p:guideLst>
        <p:guide orient="horz" pos="1669"/>
        <p:guide pos="3727"/>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 d="100"/>
          <a:sy n="10" d="100"/>
        </p:scale>
        <p:origin x="-102" y="-26"/>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B0E7DDF0-A1BC-406D-BB21-C10F4424C918}" type="datetimeFigureOut">
              <a:rPr lang="en-US" smtClean="0"/>
              <a:pPr/>
              <a:t>10/3/2020</a:t>
            </a:fld>
            <a:endParaRPr lang="en-US"/>
          </a:p>
        </p:txBody>
      </p:sp>
      <p:sp>
        <p:nvSpPr>
          <p:cNvPr id="4" name="Slide Image Placeholder 3"/>
          <p:cNvSpPr>
            <a:spLocks noGrp="1" noRot="1" noChangeAspect="1"/>
          </p:cNvSpPr>
          <p:nvPr>
            <p:ph type="sldImg" idx="2"/>
          </p:nvPr>
        </p:nvSpPr>
        <p:spPr>
          <a:xfrm>
            <a:off x="1446213" y="754063"/>
            <a:ext cx="4879975"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9322458-D2C4-465C-AC70-40A897A976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322458-D2C4-465C-AC70-40A897A976DB}"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p:cNvSpPr>
            <a:spLocks noGrp="1" noChangeArrowheads="1"/>
          </p:cNvSpPr>
          <p:nvPr>
            <p:ph type="title"/>
          </p:nvPr>
        </p:nvSpPr>
        <p:spPr bwMode="auto">
          <a:xfrm>
            <a:off x="488951" y="329984"/>
            <a:ext cx="8796991" cy="677108"/>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smtClean="0"/>
          </a:p>
        </p:txBody>
      </p:sp>
      <p:sp>
        <p:nvSpPr>
          <p:cNvPr id="1027" name="Holder 3"/>
          <p:cNvSpPr>
            <a:spLocks noGrp="1" noChangeArrowheads="1"/>
          </p:cNvSpPr>
          <p:nvPr>
            <p:ph type="body" idx="1"/>
          </p:nvPr>
        </p:nvSpPr>
        <p:spPr bwMode="auto">
          <a:xfrm>
            <a:off x="488951" y="1900166"/>
            <a:ext cx="8796991" cy="492443"/>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smtClean="0"/>
          </a:p>
        </p:txBody>
      </p:sp>
      <p:sp>
        <p:nvSpPr>
          <p:cNvPr id="1028" name="Holder 4"/>
          <p:cNvSpPr>
            <a:spLocks noGrp="1" noChangeArrowheads="1"/>
          </p:cNvSpPr>
          <p:nvPr>
            <p:ph type="ftr" sz="quarter" idx="3"/>
          </p:nvPr>
        </p:nvSpPr>
        <p:spPr bwMode="auto">
          <a:xfrm>
            <a:off x="3324039" y="7684077"/>
            <a:ext cx="3128870"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endParaRPr lang="en-US"/>
          </a:p>
        </p:txBody>
      </p:sp>
      <p:sp>
        <p:nvSpPr>
          <p:cNvPr id="1029" name="Holder 5"/>
          <p:cNvSpPr>
            <a:spLocks noGrp="1" noChangeArrowheads="1"/>
          </p:cNvSpPr>
          <p:nvPr>
            <p:ph type="dt" sz="half" idx="2"/>
          </p:nvPr>
        </p:nvSpPr>
        <p:spPr bwMode="auto">
          <a:xfrm>
            <a:off x="488951" y="7684077"/>
            <a:ext cx="2247526"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fld id="{9E2EEC7E-CB8D-407B-8F5B-CA13B067EF1B}" type="datetime1">
              <a:rPr lang="en-US"/>
              <a:pPr/>
              <a:t>10/3/2020</a:t>
            </a:fld>
            <a:endParaRPr lang="en-US"/>
          </a:p>
        </p:txBody>
      </p:sp>
      <p:sp>
        <p:nvSpPr>
          <p:cNvPr id="6" name="Holder 6"/>
          <p:cNvSpPr>
            <a:spLocks noGrp="1"/>
          </p:cNvSpPr>
          <p:nvPr>
            <p:ph type="sldNum" sz="quarter" idx="7"/>
          </p:nvPr>
        </p:nvSpPr>
        <p:spPr>
          <a:xfrm>
            <a:off x="7038416" y="7684077"/>
            <a:ext cx="2247526" cy="276999"/>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a:defRPr/>
            </a:lvl1pPr>
          </a:lstStyle>
          <a:p>
            <a:fld id="{2F0DF7DD-6F26-4F04-B307-65958A46B01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a:solidFill>
            <a:schemeClr val="tx2"/>
          </a:solidFill>
          <a:latin typeface="Calibri"/>
          <a:cs typeface="Arial" charset="0"/>
        </a:defRPr>
      </a:lvl1pPr>
      <a:lvl2pPr algn="ctr" rtl="0" eaLnBrk="0" fontAlgn="base" hangingPunct="0">
        <a:spcBef>
          <a:spcPct val="0"/>
        </a:spcBef>
        <a:spcAft>
          <a:spcPct val="0"/>
        </a:spcAft>
        <a:defRPr sz="4400">
          <a:solidFill>
            <a:schemeClr val="tx2"/>
          </a:solidFill>
          <a:latin typeface="Calibri"/>
          <a:cs typeface="Arial" charset="0"/>
        </a:defRPr>
      </a:lvl2pPr>
      <a:lvl3pPr algn="ctr" rtl="0" eaLnBrk="0" fontAlgn="base" hangingPunct="0">
        <a:spcBef>
          <a:spcPct val="0"/>
        </a:spcBef>
        <a:spcAft>
          <a:spcPct val="0"/>
        </a:spcAft>
        <a:defRPr sz="4400">
          <a:solidFill>
            <a:schemeClr val="tx2"/>
          </a:solidFill>
          <a:latin typeface="Calibri"/>
          <a:cs typeface="Arial" charset="0"/>
        </a:defRPr>
      </a:lvl3pPr>
      <a:lvl4pPr algn="ctr" rtl="0" eaLnBrk="0" fontAlgn="base" hangingPunct="0">
        <a:spcBef>
          <a:spcPct val="0"/>
        </a:spcBef>
        <a:spcAft>
          <a:spcPct val="0"/>
        </a:spcAft>
        <a:defRPr sz="4400">
          <a:solidFill>
            <a:schemeClr val="tx2"/>
          </a:solidFill>
          <a:latin typeface="Calibri"/>
          <a:cs typeface="Arial" charset="0"/>
        </a:defRPr>
      </a:lvl4pPr>
      <a:lvl5pPr algn="ctr" rtl="0" eaLnBrk="0" fontAlgn="base" hangingPunct="0">
        <a:spcBef>
          <a:spcPct val="0"/>
        </a:spcBef>
        <a:spcAft>
          <a:spcPct val="0"/>
        </a:spcAft>
        <a:defRPr sz="4400">
          <a:solidFill>
            <a:schemeClr val="tx2"/>
          </a:solidFill>
          <a:latin typeface="Calibri"/>
          <a:cs typeface="Arial" charset="0"/>
        </a:defRPr>
      </a:lvl5pPr>
      <a:lvl6pPr marL="457200" algn="ctr" rtl="0" eaLnBrk="0" fontAlgn="base" hangingPunct="0">
        <a:spcBef>
          <a:spcPct val="0"/>
        </a:spcBef>
        <a:spcAft>
          <a:spcPct val="0"/>
        </a:spcAft>
        <a:defRPr sz="4400">
          <a:solidFill>
            <a:schemeClr val="tx2"/>
          </a:solidFill>
          <a:latin typeface="Calibri"/>
          <a:cs typeface="Arial" charset="0"/>
        </a:defRPr>
      </a:lvl6pPr>
      <a:lvl7pPr marL="914400" algn="ctr" rtl="0" eaLnBrk="0" fontAlgn="base" hangingPunct="0">
        <a:spcBef>
          <a:spcPct val="0"/>
        </a:spcBef>
        <a:spcAft>
          <a:spcPct val="0"/>
        </a:spcAft>
        <a:defRPr sz="4400">
          <a:solidFill>
            <a:schemeClr val="tx2"/>
          </a:solidFill>
          <a:latin typeface="Calibri"/>
          <a:cs typeface="Arial" charset="0"/>
        </a:defRPr>
      </a:lvl7pPr>
      <a:lvl8pPr marL="1371600" algn="ctr" rtl="0" eaLnBrk="0" fontAlgn="base" hangingPunct="0">
        <a:spcBef>
          <a:spcPct val="0"/>
        </a:spcBef>
        <a:spcAft>
          <a:spcPct val="0"/>
        </a:spcAft>
        <a:defRPr sz="4400">
          <a:solidFill>
            <a:schemeClr val="tx2"/>
          </a:solidFill>
          <a:latin typeface="Calibri"/>
          <a:cs typeface="Arial" charset="0"/>
        </a:defRPr>
      </a:lvl8pPr>
      <a:lvl9pPr marL="1828800" algn="ctr" rtl="0" eaLnBrk="0" fontAlgn="base" hangingPunct="0">
        <a:spcBef>
          <a:spcPct val="0"/>
        </a:spcBef>
        <a:spcAft>
          <a:spcPct val="0"/>
        </a:spcAft>
        <a:defRPr sz="4400">
          <a:solidFill>
            <a:schemeClr val="tx2"/>
          </a:solidFill>
          <a:latin typeface="Calibri"/>
          <a:cs typeface="Arial" charset="0"/>
        </a:defRPr>
      </a:lvl9pPr>
    </p:titleStyle>
    <p:bodyStyle>
      <a:lvl1pPr algn="l" rtl="0" eaLnBrk="0" fontAlgn="base" hangingPunct="0">
        <a:spcBef>
          <a:spcPct val="20000"/>
        </a:spcBef>
        <a:spcAft>
          <a:spcPct val="0"/>
        </a:spcAft>
        <a:buChar char="•"/>
        <a:defRPr sz="3200">
          <a:solidFill>
            <a:schemeClr val="tx1"/>
          </a:solidFill>
          <a:latin typeface="Calibri"/>
          <a:cs typeface="Arial" charset="0"/>
        </a:defRPr>
      </a:lvl1pPr>
      <a:lvl2pPr marL="457200" algn="l" rtl="0" eaLnBrk="0" fontAlgn="base" hangingPunct="0">
        <a:spcBef>
          <a:spcPct val="20000"/>
        </a:spcBef>
        <a:spcAft>
          <a:spcPct val="0"/>
        </a:spcAft>
        <a:buChar char="•"/>
        <a:defRPr sz="3200">
          <a:solidFill>
            <a:schemeClr val="tx1"/>
          </a:solidFill>
          <a:latin typeface="Calibri"/>
          <a:cs typeface="Arial" charset="0"/>
        </a:defRPr>
      </a:lvl2pPr>
      <a:lvl3pPr marL="914400" algn="l" rtl="0" eaLnBrk="0" fontAlgn="base" hangingPunct="0">
        <a:spcBef>
          <a:spcPct val="20000"/>
        </a:spcBef>
        <a:spcAft>
          <a:spcPct val="0"/>
        </a:spcAft>
        <a:buChar char="•"/>
        <a:defRPr sz="3200">
          <a:solidFill>
            <a:schemeClr val="tx1"/>
          </a:solidFill>
          <a:latin typeface="Calibri"/>
          <a:cs typeface="Arial" charset="0"/>
        </a:defRPr>
      </a:lvl3pPr>
      <a:lvl4pPr marL="1371600" algn="l" rtl="0" eaLnBrk="0" fontAlgn="base" hangingPunct="0">
        <a:spcBef>
          <a:spcPct val="20000"/>
        </a:spcBef>
        <a:spcAft>
          <a:spcPct val="0"/>
        </a:spcAft>
        <a:buChar char="•"/>
        <a:defRPr sz="3200">
          <a:solidFill>
            <a:schemeClr val="tx1"/>
          </a:solidFill>
          <a:latin typeface="Calibri"/>
          <a:cs typeface="Arial" charset="0"/>
        </a:defRPr>
      </a:lvl4pPr>
      <a:lvl5pPr marL="1828800" algn="l" rtl="0" eaLnBrk="0" fontAlgn="base" hangingPunct="0">
        <a:spcBef>
          <a:spcPct val="20000"/>
        </a:spcBef>
        <a:spcAft>
          <a:spcPct val="0"/>
        </a:spcAft>
        <a:buChar char="•"/>
        <a:defRPr sz="3200">
          <a:solidFill>
            <a:schemeClr val="tx1"/>
          </a:solidFill>
          <a:latin typeface="Calibri"/>
          <a:cs typeface="Arial" charset="0"/>
        </a:defRPr>
      </a:lvl5pPr>
      <a:lvl6pPr marL="2286000" algn="l" rtl="0" eaLnBrk="0" fontAlgn="base" hangingPunct="0">
        <a:spcBef>
          <a:spcPct val="20000"/>
        </a:spcBef>
        <a:spcAft>
          <a:spcPct val="0"/>
        </a:spcAft>
        <a:buChar char="•"/>
        <a:defRPr sz="3200">
          <a:solidFill>
            <a:schemeClr val="tx1"/>
          </a:solidFill>
          <a:latin typeface="Calibri"/>
          <a:cs typeface="Arial" charset="0"/>
        </a:defRPr>
      </a:lvl6pPr>
      <a:lvl7pPr marL="2743200" algn="l" rtl="0" eaLnBrk="0" fontAlgn="base" hangingPunct="0">
        <a:spcBef>
          <a:spcPct val="20000"/>
        </a:spcBef>
        <a:spcAft>
          <a:spcPct val="0"/>
        </a:spcAft>
        <a:buChar char="•"/>
        <a:defRPr sz="3200">
          <a:solidFill>
            <a:schemeClr val="tx1"/>
          </a:solidFill>
          <a:latin typeface="Calibri"/>
          <a:cs typeface="Arial" charset="0"/>
        </a:defRPr>
      </a:lvl7pPr>
      <a:lvl8pPr marL="3200400" algn="l" rtl="0" eaLnBrk="0" fontAlgn="base" hangingPunct="0">
        <a:spcBef>
          <a:spcPct val="20000"/>
        </a:spcBef>
        <a:spcAft>
          <a:spcPct val="0"/>
        </a:spcAft>
        <a:buChar char="•"/>
        <a:defRPr sz="3200">
          <a:solidFill>
            <a:schemeClr val="tx1"/>
          </a:solidFill>
          <a:latin typeface="Calibri"/>
          <a:cs typeface="Arial" charset="0"/>
        </a:defRPr>
      </a:lvl8pPr>
      <a:lvl9pPr marL="3657600" algn="l" rtl="0" eaLnBrk="0" fontAlgn="base" hangingPunct="0">
        <a:spcBef>
          <a:spcPct val="20000"/>
        </a:spcBef>
        <a:spcAft>
          <a:spcPct val="0"/>
        </a:spcAft>
        <a:buChar char="•"/>
        <a:defRPr sz="3200">
          <a:solidFill>
            <a:schemeClr val="tx1"/>
          </a:solidFill>
          <a:latin typeface="Calibri"/>
          <a:cs typeface="Arial"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eepai.org/machine-learning-glossary-and-terms/classifier" TargetMode="External"/><Relationship Id="rId7" Type="http://schemas.openxmlformats.org/officeDocument/2006/relationships/image" Target="../media/image7.png"/><Relationship Id="rId2" Type="http://schemas.openxmlformats.org/officeDocument/2006/relationships/hyperlink" Target="https://deepai.org/machine-learning-glossary-and-terms/supervised-learning" TargetMode="External"/><Relationship Id="rId1" Type="http://schemas.openxmlformats.org/officeDocument/2006/relationships/slideLayout" Target="../slideLayouts/slideLayout1.xml"/><Relationship Id="rId6" Type="http://schemas.openxmlformats.org/officeDocument/2006/relationships/hyperlink" Target="https://deepai.org/machine-learning-glossary-and-terms/activation-function" TargetMode="Externa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vecto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edium.com/towards-data-science/activation-functions-neural-networks-1cbd9f8d91d6"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medium.com/towards-data-science/linear-regression-the-easier-way-6f941aa471ea"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058400" cy="7663636"/>
          </a:xfrm>
          <a:prstGeom prst="rect">
            <a:avLst/>
          </a:prstGeom>
        </p:spPr>
        <p:txBody>
          <a:bodyPr wrap="square">
            <a:spAutoFit/>
          </a:bodyPr>
          <a:lstStyle/>
          <a:p>
            <a:r>
              <a:rPr lang="en-US" sz="4800" b="1" dirty="0" smtClean="0"/>
              <a:t>KCS056  APPLICATION OF </a:t>
            </a:r>
          </a:p>
          <a:p>
            <a:r>
              <a:rPr lang="en-US" sz="4800" b="1" dirty="0" smtClean="0"/>
              <a:t>SOFT COMPUTING</a:t>
            </a:r>
          </a:p>
          <a:p>
            <a:r>
              <a:rPr lang="en-US" sz="4800" b="1" dirty="0" smtClean="0"/>
              <a:t>UNIT-2</a:t>
            </a:r>
          </a:p>
          <a:p>
            <a:endParaRPr lang="en-US" sz="4800" b="1" dirty="0" smtClean="0"/>
          </a:p>
          <a:p>
            <a:endParaRPr lang="en-US" sz="4800" b="1" dirty="0" smtClean="0"/>
          </a:p>
          <a:p>
            <a:endParaRPr lang="en-US" sz="4800" b="1" dirty="0" smtClean="0"/>
          </a:p>
          <a:p>
            <a:endParaRPr lang="en-US" sz="4800" b="1" dirty="0" smtClean="0"/>
          </a:p>
          <a:p>
            <a:endParaRPr lang="en-US" sz="4800" b="1" dirty="0" smtClean="0"/>
          </a:p>
          <a:p>
            <a:endParaRPr lang="en-US" b="1" dirty="0" smtClean="0"/>
          </a:p>
          <a:p>
            <a:r>
              <a:rPr lang="en-US" b="1" dirty="0" smtClean="0"/>
              <a:t>	                                                                                                       Prepared By- MR. </a:t>
            </a:r>
            <a:r>
              <a:rPr lang="en-US" b="1" dirty="0" err="1" smtClean="0"/>
              <a:t>Ashish</a:t>
            </a:r>
            <a:r>
              <a:rPr lang="en-US" b="1" dirty="0" smtClean="0"/>
              <a:t> </a:t>
            </a:r>
            <a:r>
              <a:rPr lang="en-US" b="1" dirty="0" err="1" smtClean="0"/>
              <a:t>Tiwari</a:t>
            </a:r>
            <a:endParaRPr lang="en-US" b="1" dirty="0" smtClean="0"/>
          </a:p>
          <a:p>
            <a:r>
              <a:rPr lang="en-US" b="1" dirty="0" smtClean="0"/>
              <a:t>						                             ASSISTANT PROFESSOR</a:t>
            </a:r>
          </a:p>
          <a:p>
            <a:r>
              <a:rPr lang="en-US" b="1" dirty="0" smtClean="0"/>
              <a:t>			                           DEPARTMENT OF COMPUTER SCIENCE ENGINEERING</a:t>
            </a:r>
          </a:p>
          <a:p>
            <a:r>
              <a:rPr lang="en-US" b="1" dirty="0" smtClean="0"/>
              <a:t>		                                                    UNITED COLLEGE OF ENGG. &amp; RESEARCH, PRAYAGRAJ</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029608" y="171424"/>
            <a:ext cx="1714500" cy="17049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www.simplilearn.com/ice9/free_resources_article_thumb/diagram-for-general-view-of-artificial-neuron.JPG"/>
          <p:cNvPicPr>
            <a:picLocks noChangeAspect="1" noChangeArrowheads="1"/>
          </p:cNvPicPr>
          <p:nvPr/>
        </p:nvPicPr>
        <p:blipFill>
          <a:blip r:embed="rId2"/>
          <a:srcRect/>
          <a:stretch>
            <a:fillRect/>
          </a:stretch>
        </p:blipFill>
        <p:spPr bwMode="auto">
          <a:xfrm>
            <a:off x="0" y="742928"/>
            <a:ext cx="9815546" cy="650085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168" y="2600315"/>
          <a:ext cx="9144064" cy="4429155"/>
        </p:xfrm>
        <a:graphic>
          <a:graphicData uri="http://schemas.openxmlformats.org/drawingml/2006/table">
            <a:tbl>
              <a:tblPr/>
              <a:tblGrid>
                <a:gridCol w="4377200"/>
                <a:gridCol w="4766864"/>
              </a:tblGrid>
              <a:tr h="885831">
                <a:tc>
                  <a:txBody>
                    <a:bodyPr/>
                    <a:lstStyle/>
                    <a:p>
                      <a:pPr algn="l" rtl="0" fontAlgn="t"/>
                      <a:r>
                        <a:rPr lang="en-US" sz="2800" b="1" dirty="0">
                          <a:solidFill>
                            <a:srgbClr val="51565E"/>
                          </a:solidFill>
                        </a:rPr>
                        <a:t>Biological Neuron</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r>
                        <a:rPr lang="en-US" sz="2800" b="1">
                          <a:solidFill>
                            <a:srgbClr val="51565E"/>
                          </a:solidFill>
                        </a:rPr>
                        <a:t>Artificial Neuron</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85831">
                <a:tc>
                  <a:txBody>
                    <a:bodyPr/>
                    <a:lstStyle/>
                    <a:p>
                      <a:pPr algn="l" rtl="0" fontAlgn="t"/>
                      <a:r>
                        <a:rPr lang="en-US" sz="2400" b="0" dirty="0">
                          <a:solidFill>
                            <a:srgbClr val="51565E"/>
                          </a:solidFill>
                        </a:rPr>
                        <a:t>Cell Nucleus (Soma)</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r>
                        <a:rPr lang="en-US" sz="2400" b="0">
                          <a:solidFill>
                            <a:srgbClr val="51565E"/>
                          </a:solidFill>
                        </a:rPr>
                        <a:t>Node</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85831">
                <a:tc>
                  <a:txBody>
                    <a:bodyPr/>
                    <a:lstStyle/>
                    <a:p>
                      <a:pPr algn="l" rtl="0" fontAlgn="t"/>
                      <a:r>
                        <a:rPr lang="en-US" sz="2400" b="0">
                          <a:solidFill>
                            <a:srgbClr val="51565E"/>
                          </a:solidFill>
                        </a:rPr>
                        <a:t>Dendrites</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r>
                        <a:rPr lang="en-US" sz="2400" b="0" dirty="0">
                          <a:solidFill>
                            <a:srgbClr val="51565E"/>
                          </a:solidFill>
                        </a:rPr>
                        <a:t>Input</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85831">
                <a:tc>
                  <a:txBody>
                    <a:bodyPr/>
                    <a:lstStyle/>
                    <a:p>
                      <a:pPr algn="l" rtl="0" fontAlgn="t"/>
                      <a:r>
                        <a:rPr lang="en-US" sz="2400" b="0">
                          <a:solidFill>
                            <a:srgbClr val="51565E"/>
                          </a:solidFill>
                        </a:rPr>
                        <a:t>Synapse</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r>
                        <a:rPr lang="en-US" sz="2400" b="0" dirty="0">
                          <a:solidFill>
                            <a:srgbClr val="51565E"/>
                          </a:solidFill>
                        </a:rPr>
                        <a:t>Weights or interconnections</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85831">
                <a:tc>
                  <a:txBody>
                    <a:bodyPr/>
                    <a:lstStyle/>
                    <a:p>
                      <a:pPr algn="l" rtl="0" fontAlgn="t"/>
                      <a:r>
                        <a:rPr lang="en-US" sz="2400" b="0">
                          <a:solidFill>
                            <a:srgbClr val="51565E"/>
                          </a:solidFill>
                        </a:rPr>
                        <a:t>Axon</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r>
                        <a:rPr lang="en-US" sz="2400" b="0" dirty="0">
                          <a:solidFill>
                            <a:srgbClr val="51565E"/>
                          </a:solidFill>
                        </a:rPr>
                        <a:t>Output</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27649" name="Rectangle 1"/>
          <p:cNvSpPr>
            <a:spLocks noChangeArrowheads="1"/>
          </p:cNvSpPr>
          <p:nvPr/>
        </p:nvSpPr>
        <p:spPr bwMode="auto">
          <a:xfrm>
            <a:off x="0" y="314300"/>
            <a:ext cx="9744108" cy="1708160"/>
          </a:xfrm>
          <a:prstGeom prst="rect">
            <a:avLst/>
          </a:prstGeom>
          <a:solidFill>
            <a:srgbClr val="FFFFFF"/>
          </a:solid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cs typeface="Times New Roman" pitchFamily="18" charset="0"/>
              </a:rPr>
              <a:t>Biological Neuron vs. Artificial Neuron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51565E"/>
                </a:solidFill>
                <a:effectLst/>
                <a:latin typeface="Times New Roman" pitchFamily="18" charset="0"/>
                <a:cs typeface="Times New Roman" pitchFamily="18" charset="0"/>
              </a:rPr>
              <a:t>The biological neuron is analogous to artificial neurons in the following terms:</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3992" y="3171820"/>
            <a:ext cx="4252662" cy="830997"/>
          </a:xfrm>
          <a:prstGeom prst="rect">
            <a:avLst/>
          </a:prstGeom>
          <a:noFill/>
        </p:spPr>
        <p:txBody>
          <a:bodyPr wrap="square" rtlCol="0">
            <a:spAutoFit/>
          </a:bodyPr>
          <a:lstStyle/>
          <a:p>
            <a:r>
              <a:rPr lang="en-US" sz="4800" b="1" dirty="0" smtClean="0"/>
              <a:t>LECTURE </a:t>
            </a:r>
            <a:r>
              <a:rPr lang="en-US" sz="4800" b="1" smtClean="0"/>
              <a:t>- 4</a:t>
            </a:r>
            <a:endParaRPr lang="en-US" sz="4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5739"/>
            <a:ext cx="10058400" cy="5816977"/>
          </a:xfrm>
          <a:prstGeom prst="rect">
            <a:avLst/>
          </a:prstGeom>
        </p:spPr>
        <p:txBody>
          <a:bodyPr wrap="square">
            <a:spAutoFit/>
          </a:bodyPr>
          <a:lstStyle/>
          <a:p>
            <a:pPr algn="ctr"/>
            <a:r>
              <a:rPr lang="en-US" sz="3200" b="1" dirty="0" smtClean="0">
                <a:latin typeface="Times New Roman" pitchFamily="18" charset="0"/>
                <a:cs typeface="Times New Roman" pitchFamily="18" charset="0"/>
              </a:rPr>
              <a:t>Artificial Neuron at a Glance</a:t>
            </a:r>
          </a:p>
          <a:p>
            <a:pPr algn="ctr"/>
            <a:endParaRPr lang="en-US" sz="3200" b="1"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artificial neuron has the following characteristics: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1. A neuron is a mathematical function modeled on the working of biological neurons.</a:t>
            </a:r>
          </a:p>
          <a:p>
            <a:pPr algn="just"/>
            <a:r>
              <a:rPr lang="en-US" sz="2800" dirty="0" smtClean="0">
                <a:latin typeface="Times New Roman" pitchFamily="18" charset="0"/>
                <a:cs typeface="Times New Roman" pitchFamily="18" charset="0"/>
              </a:rPr>
              <a:t>2. It is an elementary unit in an artificial neural network</a:t>
            </a:r>
          </a:p>
          <a:p>
            <a:pPr algn="just"/>
            <a:r>
              <a:rPr lang="en-US" sz="2800" dirty="0" smtClean="0">
                <a:latin typeface="Times New Roman" pitchFamily="18" charset="0"/>
                <a:cs typeface="Times New Roman" pitchFamily="18" charset="0"/>
              </a:rPr>
              <a:t>3. One or more inputs are separately weighted</a:t>
            </a:r>
          </a:p>
          <a:p>
            <a:pPr algn="just"/>
            <a:r>
              <a:rPr lang="en-US" sz="2800" dirty="0" smtClean="0">
                <a:latin typeface="Times New Roman" pitchFamily="18" charset="0"/>
                <a:cs typeface="Times New Roman" pitchFamily="18" charset="0"/>
              </a:rPr>
              <a:t>4. Inputs are summed and passed through a nonlinear function to produce output</a:t>
            </a:r>
          </a:p>
          <a:p>
            <a:pPr algn="just"/>
            <a:r>
              <a:rPr lang="en-US" sz="2800" dirty="0" smtClean="0">
                <a:latin typeface="Times New Roman" pitchFamily="18" charset="0"/>
                <a:cs typeface="Times New Roman" pitchFamily="18" charset="0"/>
              </a:rPr>
              <a:t>5. Every neuron holds an internal state called activation signal</a:t>
            </a:r>
          </a:p>
          <a:p>
            <a:pPr algn="just"/>
            <a:r>
              <a:rPr lang="en-US" sz="2800" dirty="0" smtClean="0">
                <a:latin typeface="Times New Roman" pitchFamily="18" charset="0"/>
                <a:cs typeface="Times New Roman" pitchFamily="18" charset="0"/>
              </a:rPr>
              <a:t>6. Each connection link carries information about the input signal</a:t>
            </a:r>
          </a:p>
          <a:p>
            <a:pPr algn="just"/>
            <a:r>
              <a:rPr lang="en-US" sz="2800" dirty="0" smtClean="0">
                <a:latin typeface="Times New Roman" pitchFamily="18" charset="0"/>
                <a:cs typeface="Times New Roman" pitchFamily="18" charset="0"/>
              </a:rPr>
              <a:t>7. Every neuron is connected to another neuron via connection link</a:t>
            </a:r>
            <a:endParaRPr lang="en-US" sz="2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832" y="528614"/>
            <a:ext cx="9715568" cy="3200876"/>
          </a:xfrm>
          <a:prstGeom prst="rect">
            <a:avLst/>
          </a:prstGeom>
        </p:spPr>
        <p:txBody>
          <a:bodyPr wrap="square">
            <a:spAutoFit/>
          </a:bodyPr>
          <a:lstStyle/>
          <a:p>
            <a:pPr algn="ctr"/>
            <a:r>
              <a:rPr lang="en-US" sz="2400" b="1" dirty="0" smtClean="0"/>
              <a:t>What is a </a:t>
            </a:r>
            <a:r>
              <a:rPr lang="en-US" sz="2400" b="1" dirty="0" err="1" smtClean="0"/>
              <a:t>Perceptron</a:t>
            </a:r>
            <a:r>
              <a:rPr lang="en-US" sz="2400" b="1" dirty="0" smtClean="0"/>
              <a:t>?</a:t>
            </a:r>
            <a:r>
              <a:rPr lang="en-US" b="1" dirty="0" smtClean="0"/>
              <a:t/>
            </a:r>
            <a:br>
              <a:rPr lang="en-US" b="1" dirty="0" smtClean="0"/>
            </a:br>
            <a:endParaRPr lang="en-US" b="1" dirty="0" smtClean="0"/>
          </a:p>
          <a:p>
            <a:pPr algn="just"/>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Perceptron</a:t>
            </a:r>
            <a:r>
              <a:rPr lang="en-US" sz="2000" dirty="0" smtClean="0">
                <a:latin typeface="Times New Roman" pitchFamily="18" charset="0"/>
                <a:cs typeface="Times New Roman" pitchFamily="18" charset="0"/>
              </a:rPr>
              <a:t> is an algorithm used for </a:t>
            </a:r>
            <a:r>
              <a:rPr lang="en-US" sz="2000" dirty="0" smtClean="0">
                <a:latin typeface="Times New Roman" pitchFamily="18" charset="0"/>
                <a:cs typeface="Times New Roman" pitchFamily="18" charset="0"/>
                <a:hlinkClick r:id="rId2"/>
              </a:rPr>
              <a:t>supervised learning</a:t>
            </a:r>
            <a:r>
              <a:rPr lang="en-US" sz="2000" dirty="0" smtClean="0">
                <a:latin typeface="Times New Roman" pitchFamily="18" charset="0"/>
                <a:cs typeface="Times New Roman" pitchFamily="18" charset="0"/>
              </a:rPr>
              <a:t> of binary </a:t>
            </a:r>
            <a:r>
              <a:rPr lang="en-US" sz="2000" dirty="0" smtClean="0">
                <a:latin typeface="Times New Roman" pitchFamily="18" charset="0"/>
                <a:cs typeface="Times New Roman" pitchFamily="18" charset="0"/>
                <a:hlinkClick r:id="rId3"/>
              </a:rPr>
              <a:t>classifiers</a:t>
            </a:r>
            <a:r>
              <a:rPr lang="en-US" sz="2000" dirty="0" smtClean="0">
                <a:latin typeface="Times New Roman" pitchFamily="18" charset="0"/>
                <a:cs typeface="Times New Roman" pitchFamily="18" charset="0"/>
              </a:rPr>
              <a:t>. Binary classifiers decide whether an input, usually represented by a series of </a:t>
            </a:r>
            <a:r>
              <a:rPr lang="en-US" sz="2000" dirty="0" smtClean="0">
                <a:latin typeface="Times New Roman" pitchFamily="18" charset="0"/>
                <a:cs typeface="Times New Roman" pitchFamily="18" charset="0"/>
                <a:hlinkClick r:id="rId4"/>
              </a:rPr>
              <a:t>vectors</a:t>
            </a:r>
            <a:r>
              <a:rPr lang="en-US" sz="2000" dirty="0" smtClean="0">
                <a:latin typeface="Times New Roman" pitchFamily="18" charset="0"/>
                <a:cs typeface="Times New Roman" pitchFamily="18" charset="0"/>
              </a:rPr>
              <a:t>, belongs to a specific class.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short, a </a:t>
            </a:r>
            <a:r>
              <a:rPr lang="en-US" sz="2000" dirty="0" err="1" smtClean="0">
                <a:latin typeface="Times New Roman" pitchFamily="18" charset="0"/>
                <a:cs typeface="Times New Roman" pitchFamily="18" charset="0"/>
              </a:rPr>
              <a:t>perceptron</a:t>
            </a:r>
            <a:r>
              <a:rPr lang="en-US" sz="2000" dirty="0" smtClean="0">
                <a:latin typeface="Times New Roman" pitchFamily="18" charset="0"/>
                <a:cs typeface="Times New Roman" pitchFamily="18" charset="0"/>
              </a:rPr>
              <a:t> is a single-layer </a:t>
            </a:r>
            <a:r>
              <a:rPr lang="en-US" sz="2000" dirty="0" smtClean="0">
                <a:latin typeface="Times New Roman" pitchFamily="18" charset="0"/>
                <a:cs typeface="Times New Roman" pitchFamily="18" charset="0"/>
                <a:hlinkClick r:id="rId5"/>
              </a:rPr>
              <a:t>neural network</a:t>
            </a:r>
            <a:r>
              <a:rPr lang="en-US" sz="2000" dirty="0" smtClean="0">
                <a:latin typeface="Times New Roman" pitchFamily="18" charset="0"/>
                <a:cs typeface="Times New Roman" pitchFamily="18" charset="0"/>
              </a:rPr>
              <a:t>. They consist of four main parts including input values, weights and bias, net sum, and an </a:t>
            </a:r>
            <a:r>
              <a:rPr lang="en-US" sz="2000" dirty="0" smtClean="0">
                <a:latin typeface="Times New Roman" pitchFamily="18" charset="0"/>
                <a:cs typeface="Times New Roman" pitchFamily="18" charset="0"/>
                <a:hlinkClick r:id="rId6"/>
              </a:rPr>
              <a:t>activation function</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3" name="Picture 2" descr="Perceptron Input and Output"/>
          <p:cNvPicPr>
            <a:picLocks noChangeAspect="1" noChangeArrowheads="1"/>
          </p:cNvPicPr>
          <p:nvPr/>
        </p:nvPicPr>
        <p:blipFill>
          <a:blip r:embed="rId7"/>
          <a:srcRect/>
          <a:stretch>
            <a:fillRect/>
          </a:stretch>
        </p:blipFill>
        <p:spPr bwMode="auto">
          <a:xfrm>
            <a:off x="457168" y="3814762"/>
            <a:ext cx="9358378" cy="33813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292" y="242862"/>
            <a:ext cx="9501254" cy="2092881"/>
          </a:xfrm>
          <a:prstGeom prst="rect">
            <a:avLst/>
          </a:prstGeom>
        </p:spPr>
        <p:txBody>
          <a:bodyPr wrap="square">
            <a:spAutoFit/>
          </a:bodyPr>
          <a:lstStyle/>
          <a:p>
            <a:pPr algn="ctr"/>
            <a:r>
              <a:rPr lang="en-US" sz="2800" b="1" dirty="0" smtClean="0">
                <a:latin typeface="Times New Roman" pitchFamily="18" charset="0"/>
                <a:cs typeface="Times New Roman" pitchFamily="18" charset="0"/>
              </a:rPr>
              <a:t>Structure of a </a:t>
            </a:r>
            <a:r>
              <a:rPr lang="en-US" sz="2800" b="1" dirty="0" err="1" smtClean="0">
                <a:latin typeface="Times New Roman" pitchFamily="18" charset="0"/>
                <a:cs typeface="Times New Roman" pitchFamily="18" charset="0"/>
              </a:rPr>
              <a:t>Perceptron</a:t>
            </a:r>
            <a:endParaRPr lang="en-US" sz="2800" b="1"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or neuron in a neural network, has a simple but ingenious structure. It consists of four parts, illustrated below.</a:t>
            </a: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27650" name="Picture 2" descr="structure of a perceptron"/>
          <p:cNvPicPr>
            <a:picLocks noChangeAspect="1" noChangeArrowheads="1"/>
          </p:cNvPicPr>
          <p:nvPr/>
        </p:nvPicPr>
        <p:blipFill>
          <a:blip r:embed="rId2"/>
          <a:srcRect/>
          <a:stretch>
            <a:fillRect/>
          </a:stretch>
        </p:blipFill>
        <p:spPr bwMode="auto">
          <a:xfrm>
            <a:off x="0" y="1743060"/>
            <a:ext cx="10058400" cy="602934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16" y="47208"/>
            <a:ext cx="9886984" cy="6617196"/>
          </a:xfrm>
          <a:prstGeom prst="rect">
            <a:avLst/>
          </a:prstGeom>
        </p:spPr>
        <p:txBody>
          <a:bodyPr wrap="square">
            <a:spAutoFit/>
          </a:bodyPr>
          <a:lstStyle/>
          <a:p>
            <a:pPr algn="ctr"/>
            <a:r>
              <a:rPr lang="en-US" sz="3200" b="1" dirty="0" smtClean="0">
                <a:latin typeface="Times New Roman" pitchFamily="18" charset="0"/>
                <a:cs typeface="Times New Roman" pitchFamily="18" charset="0"/>
              </a:rPr>
              <a:t>The </a:t>
            </a:r>
            <a:r>
              <a:rPr lang="en-US" sz="3200" b="1" dirty="0" err="1" smtClean="0">
                <a:latin typeface="Times New Roman" pitchFamily="18" charset="0"/>
                <a:cs typeface="Times New Roman" pitchFamily="18" charset="0"/>
              </a:rPr>
              <a:t>Perceptron</a:t>
            </a:r>
            <a:r>
              <a:rPr lang="en-US" sz="3200" b="1" dirty="0" smtClean="0">
                <a:latin typeface="Times New Roman" pitchFamily="18" charset="0"/>
                <a:cs typeface="Times New Roman" pitchFamily="18" charset="0"/>
              </a:rPr>
              <a:t> Learning Process</a:t>
            </a:r>
          </a:p>
          <a:p>
            <a:pPr algn="ctr"/>
            <a:endParaRPr lang="en-US" sz="32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follows these steps:</a:t>
            </a:r>
          </a:p>
          <a:p>
            <a:pPr algn="just"/>
            <a:endParaRPr lang="en-US" sz="2400" dirty="0" smtClean="0">
              <a:latin typeface="Times New Roman" pitchFamily="18" charset="0"/>
              <a:cs typeface="Times New Roman" pitchFamily="18" charset="0"/>
            </a:endParaRPr>
          </a:p>
          <a:p>
            <a:pPr marL="457200" indent="-457200" algn="just">
              <a:buAutoNum type="arabicPeriod"/>
            </a:pPr>
            <a:r>
              <a:rPr lang="en-US" sz="2400" b="1" dirty="0" smtClean="0">
                <a:latin typeface="Times New Roman" pitchFamily="18" charset="0"/>
                <a:cs typeface="Times New Roman" pitchFamily="18" charset="0"/>
              </a:rPr>
              <a:t>Takes the inputs, multiplies them by their weights, and computes their sum</a:t>
            </a:r>
            <a:r>
              <a:rPr lang="en-US" sz="2400" dirty="0" smtClean="0">
                <a:latin typeface="Times New Roman" pitchFamily="18" charset="0"/>
                <a:cs typeface="Times New Roman" pitchFamily="18" charset="0"/>
              </a:rPr>
              <a:t> the weights allow the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to evaluate the relative importance of each of the outputs.</a:t>
            </a:r>
            <a:r>
              <a:rPr lang="en-US" sz="2400" i="1" dirty="0" smtClean="0">
                <a:latin typeface="Times New Roman" pitchFamily="18" charset="0"/>
                <a:cs typeface="Times New Roman" pitchFamily="18" charset="0"/>
              </a:rPr>
              <a:t>  </a:t>
            </a:r>
          </a:p>
          <a:p>
            <a:pPr marL="457200" indent="-457200" algn="just">
              <a:buAutoNum type="arabicPeriod"/>
            </a:pPr>
            <a:endParaRPr lang="en-US" sz="2400" i="1" dirty="0" smtClean="0">
              <a:latin typeface="Times New Roman" pitchFamily="18" charset="0"/>
              <a:cs typeface="Times New Roman" pitchFamily="18" charset="0"/>
            </a:endParaRPr>
          </a:p>
          <a:p>
            <a:pPr marL="457200" indent="-457200" algn="just">
              <a:buAutoNum type="arabicPeriod"/>
            </a:pPr>
            <a:r>
              <a:rPr lang="en-US" sz="2400" b="1" dirty="0" smtClean="0">
                <a:latin typeface="Times New Roman" pitchFamily="18" charset="0"/>
                <a:cs typeface="Times New Roman" pitchFamily="18" charset="0"/>
              </a:rPr>
              <a:t>Adds a bias factor, the number 1 multiplied by a weight t</a:t>
            </a:r>
            <a:r>
              <a:rPr lang="en-US" sz="2400" dirty="0" smtClean="0">
                <a:latin typeface="Times New Roman" pitchFamily="18" charset="0"/>
                <a:cs typeface="Times New Roman" pitchFamily="18" charset="0"/>
              </a:rPr>
              <a:t>his is a technical step that makes it possible to move the activation function curve up and down, or left and right on the number graph. </a:t>
            </a:r>
          </a:p>
          <a:p>
            <a:pPr marL="457200" indent="-457200" algn="just">
              <a:buAutoNum type="arabicPeriod"/>
            </a:pPr>
            <a:endParaRPr lang="en-US" sz="2400" dirty="0" smtClean="0">
              <a:latin typeface="Times New Roman" pitchFamily="18" charset="0"/>
              <a:cs typeface="Times New Roman" pitchFamily="18" charset="0"/>
            </a:endParaRPr>
          </a:p>
          <a:p>
            <a:pPr marL="457200" indent="-457200" algn="just">
              <a:buFont typeface="Calibri"/>
              <a:buAutoNum type="arabicPeriod"/>
            </a:pPr>
            <a:r>
              <a:rPr lang="en-US" sz="2400" b="1" dirty="0" smtClean="0">
                <a:latin typeface="Times New Roman" pitchFamily="18" charset="0"/>
                <a:cs typeface="Times New Roman" pitchFamily="18" charset="0"/>
              </a:rPr>
              <a:t>Feeds the sum through the activation function</a:t>
            </a:r>
            <a:r>
              <a:rPr lang="en-US" sz="2400" dirty="0" smtClean="0">
                <a:latin typeface="Times New Roman" pitchFamily="18" charset="0"/>
                <a:cs typeface="Times New Roman" pitchFamily="18" charset="0"/>
              </a:rPr>
              <a:t> the activation function maps the input values to the required output values. </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4. The result is the </a:t>
            </a:r>
            <a:r>
              <a:rPr lang="en-US" sz="2400" b="1" dirty="0" err="1" smtClean="0">
                <a:latin typeface="Times New Roman" pitchFamily="18" charset="0"/>
                <a:cs typeface="Times New Roman" pitchFamily="18" charset="0"/>
              </a:rPr>
              <a:t>perceptron</a:t>
            </a:r>
            <a:r>
              <a:rPr lang="en-US" sz="2400" b="1" dirty="0" smtClean="0">
                <a:latin typeface="Times New Roman" pitchFamily="18" charset="0"/>
                <a:cs typeface="Times New Roman" pitchFamily="18" charset="0"/>
              </a:rPr>
              <a:t> output</a:t>
            </a:r>
            <a:r>
              <a:rPr lang="en-US" sz="2400" dirty="0" smtClean="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output is a classification decision.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2862"/>
            <a:ext cx="10058400" cy="5509200"/>
          </a:xfrm>
          <a:prstGeom prst="rect">
            <a:avLst/>
          </a:prstGeom>
        </p:spPr>
        <p:txBody>
          <a:bodyPr wrap="square">
            <a:spAutoFit/>
          </a:bodyPr>
          <a:lstStyle/>
          <a:p>
            <a:pPr algn="ctr"/>
            <a:r>
              <a:rPr lang="en-US" sz="2400" b="1" dirty="0" smtClean="0">
                <a:latin typeface="Times New Roman" pitchFamily="18" charset="0"/>
                <a:cs typeface="Times New Roman" pitchFamily="18" charset="0"/>
              </a:rPr>
              <a:t>What are the primary components of a </a:t>
            </a:r>
            <a:r>
              <a:rPr lang="en-US" sz="2400" b="1" dirty="0" err="1" smtClean="0">
                <a:latin typeface="Times New Roman" pitchFamily="18" charset="0"/>
                <a:cs typeface="Times New Roman" pitchFamily="18" charset="0"/>
              </a:rPr>
              <a:t>perceptron</a:t>
            </a:r>
            <a:r>
              <a:rPr lang="en-US" sz="2400" b="1" dirty="0" smtClean="0">
                <a:latin typeface="Times New Roman" pitchFamily="18" charset="0"/>
                <a:cs typeface="Times New Roman" pitchFamily="18" charset="0"/>
              </a:rPr>
              <a:t>?</a:t>
            </a:r>
          </a:p>
          <a:p>
            <a:pPr algn="ctr"/>
            <a:endParaRPr lang="en-US" sz="20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Input: </a:t>
            </a:r>
            <a:r>
              <a:rPr lang="en-US" sz="2000" dirty="0" smtClean="0">
                <a:latin typeface="Times New Roman" pitchFamily="18" charset="0"/>
                <a:cs typeface="Times New Roman" pitchFamily="18" charset="0"/>
              </a:rPr>
              <a:t>Features are taken as inputs in the </a:t>
            </a:r>
            <a:r>
              <a:rPr lang="en-US" sz="2000" dirty="0" err="1" smtClean="0">
                <a:latin typeface="Times New Roman" pitchFamily="18" charset="0"/>
                <a:cs typeface="Times New Roman" pitchFamily="18" charset="0"/>
              </a:rPr>
              <a:t>perceptron</a:t>
            </a:r>
            <a:r>
              <a:rPr lang="en-US" sz="2000" dirty="0" smtClean="0">
                <a:latin typeface="Times New Roman" pitchFamily="18" charset="0"/>
                <a:cs typeface="Times New Roman" pitchFamily="18" charset="0"/>
              </a:rPr>
              <a:t> algorithm. Inputs are denoted as x1, x2, x3, x4, .</a:t>
            </a:r>
            <a:r>
              <a:rPr lang="en-US" sz="2000" dirty="0" err="1" smtClean="0">
                <a:latin typeface="Times New Roman" pitchFamily="18" charset="0"/>
                <a:cs typeface="Times New Roman" pitchFamily="18" charset="0"/>
              </a:rPr>
              <a:t>xn</a:t>
            </a:r>
            <a:r>
              <a:rPr lang="en-US" sz="2000" dirty="0" smtClean="0">
                <a:latin typeface="Times New Roman" pitchFamily="18" charset="0"/>
                <a:cs typeface="Times New Roman" pitchFamily="18" charset="0"/>
              </a:rPr>
              <a:t> . There is also a special input type, which is called bias. </a:t>
            </a:r>
          </a:p>
          <a:p>
            <a:pPr algn="just"/>
            <a:endParaRPr lang="en-US" sz="20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Weights: </a:t>
            </a:r>
            <a:r>
              <a:rPr lang="en-US" sz="2000" dirty="0" smtClean="0">
                <a:latin typeface="Times New Roman" pitchFamily="18" charset="0"/>
                <a:cs typeface="Times New Roman" pitchFamily="18" charset="0"/>
              </a:rPr>
              <a:t>The weights are given an initial value at the start. Weights are represented as w1, w2, w3, w4, ..</a:t>
            </a:r>
            <a:r>
              <a:rPr lang="en-US" sz="2000" dirty="0" err="1" smtClean="0">
                <a:latin typeface="Times New Roman" pitchFamily="18" charset="0"/>
                <a:cs typeface="Times New Roman" pitchFamily="18" charset="0"/>
              </a:rPr>
              <a:t>wn</a:t>
            </a:r>
            <a:r>
              <a:rPr lang="en-US" sz="2000" dirty="0" smtClean="0">
                <a:latin typeface="Times New Roman" pitchFamily="18" charset="0"/>
                <a:cs typeface="Times New Roman" pitchFamily="18" charset="0"/>
              </a:rPr>
              <a:t>. </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Bias: </a:t>
            </a:r>
            <a:r>
              <a:rPr lang="en-US" sz="2000" dirty="0" smtClean="0">
                <a:latin typeface="Times New Roman" pitchFamily="18" charset="0"/>
                <a:cs typeface="Times New Roman" pitchFamily="18" charset="0"/>
              </a:rPr>
              <a:t>bias is a special input type. It allows the classifier to move the decision boundary around from its original position to the right, left, up, or down.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objective of the bias is to shift each point in a particular direction for a specified distance. Bias allows for higher quality and faster model training. </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Activation/step function:</a:t>
            </a:r>
            <a:r>
              <a:rPr lang="en-US" sz="2000" dirty="0" smtClean="0">
                <a:latin typeface="Times New Roman" pitchFamily="18" charset="0"/>
                <a:cs typeface="Times New Roman" pitchFamily="18" charset="0"/>
              </a:rPr>
              <a:t>  Activation or step functions are used to create non-linear neural networks. These functions can change the value of neural networks to 0 or 1. </a:t>
            </a:r>
          </a:p>
          <a:p>
            <a:pPr algn="just"/>
            <a:endParaRPr lang="en-US" sz="2000"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54" y="314300"/>
            <a:ext cx="9501254" cy="3046988"/>
          </a:xfrm>
          <a:prstGeom prst="rect">
            <a:avLst/>
          </a:prstGeom>
        </p:spPr>
        <p:txBody>
          <a:bodyPr wrap="square">
            <a:spAutoFit/>
          </a:bodyPr>
          <a:lstStyle/>
          <a:p>
            <a:pPr algn="ctr"/>
            <a:r>
              <a:rPr lang="en-US" sz="2400" b="1" dirty="0" smtClean="0"/>
              <a:t>How does a </a:t>
            </a:r>
            <a:r>
              <a:rPr lang="en-US" sz="2400" b="1" dirty="0" err="1" smtClean="0"/>
              <a:t>Perceptron</a:t>
            </a:r>
            <a:r>
              <a:rPr lang="en-US" sz="2400" b="1" dirty="0" smtClean="0"/>
              <a:t> work?</a:t>
            </a:r>
          </a:p>
          <a:p>
            <a:pPr algn="ctr"/>
            <a:endParaRPr lang="en-US" sz="2400" b="1" dirty="0" smtClean="0"/>
          </a:p>
          <a:p>
            <a:pPr algn="just"/>
            <a:r>
              <a:rPr lang="en-US" sz="2400" dirty="0" smtClean="0">
                <a:latin typeface="Times New Roman" pitchFamily="18" charset="0"/>
                <a:cs typeface="Times New Roman" pitchFamily="18" charset="0"/>
              </a:rPr>
              <a:t>The process begins by taking all the input values and multiplying them by their weights. Then, all of these multiplied values are added together to create the weighted sum. The weighted sum is then applied to the activation function, producing the </a:t>
            </a:r>
            <a:r>
              <a:rPr lang="en-US" sz="2400" dirty="0" err="1" smtClean="0">
                <a:latin typeface="Times New Roman" pitchFamily="18" charset="0"/>
                <a:cs typeface="Times New Roman" pitchFamily="18" charset="0"/>
              </a:rPr>
              <a:t>perceptron's</a:t>
            </a:r>
            <a:r>
              <a:rPr lang="en-US" sz="2400" dirty="0" smtClean="0">
                <a:latin typeface="Times New Roman" pitchFamily="18" charset="0"/>
                <a:cs typeface="Times New Roman" pitchFamily="18" charset="0"/>
              </a:rPr>
              <a:t> output.</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1026" name="AutoShape 2" descr="1_n6sJ4yZQzwKL9wnF5wnVN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descr="structure of a perceptron"/>
          <p:cNvPicPr>
            <a:picLocks noChangeAspect="1" noChangeArrowheads="1"/>
          </p:cNvPicPr>
          <p:nvPr/>
        </p:nvPicPr>
        <p:blipFill>
          <a:blip r:embed="rId2"/>
          <a:srcRect/>
          <a:stretch>
            <a:fillRect/>
          </a:stretch>
        </p:blipFill>
        <p:spPr bwMode="auto">
          <a:xfrm>
            <a:off x="742920" y="2814630"/>
            <a:ext cx="8958290" cy="421484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54" y="314300"/>
            <a:ext cx="9286940" cy="6986528"/>
          </a:xfrm>
          <a:prstGeom prst="rect">
            <a:avLst/>
          </a:prstGeom>
        </p:spPr>
        <p:txBody>
          <a:bodyPr wrap="square">
            <a:spAutoFit/>
          </a:bodyPr>
          <a:lstStyle/>
          <a:p>
            <a:pPr algn="just"/>
            <a:r>
              <a:rPr lang="en-US" sz="2800" dirty="0" smtClean="0">
                <a:latin typeface="Times New Roman" pitchFamily="18" charset="0"/>
                <a:cs typeface="Times New Roman" pitchFamily="18" charset="0"/>
              </a:rPr>
              <a:t>At the synapses between the dendrite and axons, electrical signals are modulated in various amounts.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is also modeled in the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 by multiplying each input value by a value called the weight.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An actual neuron fires an output signal only when the total strength of the input signals exceed a certain threshold.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We model this phenomenon in a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 by calculating the weighted sum of the inputs to represent the total strength of the input signals, and applying a step function on the sum to determine its output.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As in biological neural networks, this output is fed to other </a:t>
            </a:r>
            <a:r>
              <a:rPr lang="en-US" sz="2800" dirty="0" err="1" smtClean="0">
                <a:latin typeface="Times New Roman" pitchFamily="18" charset="0"/>
                <a:cs typeface="Times New Roman" pitchFamily="18" charset="0"/>
              </a:rPr>
              <a:t>perceptrons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044" y="814366"/>
            <a:ext cx="8858312" cy="5355312"/>
          </a:xfrm>
          <a:prstGeom prst="rect">
            <a:avLst/>
          </a:prstGeom>
        </p:spPr>
        <p:txBody>
          <a:bodyPr wrap="square">
            <a:spAutoFit/>
          </a:bodyPr>
          <a:lstStyle/>
          <a:p>
            <a:pPr algn="ctr"/>
            <a:r>
              <a:rPr lang="en-US" sz="4800" b="1" dirty="0" smtClean="0">
                <a:solidFill>
                  <a:schemeClr val="accent6">
                    <a:lumMod val="50000"/>
                  </a:schemeClr>
                </a:solidFill>
                <a:cs typeface="Times New Roman" pitchFamily="18" charset="0"/>
              </a:rPr>
              <a:t>Unit -2</a:t>
            </a:r>
          </a:p>
          <a:p>
            <a:pPr algn="ctr"/>
            <a:r>
              <a:rPr lang="en-US" sz="4800" b="1" dirty="0" smtClean="0">
                <a:solidFill>
                  <a:schemeClr val="accent6">
                    <a:lumMod val="50000"/>
                  </a:schemeClr>
                </a:solidFill>
                <a:cs typeface="Times New Roman" pitchFamily="18" charset="0"/>
              </a:rPr>
              <a:t>Neural Networks-II (</a:t>
            </a:r>
            <a:r>
              <a:rPr lang="ru-RU" sz="4800" b="1" dirty="0" smtClean="0">
                <a:solidFill>
                  <a:schemeClr val="accent6">
                    <a:lumMod val="50000"/>
                  </a:schemeClr>
                </a:solidFill>
                <a:ea typeface="Verdana" charset="0"/>
                <a:cs typeface="Times New Roman" pitchFamily="18" charset="0"/>
              </a:rPr>
              <a:t>Back Propagation Network</a:t>
            </a:r>
            <a:endParaRPr lang="en-US" sz="4800" b="1" dirty="0" smtClean="0">
              <a:solidFill>
                <a:schemeClr val="accent6">
                  <a:lumMod val="50000"/>
                </a:schemeClr>
              </a:solidFill>
              <a:ea typeface="Verdana" charset="0"/>
              <a:cs typeface="Times New Roman" pitchFamily="18" charset="0"/>
            </a:endParaRPr>
          </a:p>
          <a:p>
            <a:endPar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endPar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pPr algn="just"/>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topics</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2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Background,</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what</a:t>
            </a:r>
            <a:r>
              <a:rPr lang="en-US" i="1" spc="22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is</a:t>
            </a:r>
            <a:r>
              <a:rPr lang="en-US" i="1" spc="22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 network</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function,</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simple</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machines</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 measure,</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err="1" smtClean="0">
                <a:solidFill>
                  <a:srgbClr val="002060"/>
                </a:solidFill>
                <a:latin typeface="Arial" pitchFamily="34" charset="0"/>
                <a:cs typeface="Arial" pitchFamily="34" charset="0"/>
              </a:rPr>
              <a:t>perceptron</a:t>
            </a:r>
            <a:r>
              <a:rPr lang="en-US" i="1" dirty="0" smtClean="0">
                <a:solidFill>
                  <a:srgbClr val="002060"/>
                </a:solidFill>
                <a:latin typeface="Arial" pitchFamily="34" charset="0"/>
                <a:cs typeface="Arial" pitchFamily="34" charset="0"/>
              </a:rPr>
              <a:t> model </a:t>
            </a:r>
            <a:r>
              <a:rPr lang="en-US" i="1" dirty="0" err="1"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Perceptron</a:t>
            </a:r>
            <a:r>
              <a:rPr lang="en-US" i="1" spc="36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rule,</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by</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example,</a:t>
            </a:r>
            <a:r>
              <a:rPr lang="en-US" i="1" dirty="0" smtClean="0">
                <a:solidFill>
                  <a:srgbClr val="002060"/>
                </a:solidFill>
              </a:rPr>
              <a:t> single layer artificial neural network </a:t>
            </a:r>
            <a:r>
              <a:rPr lang="en-US" i="1" spc="1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multi-layer</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feed- forward</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computation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input,</a:t>
            </a:r>
            <a:r>
              <a:rPr lang="en-US" i="1" spc="7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 output</a:t>
            </a:r>
            <a:r>
              <a:rPr lang="en-US" i="1" spc="5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layers,</a:t>
            </a:r>
            <a:r>
              <a:rPr lang="en-US" i="1" spc="5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a:t>
            </a:r>
            <a:r>
              <a:rPr lang="en-US" i="1" spc="5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calculation.</a:t>
            </a:r>
            <a:r>
              <a:rPr lang="en-US" i="1" spc="58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58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algorithm</a:t>
            </a:r>
            <a:r>
              <a:rPr lang="en-US" i="1" spc="5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for training</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4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basic</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loop</a:t>
            </a:r>
            <a:r>
              <a:rPr lang="en-US" i="1" spc="4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structure,</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step-by-step</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procedure, numerical example.</a:t>
            </a:r>
            <a:r>
              <a:rPr lang="en-US" i="1" dirty="0" smtClean="0">
                <a:solidFill>
                  <a:srgbClr val="002060"/>
                </a:solidFill>
              </a:rPr>
              <a:t> factors affecting back propagation training, applications</a:t>
            </a:r>
            <a:r>
              <a:rPr lang="en-US" i="1" dirty="0" smtClean="0">
                <a:solidFill>
                  <a:schemeClr val="tx2"/>
                </a:solidFill>
              </a:rPr>
              <a:t>.</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172484" y="171424"/>
            <a:ext cx="1714500" cy="17049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54" y="814366"/>
            <a:ext cx="9501254" cy="461665"/>
          </a:xfrm>
          <a:prstGeom prst="rect">
            <a:avLst/>
          </a:prstGeom>
        </p:spPr>
        <p:txBody>
          <a:bodyPr wrap="square">
            <a:spAutoFit/>
          </a:bodyPr>
          <a:lstStyle/>
          <a:p>
            <a:pPr algn="just"/>
            <a:r>
              <a:rPr lang="en-US" sz="2400" dirty="0" smtClean="0"/>
              <a:t>Step 1 . All the inputs </a:t>
            </a:r>
            <a:r>
              <a:rPr lang="en-US" sz="2400" b="1" i="1" dirty="0" smtClean="0"/>
              <a:t>x</a:t>
            </a:r>
            <a:r>
              <a:rPr lang="en-US" sz="2400" dirty="0" smtClean="0"/>
              <a:t> are multiplied with their weights </a:t>
            </a:r>
            <a:r>
              <a:rPr lang="en-US" sz="2400" b="1" i="1" dirty="0" smtClean="0"/>
              <a:t>w</a:t>
            </a:r>
            <a:r>
              <a:rPr lang="en-US" sz="2400" dirty="0" smtClean="0"/>
              <a:t>. Let’s call it </a:t>
            </a:r>
            <a:r>
              <a:rPr lang="en-US" sz="2400" b="1" i="1" dirty="0" smtClean="0"/>
              <a:t>k.</a:t>
            </a:r>
            <a:endParaRPr lang="en-US" sz="2400" dirty="0"/>
          </a:p>
        </p:txBody>
      </p:sp>
      <p:pic>
        <p:nvPicPr>
          <p:cNvPr id="22530" name="Picture 2" descr="Image for post"/>
          <p:cNvPicPr>
            <a:picLocks noChangeAspect="1" noChangeArrowheads="1"/>
          </p:cNvPicPr>
          <p:nvPr/>
        </p:nvPicPr>
        <p:blipFill>
          <a:blip r:embed="rId2"/>
          <a:srcRect/>
          <a:stretch>
            <a:fillRect/>
          </a:stretch>
        </p:blipFill>
        <p:spPr bwMode="auto">
          <a:xfrm>
            <a:off x="528606" y="1743060"/>
            <a:ext cx="9001125" cy="39719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292" y="528614"/>
            <a:ext cx="9429816" cy="461665"/>
          </a:xfrm>
          <a:prstGeom prst="rect">
            <a:avLst/>
          </a:prstGeom>
        </p:spPr>
        <p:txBody>
          <a:bodyPr wrap="square">
            <a:spAutoFit/>
          </a:bodyPr>
          <a:lstStyle/>
          <a:p>
            <a:r>
              <a:rPr lang="en-US" sz="2400" dirty="0" smtClean="0"/>
              <a:t>Step 2. </a:t>
            </a:r>
            <a:r>
              <a:rPr lang="en-US" sz="2400" b="1" i="1" dirty="0" smtClean="0"/>
              <a:t>Add</a:t>
            </a:r>
            <a:r>
              <a:rPr lang="en-US" sz="2400" dirty="0" smtClean="0"/>
              <a:t> all the multiplied values and call them </a:t>
            </a:r>
            <a:r>
              <a:rPr lang="en-US" sz="2400" b="1" i="1" dirty="0" smtClean="0"/>
              <a:t>Weighted Sum.</a:t>
            </a:r>
            <a:endParaRPr lang="en-US" sz="2400" dirty="0"/>
          </a:p>
        </p:txBody>
      </p:sp>
      <p:pic>
        <p:nvPicPr>
          <p:cNvPr id="23554" name="Picture 2" descr="Image for post"/>
          <p:cNvPicPr>
            <a:picLocks noChangeAspect="1" noChangeArrowheads="1"/>
          </p:cNvPicPr>
          <p:nvPr/>
        </p:nvPicPr>
        <p:blipFill>
          <a:blip r:embed="rId2"/>
          <a:srcRect/>
          <a:stretch>
            <a:fillRect/>
          </a:stretch>
        </p:blipFill>
        <p:spPr bwMode="auto">
          <a:xfrm>
            <a:off x="814358" y="2386002"/>
            <a:ext cx="8501122" cy="3157547"/>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314292" y="242862"/>
            <a:ext cx="9429816" cy="1200329"/>
          </a:xfrm>
          <a:prstGeom prst="rect">
            <a:avLst/>
          </a:prstGeom>
        </p:spPr>
        <p:txBody>
          <a:bodyPr wrap="square">
            <a:spAutoFit/>
          </a:bodyPr>
          <a:lstStyle/>
          <a:p>
            <a:pPr algn="just"/>
            <a:r>
              <a:rPr lang="en-US" sz="2400" dirty="0" smtClean="0"/>
              <a:t>Step 3. </a:t>
            </a:r>
            <a:r>
              <a:rPr lang="en-US" sz="2400" b="1" i="1" dirty="0" smtClean="0"/>
              <a:t>Apply</a:t>
            </a:r>
            <a:r>
              <a:rPr lang="en-US" sz="2400" dirty="0" smtClean="0"/>
              <a:t> that weighted sum to the correct </a:t>
            </a:r>
            <a:r>
              <a:rPr lang="en-US" sz="2400" b="1" i="1" dirty="0" smtClean="0">
                <a:hlinkClick r:id="rId2"/>
              </a:rPr>
              <a:t>Activation Function</a:t>
            </a:r>
            <a:r>
              <a:rPr lang="en-US" sz="2400" dirty="0" smtClean="0">
                <a:hlinkClick r:id="rId2"/>
              </a:rPr>
              <a:t>.</a:t>
            </a:r>
            <a:endParaRPr lang="en-US" sz="2400" dirty="0" smtClean="0"/>
          </a:p>
          <a:p>
            <a:pPr algn="just"/>
            <a:endParaRPr lang="en-US" sz="2400" dirty="0" smtClean="0"/>
          </a:p>
          <a:p>
            <a:pPr algn="just"/>
            <a:r>
              <a:rPr lang="en-US" sz="2400" dirty="0" smtClean="0"/>
              <a:t>For Example: Unit Step Activation Function.</a:t>
            </a:r>
            <a:endParaRPr lang="en-US" sz="2400" dirty="0"/>
          </a:p>
        </p:txBody>
      </p:sp>
      <p:pic>
        <p:nvPicPr>
          <p:cNvPr id="24581" name="Picture 5" descr="Image for post"/>
          <p:cNvPicPr>
            <a:picLocks noChangeAspect="1" noChangeArrowheads="1"/>
          </p:cNvPicPr>
          <p:nvPr/>
        </p:nvPicPr>
        <p:blipFill>
          <a:blip r:embed="rId3"/>
          <a:srcRect/>
          <a:stretch>
            <a:fillRect/>
          </a:stretch>
        </p:blipFill>
        <p:spPr bwMode="auto">
          <a:xfrm>
            <a:off x="528606" y="2171688"/>
            <a:ext cx="9153746" cy="450059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385738"/>
            <a:ext cx="10058400" cy="2734331"/>
          </a:xfrm>
          <a:prstGeom prst="rect">
            <a:avLst/>
          </a:prstGeom>
          <a:solidFill>
            <a:srgbClr val="FFFFFF"/>
          </a:solidFill>
          <a:ln w="9525">
            <a:noFill/>
            <a:miter lim="800000"/>
            <a:headEnd/>
            <a:tailEnd/>
          </a:ln>
          <a:effectLst/>
        </p:spPr>
        <p:txBody>
          <a:bodyPr vert="horz" wrap="square" lIns="0" tIns="272964" rIns="0" bIns="-4919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92929"/>
                </a:solidFill>
                <a:effectLst/>
                <a:latin typeface="Times New Roman" pitchFamily="18" charset="0"/>
                <a:cs typeface="Times New Roman" pitchFamily="18" charset="0"/>
              </a:rPr>
              <a:t>Why do we need Weights and Bias?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i="0" u="none" strike="noStrike" cap="none" normalizeH="0" baseline="0" dirty="0" smtClean="0">
              <a:ln>
                <a:noFill/>
              </a:ln>
              <a:solidFill>
                <a:srgbClr val="292929"/>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i="0" u="none" strike="noStrike" cap="none" normalizeH="0" dirty="0" smtClean="0">
                <a:ln>
                  <a:noFill/>
                </a:ln>
                <a:effectLst/>
                <a:latin typeface="Times New Roman" pitchFamily="18" charset="0"/>
                <a:cs typeface="Times New Roman" pitchFamily="18" charset="0"/>
              </a:rPr>
              <a:t>Weights shows the strength of the particular node.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i="1" u="none" strike="noStrike" cap="none" normalizeH="0" dirty="0" smtClean="0">
                <a:ln>
                  <a:noFill/>
                </a:ln>
                <a:effectLst/>
                <a:latin typeface="Times New Roman" pitchFamily="18" charset="0"/>
                <a:cs typeface="Times New Roman" pitchFamily="18" charset="0"/>
              </a:rPr>
              <a:t>A bias</a:t>
            </a:r>
            <a:r>
              <a:rPr kumimoji="0" lang="en-US" sz="3200" i="0" u="none" strike="noStrike" cap="none" normalizeH="0" dirty="0" smtClean="0">
                <a:ln>
                  <a:noFill/>
                </a:ln>
                <a:effectLst/>
                <a:latin typeface="Times New Roman" pitchFamily="18" charset="0"/>
                <a:cs typeface="Times New Roman" pitchFamily="18" charset="0"/>
              </a:rPr>
              <a:t> value allows you to shift the activation function curve up or down.</a:t>
            </a:r>
            <a:endParaRPr kumimoji="0" lang="en-US" sz="2800" i="0" u="none" strike="noStrike" cap="none" normalizeH="0" dirty="0" smtClean="0">
              <a:ln>
                <a:noFill/>
              </a:ln>
              <a:effectLst/>
              <a:latin typeface="Times New Roman" pitchFamily="18" charset="0"/>
              <a:cs typeface="Times New Roman" pitchFamily="18" charset="0"/>
            </a:endParaRPr>
          </a:p>
        </p:txBody>
      </p:sp>
      <p:pic>
        <p:nvPicPr>
          <p:cNvPr id="25603" name="Picture 3" descr="Image for post"/>
          <p:cNvPicPr>
            <a:picLocks noChangeAspect="1" noChangeArrowheads="1"/>
          </p:cNvPicPr>
          <p:nvPr/>
        </p:nvPicPr>
        <p:blipFill>
          <a:blip r:embed="rId2"/>
          <a:srcRect/>
          <a:stretch>
            <a:fillRect/>
          </a:stretch>
        </p:blipFill>
        <p:spPr bwMode="auto">
          <a:xfrm>
            <a:off x="385730" y="3314696"/>
            <a:ext cx="9501254" cy="433191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0"/>
            <a:ext cx="9672670" cy="5458154"/>
          </a:xfrm>
          <a:prstGeom prst="rect">
            <a:avLst/>
          </a:prstGeom>
          <a:solidFill>
            <a:srgbClr val="FFFFFF"/>
          </a:solidFill>
          <a:ln w="9525">
            <a:noFill/>
            <a:miter lim="800000"/>
            <a:headEnd/>
            <a:tailEnd/>
          </a:ln>
          <a:effectLst/>
        </p:spPr>
        <p:txBody>
          <a:bodyPr vert="horz" wrap="square" lIns="0" tIns="272964" rIns="0" bIns="-4919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292929"/>
                </a:solidFill>
                <a:effectLst/>
                <a:latin typeface="Times New Roman" pitchFamily="18" charset="0"/>
                <a:cs typeface="Times New Roman" pitchFamily="18" charset="0"/>
              </a:rPr>
              <a:t>Why do we need Activation Function?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292929"/>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effectLst/>
                <a:latin typeface="Times New Roman" pitchFamily="18" charset="0"/>
                <a:cs typeface="Times New Roman" pitchFamily="18" charset="0"/>
              </a:rPr>
              <a:t>In short, </a:t>
            </a:r>
            <a:r>
              <a:rPr kumimoji="0" lang="en-US" sz="2400" b="1" i="0" u="none" strike="noStrike" cap="none" normalizeH="0" dirty="0" smtClean="0">
                <a:ln>
                  <a:noFill/>
                </a:ln>
                <a:effectLst/>
                <a:latin typeface="Times New Roman" pitchFamily="18" charset="0"/>
                <a:cs typeface="Times New Roman" pitchFamily="18" charset="0"/>
              </a:rPr>
              <a:t>the activation functions are used to map the input between the required values like (0, 1) or (-1, 1)</a:t>
            </a:r>
            <a:r>
              <a:rPr kumimoji="0" lang="en-US" sz="2400" b="0" i="0" u="none" strike="noStrike" cap="none" normalizeH="0" dirty="0" smtClean="0">
                <a:ln>
                  <a:noFill/>
                </a:ln>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latin typeface="Times New Roman" pitchFamily="18" charset="0"/>
              <a:cs typeface="Times New Roman" pitchFamily="18" charset="0"/>
            </a:endParaRPr>
          </a:p>
          <a:p>
            <a:r>
              <a:rPr lang="en-US" sz="2800" b="1" dirty="0" smtClean="0"/>
              <a:t>Where we use </a:t>
            </a:r>
            <a:r>
              <a:rPr lang="en-US" sz="2800" b="1" dirty="0" err="1" smtClean="0"/>
              <a:t>Perceptron</a:t>
            </a:r>
            <a:r>
              <a:rPr lang="en-US" sz="2800" b="1" dirty="0" smtClean="0"/>
              <a:t>?</a:t>
            </a:r>
          </a:p>
          <a:p>
            <a:endParaRPr lang="en-US" sz="2400" b="1" dirty="0" smtClean="0"/>
          </a:p>
          <a:p>
            <a:pPr algn="just"/>
            <a:r>
              <a:rPr lang="en-US" sz="2800" dirty="0" err="1" smtClean="0"/>
              <a:t>Perceptron</a:t>
            </a:r>
            <a:r>
              <a:rPr lang="en-US" sz="2800" dirty="0" smtClean="0"/>
              <a:t> is usually used to classify the data into two parts. Therefore, it is also known as a </a:t>
            </a:r>
            <a:r>
              <a:rPr lang="en-US" sz="2800" dirty="0" smtClean="0">
                <a:hlinkClick r:id="rId2"/>
              </a:rPr>
              <a:t>Linear Binary Classifier</a:t>
            </a:r>
            <a:r>
              <a:rPr lang="en-US" sz="2800"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424"/>
            <a:ext cx="9815546" cy="2308324"/>
          </a:xfrm>
          <a:prstGeom prst="rect">
            <a:avLst/>
          </a:prstGeom>
        </p:spPr>
        <p:txBody>
          <a:bodyPr wrap="square">
            <a:spAutoFit/>
          </a:bodyPr>
          <a:lstStyle/>
          <a:p>
            <a:pPr algn="just"/>
            <a:r>
              <a:rPr lang="en-US" sz="2400" b="1" dirty="0" smtClean="0">
                <a:latin typeface="Times New Roman" pitchFamily="18" charset="0"/>
                <a:cs typeface="Times New Roman" pitchFamily="18" charset="0"/>
              </a:rPr>
              <a:t>Single layer </a:t>
            </a:r>
            <a:r>
              <a:rPr lang="en-US" sz="2400" b="1" dirty="0" err="1" smtClean="0">
                <a:latin typeface="Times New Roman" pitchFamily="18" charset="0"/>
                <a:cs typeface="Times New Roman" pitchFamily="18" charset="0"/>
              </a:rPr>
              <a:t>perceptron</a:t>
            </a:r>
            <a:r>
              <a:rPr lang="en-US" sz="2400" b="1" dirty="0" smtClean="0">
                <a:latin typeface="Times New Roman" pitchFamily="18" charset="0"/>
                <a:cs typeface="Times New Roman" pitchFamily="18" charset="0"/>
              </a:rPr>
              <a:t> (SLP) </a:t>
            </a:r>
            <a:r>
              <a:rPr lang="en-US" sz="2000" dirty="0" smtClean="0">
                <a:latin typeface="Times New Roman" pitchFamily="18" charset="0"/>
                <a:cs typeface="Times New Roman" pitchFamily="18" charset="0"/>
              </a:rPr>
              <a:t>is the first proposed neural model created. The content of the local memory of the neuron consists of a vector of weights. The computation of a single layer </a:t>
            </a:r>
            <a:r>
              <a:rPr lang="en-US" sz="2000" dirty="0" err="1" smtClean="0">
                <a:latin typeface="Times New Roman" pitchFamily="18" charset="0"/>
                <a:cs typeface="Times New Roman" pitchFamily="18" charset="0"/>
              </a:rPr>
              <a:t>perceptron</a:t>
            </a:r>
            <a:r>
              <a:rPr lang="en-US" sz="2000" dirty="0" smtClean="0">
                <a:latin typeface="Times New Roman" pitchFamily="18" charset="0"/>
                <a:cs typeface="Times New Roman" pitchFamily="18" charset="0"/>
              </a:rPr>
              <a:t> is performed over the calculation of sum of the input vector each with the value multiplied by corresponding element of vector of the weights. The value which is displayed in the output will be the input of an activation function.</a:t>
            </a:r>
          </a:p>
          <a:p>
            <a:pPr algn="just"/>
            <a:r>
              <a:rPr lang="en-US" sz="2000" dirty="0" smtClean="0">
                <a:latin typeface="Times New Roman" pitchFamily="18" charset="0"/>
                <a:cs typeface="Times New Roman" pitchFamily="18" charset="0"/>
              </a:rPr>
              <a:t>SLP is the simplest type of artificial neural networks and can only classify linearly separable cases with a binary target (1 , 0). </a:t>
            </a:r>
          </a:p>
        </p:txBody>
      </p:sp>
      <p:pic>
        <p:nvPicPr>
          <p:cNvPr id="6" name="Picture 2" descr="Single Layer Perceptron"/>
          <p:cNvPicPr>
            <a:picLocks noChangeAspect="1" noChangeArrowheads="1"/>
          </p:cNvPicPr>
          <p:nvPr/>
        </p:nvPicPr>
        <p:blipFill>
          <a:blip r:embed="rId2"/>
          <a:srcRect/>
          <a:stretch>
            <a:fillRect/>
          </a:stretch>
        </p:blipFill>
        <p:spPr bwMode="auto">
          <a:xfrm>
            <a:off x="528606" y="2743192"/>
            <a:ext cx="9001184" cy="407196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176"/>
            <a:ext cx="10058400" cy="3046988"/>
          </a:xfrm>
          <a:prstGeom prst="rect">
            <a:avLst/>
          </a:prstGeom>
        </p:spPr>
        <p:txBody>
          <a:bodyPr wrap="square">
            <a:spAutoFit/>
          </a:bodyPr>
          <a:lstStyle/>
          <a:p>
            <a:pPr algn="ctr"/>
            <a:r>
              <a:rPr lang="en-US" sz="3200" b="1" dirty="0" smtClean="0">
                <a:latin typeface="Times New Roman" pitchFamily="18" charset="0"/>
                <a:cs typeface="Times New Roman" pitchFamily="18" charset="0"/>
              </a:rPr>
              <a:t>What Is a Multilayer </a:t>
            </a:r>
            <a:r>
              <a:rPr lang="en-US" sz="3200" b="1" dirty="0" err="1" smtClean="0">
                <a:latin typeface="Times New Roman" pitchFamily="18" charset="0"/>
                <a:cs typeface="Times New Roman" pitchFamily="18" charset="0"/>
              </a:rPr>
              <a:t>Perceptron</a:t>
            </a:r>
            <a:r>
              <a:rPr lang="en-US" sz="3200" b="1"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multilayer </a:t>
            </a:r>
            <a:r>
              <a:rPr lang="en-US" sz="2000" dirty="0" err="1" smtClean="0">
                <a:latin typeface="Times New Roman" pitchFamily="18" charset="0"/>
                <a:cs typeface="Times New Roman" pitchFamily="18" charset="0"/>
              </a:rPr>
              <a:t>perceptron</a:t>
            </a:r>
            <a:r>
              <a:rPr lang="en-US" sz="2000" dirty="0" smtClean="0">
                <a:latin typeface="Times New Roman" pitchFamily="18" charset="0"/>
                <a:cs typeface="Times New Roman" pitchFamily="18" charset="0"/>
              </a:rPr>
              <a:t> (MLP) is a </a:t>
            </a:r>
            <a:r>
              <a:rPr lang="en-US" sz="2000" dirty="0" err="1" smtClean="0">
                <a:latin typeface="Times New Roman" pitchFamily="18" charset="0"/>
                <a:cs typeface="Times New Roman" pitchFamily="18" charset="0"/>
              </a:rPr>
              <a:t>perceptron</a:t>
            </a:r>
            <a:r>
              <a:rPr lang="en-US" sz="2000" dirty="0" smtClean="0">
                <a:latin typeface="Times New Roman" pitchFamily="18" charset="0"/>
                <a:cs typeface="Times New Roman" pitchFamily="18" charset="0"/>
              </a:rPr>
              <a:t> that teams up with additional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stacked in several layers, to solve complex </a:t>
            </a:r>
            <a:r>
              <a:rPr lang="en-US" sz="2000" dirty="0" err="1" smtClean="0">
                <a:latin typeface="Times New Roman" pitchFamily="18" charset="0"/>
                <a:cs typeface="Times New Roman" pitchFamily="18" charset="0"/>
              </a:rPr>
              <a:t>problems.The</a:t>
            </a:r>
            <a:r>
              <a:rPr lang="en-US" sz="2000" dirty="0" smtClean="0">
                <a:latin typeface="Times New Roman" pitchFamily="18" charset="0"/>
                <a:cs typeface="Times New Roman" pitchFamily="18" charset="0"/>
              </a:rPr>
              <a:t> diagram below shows an MLP with three layers.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Each </a:t>
            </a:r>
            <a:r>
              <a:rPr lang="en-US" sz="2000" dirty="0" err="1" smtClean="0">
                <a:latin typeface="Times New Roman" pitchFamily="18" charset="0"/>
                <a:cs typeface="Times New Roman" pitchFamily="18" charset="0"/>
              </a:rPr>
              <a:t>perceptron</a:t>
            </a:r>
            <a:r>
              <a:rPr lang="en-US" sz="2000" dirty="0" smtClean="0">
                <a:latin typeface="Times New Roman" pitchFamily="18" charset="0"/>
                <a:cs typeface="Times New Roman" pitchFamily="18" charset="0"/>
              </a:rPr>
              <a:t> in the first layer on the left (the input layer), sends outputs to all the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in the second layer (the hidden layer), and all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in the second layer send outputs to the final layer on the right (the output layer).</a:t>
            </a:r>
            <a:endParaRPr lang="en-US" sz="2000" dirty="0">
              <a:latin typeface="Times New Roman" pitchFamily="18" charset="0"/>
              <a:cs typeface="Times New Roman" pitchFamily="18" charset="0"/>
            </a:endParaRPr>
          </a:p>
        </p:txBody>
      </p:sp>
      <p:pic>
        <p:nvPicPr>
          <p:cNvPr id="6146" name="Picture 2" descr="Image for post"/>
          <p:cNvPicPr>
            <a:picLocks noChangeAspect="1" noChangeArrowheads="1"/>
          </p:cNvPicPr>
          <p:nvPr/>
        </p:nvPicPr>
        <p:blipFill>
          <a:blip r:embed="rId2"/>
          <a:srcRect/>
          <a:stretch>
            <a:fillRect/>
          </a:stretch>
        </p:blipFill>
        <p:spPr bwMode="auto">
          <a:xfrm>
            <a:off x="385730" y="3600448"/>
            <a:ext cx="9215502" cy="400052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564" y="385738"/>
            <a:ext cx="2661306" cy="584775"/>
          </a:xfrm>
          <a:prstGeom prst="rect">
            <a:avLst/>
          </a:prstGeom>
        </p:spPr>
        <p:txBody>
          <a:bodyPr wrap="none">
            <a:spAutoFit/>
          </a:bodyPr>
          <a:lstStyle/>
          <a:p>
            <a:pPr algn="ctr"/>
            <a:r>
              <a:rPr lang="en-US" sz="3200" b="1" dirty="0" smtClean="0"/>
              <a:t>Learning Rules</a:t>
            </a:r>
            <a:endParaRPr lang="en-US" sz="3200" dirty="0"/>
          </a:p>
        </p:txBody>
      </p:sp>
      <p:sp>
        <p:nvSpPr>
          <p:cNvPr id="3" name="Rectangle 2"/>
          <p:cNvSpPr/>
          <p:nvPr/>
        </p:nvSpPr>
        <p:spPr>
          <a:xfrm>
            <a:off x="0" y="1171556"/>
            <a:ext cx="9744108" cy="5940088"/>
          </a:xfrm>
          <a:prstGeom prst="rect">
            <a:avLst/>
          </a:prstGeom>
        </p:spPr>
        <p:txBody>
          <a:bodyPr wrap="square">
            <a:spAutoFit/>
          </a:bodyPr>
          <a:lstStyle/>
          <a:p>
            <a:pPr algn="just"/>
            <a:r>
              <a:rPr lang="en-US" sz="2400" dirty="0" smtClean="0">
                <a:latin typeface="Times New Roman" pitchFamily="18" charset="0"/>
                <a:cs typeface="Times New Roman" pitchFamily="18" charset="0"/>
              </a:rPr>
              <a:t>By </a:t>
            </a:r>
            <a:r>
              <a:rPr lang="en-US" sz="2400" i="1" dirty="0" smtClean="0">
                <a:latin typeface="Times New Roman" pitchFamily="18" charset="0"/>
                <a:cs typeface="Times New Roman" pitchFamily="18" charset="0"/>
              </a:rPr>
              <a:t>learning rule </a:t>
            </a:r>
            <a:r>
              <a:rPr lang="en-US" sz="2400" dirty="0" smtClean="0">
                <a:latin typeface="Times New Roman" pitchFamily="18" charset="0"/>
                <a:cs typeface="Times New Roman" pitchFamily="18" charset="0"/>
              </a:rPr>
              <a:t>we mean a procedure for modifying the weights and biases of a network. The purpose of the learning rule is to train the network to perform some task.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 are many types of neural network learning rules.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They fall into three broad categories:</a:t>
            </a:r>
          </a:p>
          <a:p>
            <a:pPr algn="just"/>
            <a:r>
              <a:rPr lang="en-US" sz="2400" dirty="0" smtClean="0">
                <a:latin typeface="Times New Roman" pitchFamily="18" charset="0"/>
                <a:cs typeface="Times New Roman" pitchFamily="18" charset="0"/>
              </a:rPr>
              <a:t> supervised learning, </a:t>
            </a:r>
          </a:p>
          <a:p>
            <a:pPr algn="just"/>
            <a:r>
              <a:rPr lang="en-US" sz="2400" dirty="0" smtClean="0">
                <a:latin typeface="Times New Roman" pitchFamily="18" charset="0"/>
                <a:cs typeface="Times New Roman" pitchFamily="18" charset="0"/>
              </a:rPr>
              <a:t>unsupervised learning and </a:t>
            </a:r>
          </a:p>
          <a:p>
            <a:pPr algn="just"/>
            <a:r>
              <a:rPr lang="en-US" sz="2400" dirty="0" smtClean="0">
                <a:latin typeface="Times New Roman" pitchFamily="18" charset="0"/>
                <a:cs typeface="Times New Roman" pitchFamily="18" charset="0"/>
              </a:rPr>
              <a:t>reinforcement (or graded) learning.</a:t>
            </a:r>
          </a:p>
          <a:p>
            <a:pPr algn="just"/>
            <a:endParaRPr lang="en-US" sz="2000" dirty="0" smtClean="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Perceptron</a:t>
            </a:r>
            <a:r>
              <a:rPr lang="en-US" sz="2400" b="1" dirty="0" smtClean="0">
                <a:latin typeface="Times New Roman" pitchFamily="18" charset="0"/>
                <a:cs typeface="Times New Roman" pitchFamily="18" charset="0"/>
              </a:rPr>
              <a:t> Learning Rule</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Learning Rule states that the algorithm would automatically learn the optimal weight coefficients. The input features are then multiplied with these weights to determine if a neuron fires or not.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s://www.simplilearn.com/ice9/free_resources_article_thumb/symbolic-representation-of-perceptron-learning-rule.jpg"/>
          <p:cNvPicPr>
            <a:picLocks noChangeAspect="1" noChangeArrowheads="1"/>
          </p:cNvPicPr>
          <p:nvPr/>
        </p:nvPicPr>
        <p:blipFill>
          <a:blip r:embed="rId2"/>
          <a:srcRect/>
          <a:stretch>
            <a:fillRect/>
          </a:stretch>
        </p:blipFill>
        <p:spPr bwMode="auto">
          <a:xfrm>
            <a:off x="600044" y="2886068"/>
            <a:ext cx="8929750" cy="4314828"/>
          </a:xfrm>
          <a:prstGeom prst="rect">
            <a:avLst/>
          </a:prstGeom>
          <a:noFill/>
        </p:spPr>
      </p:pic>
      <p:sp>
        <p:nvSpPr>
          <p:cNvPr id="3" name="Rectangle 2"/>
          <p:cNvSpPr/>
          <p:nvPr/>
        </p:nvSpPr>
        <p:spPr>
          <a:xfrm>
            <a:off x="314292" y="600052"/>
            <a:ext cx="9429816" cy="2185214"/>
          </a:xfrm>
          <a:prstGeom prst="rect">
            <a:avLst/>
          </a:prstGeom>
        </p:spPr>
        <p:txBody>
          <a:bodyPr wrap="square">
            <a:spAutoFit/>
          </a:bodyPr>
          <a:lstStyle/>
          <a:p>
            <a:r>
              <a:rPr lang="en-US" sz="3200" b="1" dirty="0" smtClean="0">
                <a:latin typeface="Times New Roman" pitchFamily="18" charset="0"/>
                <a:cs typeface="Times New Roman" pitchFamily="18" charset="0"/>
              </a:rPr>
              <a:t>Error in </a:t>
            </a:r>
            <a:r>
              <a:rPr lang="en-US" sz="3200" b="1" dirty="0" err="1" smtClean="0">
                <a:latin typeface="Times New Roman" pitchFamily="18" charset="0"/>
                <a:cs typeface="Times New Roman" pitchFamily="18" charset="0"/>
              </a:rPr>
              <a:t>Perceptron</a:t>
            </a:r>
            <a:endParaRPr lang="en-US" sz="32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the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Learning Rule, the predicted output is compared with the known output. If it does not match, the error is propagated backward to allow weight adjustment to happen.</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3992" y="3171820"/>
            <a:ext cx="4252662" cy="830997"/>
          </a:xfrm>
          <a:prstGeom prst="rect">
            <a:avLst/>
          </a:prstGeom>
          <a:noFill/>
        </p:spPr>
        <p:txBody>
          <a:bodyPr wrap="square" rtlCol="0">
            <a:spAutoFit/>
          </a:bodyPr>
          <a:lstStyle/>
          <a:p>
            <a:r>
              <a:rPr lang="en-US" sz="4800" b="1" dirty="0" smtClean="0"/>
              <a:t>LECTURE - 3</a:t>
            </a:r>
            <a:endParaRPr lang="en-US" sz="4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044" y="528614"/>
            <a:ext cx="8715436" cy="5201424"/>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Outlines of Today's Lecture</a:t>
            </a:r>
          </a:p>
          <a:p>
            <a:pPr algn="just"/>
            <a:endParaRPr lang="en-US" sz="24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Introduction of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a:t>
            </a:r>
          </a:p>
          <a:p>
            <a:pPr algn="just">
              <a:buFont typeface="Arial" pitchFamily="34" charset="0"/>
              <a:buChar char="•"/>
            </a:pPr>
            <a:r>
              <a:rPr lang="en-US" sz="2800" dirty="0" smtClean="0">
                <a:latin typeface="Times New Roman" pitchFamily="18" charset="0"/>
                <a:cs typeface="Times New Roman" pitchFamily="18" charset="0"/>
              </a:rPr>
              <a:t>How does a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 work?</a:t>
            </a:r>
          </a:p>
          <a:p>
            <a:pPr algn="just">
              <a:buFont typeface="Arial" pitchFamily="34" charset="0"/>
              <a:buChar char="•"/>
            </a:pPr>
            <a:r>
              <a:rPr lang="en-US" sz="2800" dirty="0" smtClean="0">
                <a:latin typeface="Times New Roman" pitchFamily="18" charset="0"/>
                <a:cs typeface="Times New Roman" pitchFamily="18" charset="0"/>
              </a:rPr>
              <a:t>Structure of a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a:t>
            </a:r>
          </a:p>
          <a:p>
            <a:pPr algn="just">
              <a:buFont typeface="Arial" pitchFamily="34" charset="0"/>
              <a:buChar char="•"/>
            </a:pPr>
            <a:r>
              <a:rPr lang="en-US" sz="2800" dirty="0" smtClean="0">
                <a:latin typeface="Times New Roman" pitchFamily="18" charset="0"/>
                <a:cs typeface="Times New Roman" pitchFamily="18" charset="0"/>
              </a:rPr>
              <a:t>Where we use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a:t>
            </a:r>
          </a:p>
          <a:p>
            <a:pPr algn="just">
              <a:buFont typeface="Arial" pitchFamily="34" charset="0"/>
              <a:buChar char="•"/>
            </a:pPr>
            <a:r>
              <a:rPr lang="en-US" sz="2800" dirty="0" smtClean="0">
                <a:latin typeface="Times New Roman" pitchFamily="18" charset="0"/>
                <a:cs typeface="Times New Roman" pitchFamily="18" charset="0"/>
              </a:rPr>
              <a:t>Why do we need Activation Function?</a:t>
            </a:r>
          </a:p>
          <a:p>
            <a:pPr algn="just">
              <a:buFont typeface="Arial" pitchFamily="34" charset="0"/>
              <a:buChar char="•"/>
            </a:pPr>
            <a:r>
              <a:rPr lang="en-US" sz="2800" dirty="0" smtClean="0">
                <a:latin typeface="Times New Roman" pitchFamily="18" charset="0"/>
                <a:cs typeface="Times New Roman" pitchFamily="18" charset="0"/>
              </a:rPr>
              <a:t>Single layer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 (SLP) </a:t>
            </a:r>
          </a:p>
          <a:p>
            <a:pPr algn="just">
              <a:buFont typeface="Arial" pitchFamily="34" charset="0"/>
              <a:buChar char="•"/>
            </a:pPr>
            <a:r>
              <a:rPr lang="en-US" sz="2800" dirty="0" smtClean="0">
                <a:latin typeface="Times New Roman" pitchFamily="18" charset="0"/>
                <a:cs typeface="Times New Roman" pitchFamily="18" charset="0"/>
              </a:rPr>
              <a:t>Multilayer </a:t>
            </a:r>
            <a:r>
              <a:rPr lang="en-US" sz="2800" dirty="0" err="1" smtClean="0">
                <a:latin typeface="Times New Roman" pitchFamily="18" charset="0"/>
                <a:cs typeface="Times New Roman" pitchFamily="18" charset="0"/>
              </a:rPr>
              <a:t>Perceptron</a:t>
            </a:r>
            <a:endParaRPr lang="en-US" sz="28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058400" cy="6894195"/>
          </a:xfrm>
          <a:prstGeom prst="rect">
            <a:avLst/>
          </a:prstGeom>
        </p:spPr>
        <p:txBody>
          <a:bodyPr wrap="square">
            <a:spAutoFit/>
          </a:bodyPr>
          <a:lstStyle/>
          <a:p>
            <a:pPr algn="ctr"/>
            <a:r>
              <a:rPr lang="en-US" sz="3200" b="1" dirty="0" smtClean="0">
                <a:latin typeface="Times New Roman" pitchFamily="18" charset="0"/>
                <a:cs typeface="Times New Roman" pitchFamily="18" charset="0"/>
              </a:rPr>
              <a:t>Introduction</a:t>
            </a:r>
          </a:p>
          <a:p>
            <a:pPr algn="just"/>
            <a:r>
              <a:rPr lang="en-US" sz="2400" dirty="0" smtClean="0">
                <a:latin typeface="Times New Roman" pitchFamily="18" charset="0"/>
                <a:cs typeface="Times New Roman" pitchFamily="18" charset="0"/>
              </a:rPr>
              <a:t>A human brain has billions of neurons. Neurons are interconnected nerve cells in the human brain that are involved in processing and transmitting chemical and electrical signals. Dendrites are branches that receive information from other neurons.</a:t>
            </a:r>
          </a:p>
          <a:p>
            <a:pPr algn="just"/>
            <a:endParaRPr lang="en-US" sz="1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is a neural network unit (an artificial neuron) that does certain computations to detect features or business intelligence in the input data. The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is a mathematical model of a biological neuron. While in actual neurons the dendrite receives electrical signals from the axons of other neurons, in the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these electrical signals are represented as numerical values. </a:t>
            </a:r>
          </a:p>
          <a:p>
            <a:pPr algn="just"/>
            <a:endParaRPr lang="en-US" sz="20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Objectives</a:t>
            </a:r>
          </a:p>
          <a:p>
            <a:pPr algn="just"/>
            <a:r>
              <a:rPr lang="en-US" sz="2800" dirty="0" smtClean="0">
                <a:latin typeface="Times New Roman" pitchFamily="18" charset="0"/>
                <a:cs typeface="Times New Roman" pitchFamily="18" charset="0"/>
              </a:rPr>
              <a:t>After completing this lesson on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 you’ll be able to:</a:t>
            </a:r>
          </a:p>
          <a:p>
            <a:pPr algn="just"/>
            <a:endParaRPr lang="en-US"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Explain artificial neurons with a comparison to biological neurons</a:t>
            </a:r>
          </a:p>
          <a:p>
            <a:pPr algn="just">
              <a:buFont typeface="Arial" pitchFamily="34" charset="0"/>
              <a:buChar char="•"/>
            </a:pPr>
            <a:r>
              <a:rPr lang="en-US" sz="2400" dirty="0" smtClean="0">
                <a:latin typeface="Times New Roman" pitchFamily="18" charset="0"/>
                <a:cs typeface="Times New Roman" pitchFamily="18" charset="0"/>
              </a:rPr>
              <a:t>Implement logic gates with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a:t>
            </a:r>
          </a:p>
          <a:p>
            <a:pPr algn="just">
              <a:buFont typeface="Arial" pitchFamily="34" charset="0"/>
              <a:buChar char="•"/>
            </a:pPr>
            <a:r>
              <a:rPr lang="en-US" sz="2400" dirty="0" smtClean="0">
                <a:latin typeface="Times New Roman" pitchFamily="18" charset="0"/>
                <a:cs typeface="Times New Roman" pitchFamily="18" charset="0"/>
              </a:rPr>
              <a:t>Describe the meaning of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s://www.simplilearn.com/ice9/free_resources_article_thumb/emergence-of-perceptron-with-diagram-of-simplified-model.jpg"/>
          <p:cNvPicPr>
            <a:picLocks noChangeAspect="1" noChangeArrowheads="1"/>
          </p:cNvPicPr>
          <p:nvPr/>
        </p:nvPicPr>
        <p:blipFill>
          <a:blip r:embed="rId2"/>
          <a:srcRect/>
          <a:stretch>
            <a:fillRect/>
          </a:stretch>
        </p:blipFill>
        <p:spPr bwMode="auto">
          <a:xfrm>
            <a:off x="385730" y="2100250"/>
            <a:ext cx="9215502" cy="5286412"/>
          </a:xfrm>
          <a:prstGeom prst="rect">
            <a:avLst/>
          </a:prstGeom>
          <a:noFill/>
        </p:spPr>
      </p:pic>
      <p:sp>
        <p:nvSpPr>
          <p:cNvPr id="3" name="Rectangle 2"/>
          <p:cNvSpPr/>
          <p:nvPr/>
        </p:nvSpPr>
        <p:spPr>
          <a:xfrm>
            <a:off x="314292" y="0"/>
            <a:ext cx="9501254" cy="1938992"/>
          </a:xfrm>
          <a:prstGeom prst="rect">
            <a:avLst/>
          </a:prstGeom>
        </p:spPr>
        <p:txBody>
          <a:bodyPr wrap="square">
            <a:spAutoFit/>
          </a:bodyPr>
          <a:lstStyle/>
          <a:p>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was introduced by Frank Rosenblatt in 1957. He proposed a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learning rule based on the original MCP neuron.</a:t>
            </a:r>
          </a:p>
          <a:p>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is an algorithm for supervised learning of binary classifiers. This algorithm enables neurons to learn and processes elements in the training set one at a time.</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simplilearn.com/ice9/free_resources_article_thumb/diagram-of-a-biological-neuron.jpg"/>
          <p:cNvPicPr>
            <a:picLocks noChangeAspect="1" noChangeArrowheads="1"/>
          </p:cNvPicPr>
          <p:nvPr/>
        </p:nvPicPr>
        <p:blipFill>
          <a:blip r:embed="rId2"/>
          <a:srcRect/>
          <a:stretch>
            <a:fillRect/>
          </a:stretch>
        </p:blipFill>
        <p:spPr bwMode="auto">
          <a:xfrm>
            <a:off x="0" y="0"/>
            <a:ext cx="10058400" cy="76009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292" y="314300"/>
            <a:ext cx="9501254" cy="6740307"/>
          </a:xfrm>
          <a:prstGeom prst="rect">
            <a:avLst/>
          </a:prstGeom>
        </p:spPr>
        <p:txBody>
          <a:bodyPr wrap="square">
            <a:spAutoFit/>
          </a:bodyPr>
          <a:lstStyle/>
          <a:p>
            <a:pPr algn="just"/>
            <a:r>
              <a:rPr lang="en-US" sz="2400" dirty="0" smtClean="0">
                <a:latin typeface="Times New Roman" pitchFamily="18" charset="0"/>
                <a:cs typeface="Times New Roman" pitchFamily="18" charset="0"/>
              </a:rPr>
              <a:t>Cell nucleus or Soma processes the information received from dendrites. Axon is a cable that is used by neurons to send information. Synapse is the connection between an axon and other neuron dendrites.</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Rise of Artificial Neurons</a:t>
            </a:r>
          </a:p>
          <a:p>
            <a:pPr algn="just"/>
            <a:r>
              <a:rPr lang="en-US" sz="2400" dirty="0" smtClean="0">
                <a:latin typeface="Times New Roman" pitchFamily="18" charset="0"/>
                <a:cs typeface="Times New Roman" pitchFamily="18" charset="0"/>
              </a:rPr>
              <a:t>Researchers Warren </a:t>
            </a:r>
            <a:r>
              <a:rPr lang="en-US" sz="2400" dirty="0" err="1" smtClean="0">
                <a:latin typeface="Times New Roman" pitchFamily="18" charset="0"/>
                <a:cs typeface="Times New Roman" pitchFamily="18" charset="0"/>
              </a:rPr>
              <a:t>McCullock</a:t>
            </a:r>
            <a:r>
              <a:rPr lang="en-US" sz="2400" dirty="0" smtClean="0">
                <a:latin typeface="Times New Roman" pitchFamily="18" charset="0"/>
                <a:cs typeface="Times New Roman" pitchFamily="18" charset="0"/>
              </a:rPr>
              <a:t> and Walter Pitts published their first concept of simplified brain cell in 1943. This was called </a:t>
            </a:r>
            <a:r>
              <a:rPr lang="en-US" sz="2400" dirty="0" err="1" smtClean="0">
                <a:latin typeface="Times New Roman" pitchFamily="18" charset="0"/>
                <a:cs typeface="Times New Roman" pitchFamily="18" charset="0"/>
              </a:rPr>
              <a:t>McCullock</a:t>
            </a:r>
            <a:r>
              <a:rPr lang="en-US" sz="2400" dirty="0" smtClean="0">
                <a:latin typeface="Times New Roman" pitchFamily="18" charset="0"/>
                <a:cs typeface="Times New Roman" pitchFamily="18" charset="0"/>
              </a:rPr>
              <a:t>-Pitts (MCP) neuron. They described such a nerve cell as a simple logic gate with binary outputs.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Multiple signals arrive at the dendrites and are then integrated into the cell body, and, if the accumulated signal exceeds a certain threshold, an output signal is generated that will be passed on by the axon.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 artificial neuron is a mathematical function based on a model of biological neurons, where each neuron takes inputs, weighs them separately, sums them up and passes this sum through a nonlinear function to produce output.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s://cs.stanford.edu/people/eroberts/courses/soco/projects/neural-networks/Neuron/images/bioneuron.jpg"/>
          <p:cNvPicPr>
            <a:picLocks noChangeAspect="1" noChangeArrowheads="1"/>
          </p:cNvPicPr>
          <p:nvPr/>
        </p:nvPicPr>
        <p:blipFill>
          <a:blip r:embed="rId2"/>
          <a:srcRect/>
          <a:stretch>
            <a:fillRect/>
          </a:stretch>
        </p:blipFill>
        <p:spPr bwMode="auto">
          <a:xfrm>
            <a:off x="385730" y="885804"/>
            <a:ext cx="9244042" cy="3429024"/>
          </a:xfrm>
          <a:prstGeom prst="rect">
            <a:avLst/>
          </a:prstGeom>
          <a:noFill/>
        </p:spPr>
      </p:pic>
      <p:pic>
        <p:nvPicPr>
          <p:cNvPr id="27652" name="Picture 4" descr="https://cs.stanford.edu/people/eroberts/courses/soco/projects/neural-networks/Neuron/images/artificial.jpg"/>
          <p:cNvPicPr>
            <a:picLocks noChangeAspect="1" noChangeArrowheads="1"/>
          </p:cNvPicPr>
          <p:nvPr/>
        </p:nvPicPr>
        <p:blipFill>
          <a:blip r:embed="rId3"/>
          <a:srcRect/>
          <a:stretch>
            <a:fillRect/>
          </a:stretch>
        </p:blipFill>
        <p:spPr bwMode="auto">
          <a:xfrm>
            <a:off x="314292" y="5029208"/>
            <a:ext cx="9501254" cy="2518406"/>
          </a:xfrm>
          <a:prstGeom prst="rect">
            <a:avLst/>
          </a:prstGeom>
          <a:noFill/>
        </p:spPr>
      </p:pic>
      <p:sp>
        <p:nvSpPr>
          <p:cNvPr id="4" name="Rectangle 3"/>
          <p:cNvSpPr/>
          <p:nvPr/>
        </p:nvSpPr>
        <p:spPr>
          <a:xfrm>
            <a:off x="3386126" y="314300"/>
            <a:ext cx="3066802" cy="523220"/>
          </a:xfrm>
          <a:prstGeom prst="rect">
            <a:avLst/>
          </a:prstGeom>
        </p:spPr>
        <p:txBody>
          <a:bodyPr wrap="none">
            <a:spAutoFit/>
          </a:bodyPr>
          <a:lstStyle/>
          <a:p>
            <a:r>
              <a:rPr lang="en-US" sz="2800" b="1" dirty="0" smtClean="0"/>
              <a:t>A biological neuron</a:t>
            </a:r>
            <a:endParaRPr lang="en-US" sz="2800" b="1" dirty="0"/>
          </a:p>
        </p:txBody>
      </p:sp>
      <p:sp>
        <p:nvSpPr>
          <p:cNvPr id="5" name="Rectangle 4"/>
          <p:cNvSpPr/>
          <p:nvPr/>
        </p:nvSpPr>
        <p:spPr>
          <a:xfrm>
            <a:off x="3171812" y="4957770"/>
            <a:ext cx="4389022" cy="461665"/>
          </a:xfrm>
          <a:prstGeom prst="rect">
            <a:avLst/>
          </a:prstGeom>
        </p:spPr>
        <p:txBody>
          <a:bodyPr wrap="none">
            <a:spAutoFit/>
          </a:bodyPr>
          <a:lstStyle/>
          <a:p>
            <a:r>
              <a:rPr lang="en-US" sz="2400" b="1" dirty="0" smtClean="0"/>
              <a:t> An artificial neuron (</a:t>
            </a:r>
            <a:r>
              <a:rPr lang="en-US" sz="2400" b="1" dirty="0" err="1" smtClean="0"/>
              <a:t>perceptron</a:t>
            </a:r>
            <a:r>
              <a:rPr lang="en-US" sz="2400" b="1" dirty="0" smtClean="0"/>
              <a:t>)</a:t>
            </a:r>
            <a:endParaRPr lang="en-US" sz="2400" b="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0.05.14"/>
  <p:tag name="AS_TITLE" val="Aspose.Slides for .NET 2.0"/>
  <p:tag name="AS_VERSION" val="20.5"/>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1126</TotalTime>
  <Words>1293</Words>
  <Application>Microsoft Office PowerPoint</Application>
  <PresentationFormat>Custom</PresentationFormat>
  <Paragraphs>162</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products.groupdocs.app</dc:creator>
  <cp:lastModifiedBy>Ashish Tiwari</cp:lastModifiedBy>
  <cp:revision>224</cp:revision>
  <cp:lastPrinted>1601-01-01T00:00:00Z</cp:lastPrinted>
  <dcterms:created xsi:type="dcterms:W3CDTF">1601-01-01T00:00:00Z</dcterms:created>
  <dcterms:modified xsi:type="dcterms:W3CDTF">2020-10-03T06:26:39Z</dcterms:modified>
</cp:coreProperties>
</file>