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8" r:id="rId3"/>
    <p:sldId id="318" r:id="rId4"/>
    <p:sldId id="319" r:id="rId5"/>
    <p:sldId id="322" r:id="rId6"/>
    <p:sldId id="323" r:id="rId7"/>
    <p:sldId id="324" r:id="rId8"/>
    <p:sldId id="325" r:id="rId9"/>
    <p:sldId id="321" r:id="rId10"/>
    <p:sldId id="263" r:id="rId11"/>
    <p:sldId id="264" r:id="rId12"/>
    <p:sldId id="265" r:id="rId13"/>
    <p:sldId id="266" r:id="rId14"/>
    <p:sldId id="267" r:id="rId15"/>
    <p:sldId id="300" r:id="rId16"/>
    <p:sldId id="302" r:id="rId17"/>
    <p:sldId id="268" r:id="rId18"/>
    <p:sldId id="277" r:id="rId19"/>
    <p:sldId id="278" r:id="rId20"/>
    <p:sldId id="301" r:id="rId21"/>
    <p:sldId id="280" r:id="rId22"/>
    <p:sldId id="281" r:id="rId23"/>
    <p:sldId id="282" r:id="rId24"/>
    <p:sldId id="284" r:id="rId25"/>
    <p:sldId id="320" r:id="rId26"/>
    <p:sldId id="285" r:id="rId27"/>
    <p:sldId id="269" r:id="rId28"/>
    <p:sldId id="270" r:id="rId29"/>
    <p:sldId id="271" r:id="rId30"/>
    <p:sldId id="272" r:id="rId31"/>
    <p:sldId id="30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225B7-625E-4FB7-A9F4-D8C7DFE75C80}" type="datetimeFigureOut">
              <a:rPr lang="en-US" smtClean="0"/>
              <a:pPr/>
              <a:t>9/4/2020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A1B9FB-4AD9-4519-9DCD-473D7C8813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Activation_func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3600" dirty="0" smtClean="0">
              <a:solidFill>
                <a:srgbClr val="1C1C1C"/>
              </a:solidFill>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3600" dirty="0" smtClean="0">
              <a:solidFill>
                <a:srgbClr val="1C1C1C"/>
              </a:solidFill>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3600" dirty="0" smtClean="0">
              <a:solidFill>
                <a:srgbClr val="1C1C1C"/>
              </a:solidFill>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3600" dirty="0" smtClean="0">
              <a:solidFill>
                <a:srgbClr val="1C1C1C"/>
              </a:solidFill>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rgbClr val="1C1C1C"/>
              </a:solidFill>
              <a:effectLst/>
              <a:latin typeface="Abyssinica SIL"/>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0" y="0"/>
            <a:ext cx="9144000" cy="7971413"/>
          </a:xfrm>
          <a:prstGeom prst="rect">
            <a:avLst/>
          </a:prstGeom>
        </p:spPr>
        <p:txBody>
          <a:bodyPr wrap="square">
            <a:spAutoFit/>
          </a:bodyPr>
          <a:lstStyle/>
          <a:p>
            <a:pPr lvl="0" algn="ctr" fontAlgn="base">
              <a:spcBef>
                <a:spcPct val="0"/>
              </a:spcBef>
              <a:spcAft>
                <a:spcPct val="0"/>
              </a:spcAft>
            </a:pPr>
            <a:endParaRPr lang="en-IN" sz="3600" b="1" dirty="0" smtClean="0"/>
          </a:p>
          <a:p>
            <a:pPr lvl="0" algn="ctr" fontAlgn="base">
              <a:spcBef>
                <a:spcPct val="0"/>
              </a:spcBef>
              <a:spcAft>
                <a:spcPct val="0"/>
              </a:spcAft>
            </a:pPr>
            <a:r>
              <a:rPr lang="en-IN" sz="3600" b="1" dirty="0" smtClean="0"/>
              <a:t>United College Of Engineering &amp; Research Naini Prayagraj</a:t>
            </a:r>
          </a:p>
          <a:p>
            <a:pPr lvl="0" algn="ctr" fontAlgn="base">
              <a:spcBef>
                <a:spcPct val="0"/>
              </a:spcBef>
              <a:spcAft>
                <a:spcPct val="0"/>
              </a:spcAft>
            </a:pPr>
            <a:endParaRPr lang="en-IN" sz="3600" dirty="0" smtClean="0"/>
          </a:p>
          <a:p>
            <a:pPr lvl="0" algn="ctr" fontAlgn="base">
              <a:spcBef>
                <a:spcPct val="0"/>
              </a:spcBef>
              <a:spcAft>
                <a:spcPct val="0"/>
              </a:spcAft>
            </a:pPr>
            <a:endParaRPr lang="en-IN" sz="3600" dirty="0" smtClean="0"/>
          </a:p>
          <a:p>
            <a:pPr lvl="0" algn="ctr" fontAlgn="base">
              <a:spcBef>
                <a:spcPct val="0"/>
              </a:spcBef>
              <a:spcAft>
                <a:spcPct val="0"/>
              </a:spcAft>
            </a:pPr>
            <a:r>
              <a:rPr lang="en-IN" sz="3600" dirty="0" smtClean="0"/>
              <a:t>PPT on Soft Computing</a:t>
            </a:r>
          </a:p>
          <a:p>
            <a:pPr lvl="0" algn="ctr" fontAlgn="base">
              <a:spcBef>
                <a:spcPct val="0"/>
              </a:spcBef>
              <a:spcAft>
                <a:spcPct val="0"/>
              </a:spcAft>
            </a:pPr>
            <a:endParaRPr lang="en-IN" sz="3600" dirty="0" smtClean="0"/>
          </a:p>
          <a:p>
            <a:pPr lvl="0" algn="ctr" fontAlgn="base">
              <a:spcBef>
                <a:spcPct val="0"/>
              </a:spcBef>
              <a:spcAft>
                <a:spcPct val="0"/>
              </a:spcAft>
            </a:pPr>
            <a:r>
              <a:rPr lang="en-IN" sz="3600" dirty="0" smtClean="0"/>
              <a:t>For CS/IT </a:t>
            </a:r>
            <a:r>
              <a:rPr lang="en-IN" sz="3600" dirty="0" err="1" smtClean="0"/>
              <a:t>V</a:t>
            </a:r>
            <a:r>
              <a:rPr lang="en-IN" sz="2800" dirty="0" err="1" smtClean="0"/>
              <a:t>th</a:t>
            </a:r>
            <a:r>
              <a:rPr lang="en-IN" sz="4400" dirty="0" smtClean="0"/>
              <a:t> </a:t>
            </a:r>
            <a:r>
              <a:rPr lang="en-IN" sz="3600" dirty="0" smtClean="0"/>
              <a:t>Semester</a:t>
            </a:r>
          </a:p>
          <a:p>
            <a:pPr lvl="0" algn="ctr" fontAlgn="base">
              <a:spcBef>
                <a:spcPct val="0"/>
              </a:spcBef>
              <a:spcAft>
                <a:spcPct val="0"/>
              </a:spcAft>
            </a:pPr>
            <a:r>
              <a:rPr lang="en-IN" sz="3600" dirty="0" smtClean="0"/>
              <a:t>Unit 1</a:t>
            </a:r>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fontAlgn="base">
              <a:spcBef>
                <a:spcPct val="0"/>
              </a:spcBef>
              <a:spcAft>
                <a:spcPct val="0"/>
              </a:spcAft>
            </a:pPr>
            <a:r>
              <a:rPr lang="en-IN" dirty="0" smtClean="0"/>
              <a:t>						</a:t>
            </a:r>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a:p>
            <a:pPr lvl="0" algn="ctr" fontAlgn="base">
              <a:spcBef>
                <a:spcPct val="0"/>
              </a:spcBef>
              <a:spcAft>
                <a:spcPct val="0"/>
              </a:spcAft>
            </a:pP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3942278"/>
          </a:xfrm>
          <a:prstGeom prst="rect">
            <a:avLst/>
          </a:prstGeom>
        </p:spPr>
        <p:txBody>
          <a:bodyPr wrap="square">
            <a:spAutoFit/>
          </a:bodyPr>
          <a:lstStyle/>
          <a:p>
            <a:r>
              <a:rPr lang="en-IN" sz="3600" dirty="0" smtClean="0"/>
              <a:t>Types of transfer functions</a:t>
            </a:r>
          </a:p>
          <a:p>
            <a:endParaRPr lang="en-IN" sz="3600" dirty="0" smtClean="0"/>
          </a:p>
          <a:p>
            <a:r>
              <a:rPr lang="en-IN" sz="3600" dirty="0" smtClean="0"/>
              <a:t>The transfer function (</a:t>
            </a:r>
            <a:r>
              <a:rPr lang="en-IN" sz="3600" u="sng" dirty="0" smtClean="0">
                <a:hlinkClick r:id="rId2"/>
              </a:rPr>
              <a:t>activation function</a:t>
            </a:r>
            <a:r>
              <a:rPr lang="en-IN" sz="3600" dirty="0" smtClean="0"/>
              <a:t>) of a neuron is chosen to have a number of properties which either enhance or simplify the network containing the neuron.</a:t>
            </a:r>
          </a:p>
          <a:p>
            <a:endParaRPr lang="en-IN" sz="3600" dirty="0" smtClean="0"/>
          </a:p>
          <a:p>
            <a:r>
              <a:rPr lang="en-IN" sz="3600" dirty="0" smtClean="0"/>
              <a:t>Step function: The output y of this transfer function is binary, depending on whether the input meets a specified threshold, θ. The output is set to one, if the activation meets the threshold.</a:t>
            </a:r>
            <a:endParaRPr lang="en-US" sz="3600" dirty="0" smtClean="0"/>
          </a:p>
          <a:p>
            <a:endParaRPr lang="en-US" sz="3600" b="1" dirty="0" smtClean="0"/>
          </a:p>
          <a:p>
            <a:endParaRPr lang="en-IN" sz="3600"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US" sz="3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1449288"/>
          </a:xfrm>
          <a:prstGeom prst="rect">
            <a:avLst/>
          </a:prstGeom>
        </p:spPr>
        <p:txBody>
          <a:bodyPr wrap="square">
            <a:spAutoFit/>
          </a:bodyPr>
          <a:lstStyle/>
          <a:p>
            <a:r>
              <a:rPr lang="en-IN" dirty="0" smtClean="0"/>
              <a:t>.</a:t>
            </a:r>
            <a:endParaRPr lang="en-US" dirty="0" smtClean="0"/>
          </a:p>
          <a:p>
            <a:pPr algn="just"/>
            <a:r>
              <a:rPr lang="en-IN" sz="3600" dirty="0" smtClean="0"/>
              <a:t>Linear combination</a:t>
            </a:r>
          </a:p>
          <a:p>
            <a:pPr algn="just"/>
            <a:r>
              <a:rPr lang="en-IN" sz="3600" dirty="0" smtClean="0"/>
              <a:t>The output unit is simply the weighted sum of its inputs plus a bias term.</a:t>
            </a:r>
          </a:p>
          <a:p>
            <a:pPr algn="just"/>
            <a:endParaRPr lang="en-IN" sz="3600" dirty="0" smtClean="0"/>
          </a:p>
          <a:p>
            <a:pPr algn="just"/>
            <a:r>
              <a:rPr lang="en-IN" sz="3600" dirty="0" smtClean="0"/>
              <a:t>Sigmoid</a:t>
            </a:r>
          </a:p>
          <a:p>
            <a:pPr algn="just"/>
            <a:r>
              <a:rPr lang="en-IN" sz="3600" dirty="0" smtClean="0"/>
              <a:t>The sigmoid function such as the logistic function also has an easily calculated derivative, which can be important when calculating the weight updates in the network</a:t>
            </a:r>
            <a:endParaRPr lang="en-US"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IN" sz="3600" b="1" dirty="0" smtClean="0"/>
          </a:p>
          <a:p>
            <a:endParaRPr lang="en-US" sz="36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12834283"/>
          </a:xfrm>
          <a:prstGeom prst="rect">
            <a:avLst/>
          </a:prstGeom>
        </p:spPr>
        <p:txBody>
          <a:bodyPr wrap="square">
            <a:spAutoFit/>
          </a:bodyPr>
          <a:lstStyle/>
          <a:p>
            <a:pPr algn="just"/>
            <a:r>
              <a:rPr lang="en-IN" sz="3600" dirty="0" smtClean="0"/>
              <a:t>Neural network architecture</a:t>
            </a:r>
          </a:p>
          <a:p>
            <a:pPr algn="just"/>
            <a:endParaRPr lang="en-IN" sz="3600" dirty="0" smtClean="0"/>
          </a:p>
          <a:p>
            <a:pPr algn="just"/>
            <a:r>
              <a:rPr lang="en-IN" sz="3600" dirty="0" smtClean="0"/>
              <a:t>Architecture refers to the arrangement of neurons into layers and the connection patterns between layers, activation functions, and learning methods.</a:t>
            </a:r>
          </a:p>
          <a:p>
            <a:pPr algn="just"/>
            <a:r>
              <a:rPr lang="en-IN" sz="3600" dirty="0" smtClean="0"/>
              <a:t>The model of Artificial neural network which can be specified by three entities:</a:t>
            </a:r>
          </a:p>
          <a:p>
            <a:pPr algn="just"/>
            <a:endParaRPr lang="en-US" sz="3600" dirty="0" smtClean="0"/>
          </a:p>
          <a:p>
            <a:pPr lvl="0" algn="just"/>
            <a:r>
              <a:rPr lang="en-IN" sz="3600" dirty="0" smtClean="0"/>
              <a:t>Interconnections</a:t>
            </a:r>
            <a:endParaRPr lang="en-US" sz="3600" dirty="0" smtClean="0"/>
          </a:p>
          <a:p>
            <a:pPr lvl="0" algn="just"/>
            <a:r>
              <a:rPr lang="en-IN" sz="3600" dirty="0" smtClean="0"/>
              <a:t>Activation functions</a:t>
            </a:r>
            <a:endParaRPr lang="en-US" sz="3600" dirty="0" smtClean="0"/>
          </a:p>
          <a:p>
            <a:pPr algn="just"/>
            <a:r>
              <a:rPr lang="en-IN" sz="3600" dirty="0" smtClean="0"/>
              <a:t>Learning </a:t>
            </a:r>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endParaRPr lang="en-IN" sz="3600" dirty="0" smtClean="0"/>
          </a:p>
          <a:p>
            <a:r>
              <a:rPr lang="en-IN" sz="3600" dirty="0" smtClean="0"/>
              <a:t> </a:t>
            </a: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94305"/>
          </a:xfrm>
          <a:prstGeom prst="rect">
            <a:avLst/>
          </a:prstGeom>
        </p:spPr>
        <p:txBody>
          <a:bodyPr wrap="square">
            <a:spAutoFit/>
          </a:bodyPr>
          <a:lstStyle/>
          <a:p>
            <a:pPr algn="just"/>
            <a:r>
              <a:rPr lang="en-IN" sz="3600" dirty="0" smtClean="0"/>
              <a:t>There exist three basic types of neuron connection architecture :</a:t>
            </a:r>
          </a:p>
          <a:p>
            <a:pPr algn="just"/>
            <a:endParaRPr lang="en-IN" sz="3600" dirty="0" smtClean="0"/>
          </a:p>
          <a:p>
            <a:pPr algn="just"/>
            <a:r>
              <a:rPr lang="en-IN" sz="3600" dirty="0" smtClean="0"/>
              <a:t>1.Single-layer feed forward network</a:t>
            </a:r>
            <a:endParaRPr lang="en-US" sz="3600" dirty="0" smtClean="0"/>
          </a:p>
          <a:p>
            <a:pPr algn="just"/>
            <a:r>
              <a:rPr lang="en-IN" sz="3600" dirty="0" smtClean="0"/>
              <a:t>2.Multilayer feed forward network</a:t>
            </a:r>
            <a:endParaRPr lang="en-US" sz="3600" dirty="0" smtClean="0"/>
          </a:p>
          <a:p>
            <a:pPr algn="just"/>
            <a:r>
              <a:rPr lang="en-IN" sz="3600" dirty="0" smtClean="0"/>
              <a:t>3.Single node with its own feedback OR</a:t>
            </a:r>
          </a:p>
          <a:p>
            <a:pPr algn="just"/>
            <a:r>
              <a:rPr lang="en-IN" sz="3600" dirty="0" smtClean="0"/>
              <a:t>              (Recurrent N/W)</a:t>
            </a:r>
            <a:endParaRPr lang="en-US" sz="3600" dirty="0" smtClean="0"/>
          </a:p>
          <a:p>
            <a:pPr algn="just"/>
            <a:r>
              <a:rPr lang="en-IN" sz="3600" dirty="0" smtClean="0"/>
              <a:t>a. Single-layer recurrent network</a:t>
            </a:r>
            <a:endParaRPr lang="en-US" sz="3600" dirty="0" smtClean="0"/>
          </a:p>
          <a:p>
            <a:pPr algn="just"/>
            <a:r>
              <a:rPr lang="en-IN" sz="3600" dirty="0" smtClean="0"/>
              <a:t>b. Multilayer recurrent network</a:t>
            </a:r>
            <a:endParaRPr lang="en-US" sz="3600" dirty="0" smtClean="0"/>
          </a:p>
          <a:p>
            <a:endParaRPr lang="en-IN" sz="3600" dirty="0" smtClean="0"/>
          </a:p>
          <a:p>
            <a:endParaRPr lang="en-IN" sz="3600" dirty="0" smtClean="0"/>
          </a:p>
          <a:p>
            <a:endParaRPr lang="en-IN" sz="3600" dirty="0" smtClean="0"/>
          </a:p>
          <a:p>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7571303"/>
          </a:xfrm>
          <a:prstGeom prst="rect">
            <a:avLst/>
          </a:prstGeom>
        </p:spPr>
        <p:txBody>
          <a:bodyPr wrap="square">
            <a:spAutoFit/>
          </a:bodyPr>
          <a:lstStyle/>
          <a:p>
            <a:pPr algn="just"/>
            <a:r>
              <a:rPr lang="en-IN" sz="3600" dirty="0" smtClean="0"/>
              <a:t>Single-layer feed forward network</a:t>
            </a:r>
          </a:p>
          <a:p>
            <a:pPr algn="just"/>
            <a:endParaRPr lang="en-IN" sz="3600" dirty="0" smtClean="0"/>
          </a:p>
          <a:p>
            <a:pPr algn="just"/>
            <a:r>
              <a:rPr lang="en-IN" sz="3600" dirty="0" smtClean="0"/>
              <a:t>This type of n/w consist of 2 layers : </a:t>
            </a:r>
          </a:p>
          <a:p>
            <a:pPr algn="just"/>
            <a:r>
              <a:rPr lang="en-IN" sz="3600" dirty="0" smtClean="0"/>
              <a:t>Input layer</a:t>
            </a:r>
          </a:p>
          <a:p>
            <a:pPr algn="just"/>
            <a:r>
              <a:rPr lang="en-IN" sz="3600" dirty="0" smtClean="0"/>
              <a:t>Output layer</a:t>
            </a:r>
          </a:p>
          <a:p>
            <a:pPr algn="just"/>
            <a:endParaRPr lang="en-IN" sz="3600" dirty="0" smtClean="0"/>
          </a:p>
          <a:p>
            <a:pPr algn="just"/>
            <a:r>
              <a:rPr lang="en-IN" sz="3600" dirty="0" smtClean="0"/>
              <a:t>The I/P layer neurons receive the I/P signal</a:t>
            </a:r>
          </a:p>
          <a:p>
            <a:pPr algn="just"/>
            <a:r>
              <a:rPr lang="en-IN" sz="3600" dirty="0" smtClean="0"/>
              <a:t>The O/P layer neurons receive the O/P signal</a:t>
            </a:r>
          </a:p>
          <a:p>
            <a:endParaRPr lang="en-IN" sz="3600" dirty="0" smtClean="0"/>
          </a:p>
          <a:p>
            <a:endParaRPr lang="en-IN" sz="3600"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3999" cy="7848302"/>
          </a:xfrm>
          <a:prstGeom prst="rect">
            <a:avLst/>
          </a:prstGeom>
        </p:spPr>
        <p:txBody>
          <a:bodyPr wrap="square">
            <a:spAutoFit/>
          </a:bodyPr>
          <a:lstStyle/>
          <a:p>
            <a:pPr algn="ctr"/>
            <a:r>
              <a:rPr lang="en-IN" sz="3600" dirty="0" smtClean="0"/>
              <a:t>       Single-layer feed forward network</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smtClean="0"/>
          </a:p>
        </p:txBody>
      </p:sp>
      <p:pic>
        <p:nvPicPr>
          <p:cNvPr id="4" name="Picture 2"/>
          <p:cNvPicPr>
            <a:picLocks noChangeAspect="1" noChangeArrowheads="1"/>
          </p:cNvPicPr>
          <p:nvPr/>
        </p:nvPicPr>
        <p:blipFill>
          <a:blip r:embed="rId2"/>
          <a:srcRect/>
          <a:stretch>
            <a:fillRect/>
          </a:stretch>
        </p:blipFill>
        <p:spPr bwMode="auto">
          <a:xfrm>
            <a:off x="304800" y="914400"/>
            <a:ext cx="8534400" cy="5105400"/>
          </a:xfrm>
          <a:prstGeom prst="rect">
            <a:avLst/>
          </a:prstGeom>
          <a:solidFill>
            <a:srgbClr val="FFFFFF"/>
          </a:solid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5909310"/>
          </a:xfrm>
          <a:prstGeom prst="rect">
            <a:avLst/>
          </a:prstGeom>
        </p:spPr>
        <p:txBody>
          <a:bodyPr wrap="square">
            <a:spAutoFit/>
          </a:bodyPr>
          <a:lstStyle/>
          <a:p>
            <a:pPr algn="ctr"/>
            <a:endParaRPr lang="en-IN" sz="3600" dirty="0" smtClean="0"/>
          </a:p>
          <a:p>
            <a:pPr algn="just"/>
            <a:r>
              <a:rPr lang="en-IN" sz="3600" b="1" dirty="0" smtClean="0"/>
              <a:t>Multilayer feed forward network</a:t>
            </a:r>
          </a:p>
          <a:p>
            <a:pPr algn="just"/>
            <a:endParaRPr lang="en-IN" sz="3600" dirty="0" smtClean="0"/>
          </a:p>
          <a:p>
            <a:pPr algn="just"/>
            <a:r>
              <a:rPr lang="en-IN" sz="3600" dirty="0" smtClean="0"/>
              <a:t>   This n/w is made up of multiple layers.</a:t>
            </a:r>
          </a:p>
          <a:p>
            <a:pPr algn="just"/>
            <a:endParaRPr lang="en-IN" sz="3600" dirty="0" smtClean="0"/>
          </a:p>
          <a:p>
            <a:pPr algn="just"/>
            <a:r>
              <a:rPr lang="en-IN" sz="3600" dirty="0" smtClean="0"/>
              <a:t>   It have more than one intermediate layer  	called hidden layer.</a:t>
            </a:r>
          </a:p>
          <a:p>
            <a:endParaRPr lang="en-IN" sz="3600"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94305"/>
          </a:xfrm>
          <a:prstGeom prst="rect">
            <a:avLst/>
          </a:prstGeom>
        </p:spPr>
        <p:txBody>
          <a:bodyPr wrap="square">
            <a:spAutoFit/>
          </a:bodyPr>
          <a:lstStyle/>
          <a:p>
            <a:pPr algn="ctr"/>
            <a:r>
              <a:rPr lang="en-IN" sz="3600" b="1" dirty="0" smtClean="0"/>
              <a:t>Multilayer feed forward network</a:t>
            </a:r>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720725" y="844550"/>
            <a:ext cx="7477496" cy="502285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4773275"/>
          </a:xfrm>
          <a:prstGeom prst="rect">
            <a:avLst/>
          </a:prstGeom>
        </p:spPr>
        <p:txBody>
          <a:bodyPr wrap="square">
            <a:spAutoFit/>
          </a:bodyPr>
          <a:lstStyle/>
          <a:p>
            <a:pPr algn="ctr"/>
            <a:r>
              <a:rPr lang="en-IN" sz="3600" b="1" dirty="0" smtClean="0"/>
              <a:t>Single node with its own feedback</a:t>
            </a:r>
          </a:p>
          <a:p>
            <a:pPr algn="ctr"/>
            <a:r>
              <a:rPr lang="en-IN" sz="3600" b="1" dirty="0" smtClean="0"/>
              <a:t>(Recurrent N/W)</a:t>
            </a:r>
          </a:p>
          <a:p>
            <a:pPr algn="just"/>
            <a:r>
              <a:rPr lang="en-IN" sz="3600" dirty="0" smtClean="0"/>
              <a:t>    There is at least one feedback loop.</a:t>
            </a:r>
          </a:p>
          <a:p>
            <a:pPr algn="just"/>
            <a:endParaRPr lang="en-IN" sz="3600" dirty="0" smtClean="0"/>
          </a:p>
          <a:p>
            <a:pPr algn="just"/>
            <a:r>
              <a:rPr lang="en-IN" sz="3600" dirty="0" smtClean="0"/>
              <a:t>    There can also be neurons with self feedback 	links.</a:t>
            </a:r>
          </a:p>
          <a:p>
            <a:pPr algn="just"/>
            <a:endParaRPr lang="en-IN" sz="3600" dirty="0" smtClean="0"/>
          </a:p>
          <a:p>
            <a:pPr algn="just"/>
            <a:r>
              <a:rPr lang="en-US" sz="3600" dirty="0" smtClean="0"/>
              <a:t>     The o/p of a neuron is back into itself as I/p.</a:t>
            </a:r>
          </a:p>
          <a:p>
            <a:pPr algn="just"/>
            <a:endParaRPr lang="en-IN" sz="3600" dirty="0" smtClean="0"/>
          </a:p>
          <a:p>
            <a:pPr algn="just"/>
            <a:r>
              <a:rPr lang="en-IN" sz="3600" dirty="0" smtClean="0"/>
              <a:t>     This layer also has hidden layer which is   `   	internal to the network and has no direct 	contact with the external layer</a:t>
            </a:r>
          </a:p>
          <a:p>
            <a:endParaRPr lang="en-IN" sz="3600" dirty="0" smtClean="0"/>
          </a:p>
          <a:p>
            <a:endParaRPr lang="en-IN" sz="3600"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7294305"/>
          </a:xfrm>
          <a:prstGeom prst="rect">
            <a:avLst/>
          </a:prstGeom>
        </p:spPr>
        <p:txBody>
          <a:bodyPr wrap="square">
            <a:spAutoFit/>
          </a:bodyPr>
          <a:lstStyle/>
          <a:p>
            <a:pPr algn="ctr"/>
            <a:r>
              <a:rPr lang="en-IN" sz="3600" b="1" dirty="0" smtClean="0"/>
              <a:t>Single node with its own feedback</a:t>
            </a:r>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US" dirty="0"/>
          </a:p>
        </p:txBody>
      </p:sp>
      <p:pic>
        <p:nvPicPr>
          <p:cNvPr id="2050" name="Picture 2"/>
          <p:cNvPicPr>
            <a:picLocks noChangeAspect="1" noChangeArrowheads="1"/>
          </p:cNvPicPr>
          <p:nvPr/>
        </p:nvPicPr>
        <p:blipFill>
          <a:blip r:embed="rId2"/>
          <a:srcRect/>
          <a:stretch>
            <a:fillRect/>
          </a:stretch>
        </p:blipFill>
        <p:spPr bwMode="auto">
          <a:xfrm>
            <a:off x="1447800" y="990600"/>
            <a:ext cx="6324600" cy="3948254"/>
          </a:xfrm>
          <a:prstGeom prst="rect">
            <a:avLst/>
          </a:prstGeom>
          <a:solidFill>
            <a:srgbClr val="FFFFFF"/>
          </a:solidFill>
          <a:ln w="9525">
            <a:noFill/>
            <a:miter lim="800000"/>
            <a:headEnd/>
            <a:tailEnd/>
          </a:ln>
        </p:spPr>
      </p:pic>
      <p:sp>
        <p:nvSpPr>
          <p:cNvPr id="5" name="Rectangle 4"/>
          <p:cNvSpPr/>
          <p:nvPr/>
        </p:nvSpPr>
        <p:spPr>
          <a:xfrm>
            <a:off x="2286000" y="5181600"/>
            <a:ext cx="4648200" cy="1569660"/>
          </a:xfrm>
          <a:prstGeom prst="rect">
            <a:avLst/>
          </a:prstGeom>
        </p:spPr>
        <p:txBody>
          <a:bodyPr wrap="square">
            <a:spAutoFit/>
          </a:bodyPr>
          <a:lstStyle/>
          <a:p>
            <a:r>
              <a:rPr lang="en-IN" sz="2400" b="1" dirty="0" smtClean="0"/>
              <a:t>When outputs can be directed back as inputs to the same layer or preceding layer nodes, then it results in feedback networks.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064294"/>
          </a:xfrm>
          <a:prstGeom prst="rect">
            <a:avLst/>
          </a:prstGeom>
        </p:spPr>
        <p:txBody>
          <a:bodyPr wrap="square">
            <a:spAutoFit/>
          </a:bodyPr>
          <a:lstStyle/>
          <a:p>
            <a:pPr lvl="0" fontAlgn="base">
              <a:spcBef>
                <a:spcPct val="0"/>
              </a:spcBef>
              <a:spcAft>
                <a:spcPct val="0"/>
              </a:spcAft>
            </a:pPr>
            <a:endParaRPr lang="en-US" altLang="zh-CN" sz="3600" dirty="0" smtClean="0">
              <a:solidFill>
                <a:srgbClr val="1C1C1C"/>
              </a:solidFill>
              <a:cs typeface="Arial" pitchFamily="34" charset="0"/>
            </a:endParaRPr>
          </a:p>
          <a:p>
            <a:pPr lvl="0" fontAlgn="base">
              <a:spcBef>
                <a:spcPct val="0"/>
              </a:spcBef>
              <a:spcAft>
                <a:spcPct val="0"/>
              </a:spcAft>
            </a:pPr>
            <a:r>
              <a:rPr lang="en-US" altLang="zh-CN" sz="3600" dirty="0" smtClean="0">
                <a:solidFill>
                  <a:srgbClr val="1C1C1C"/>
                </a:solidFill>
                <a:cs typeface="Arial" pitchFamily="34" charset="0"/>
              </a:rPr>
              <a:t>   </a:t>
            </a:r>
            <a:r>
              <a:rPr lang="en-US" altLang="zh-CN" sz="3600" b="1" dirty="0" smtClean="0">
                <a:solidFill>
                  <a:srgbClr val="1C1C1C"/>
                </a:solidFill>
                <a:cs typeface="Arial" pitchFamily="34" charset="0"/>
              </a:rPr>
              <a:t>Topics</a:t>
            </a:r>
          </a:p>
          <a:p>
            <a:pPr lvl="0" fontAlgn="base">
              <a:spcBef>
                <a:spcPct val="0"/>
              </a:spcBef>
              <a:spcAft>
                <a:spcPct val="0"/>
              </a:spcAft>
            </a:pPr>
            <a:endParaRPr lang="en-US" altLang="zh-CN" sz="3600" dirty="0" smtClean="0">
              <a:solidFill>
                <a:srgbClr val="1C1C1C"/>
              </a:solidFill>
              <a:cs typeface="Arial" pitchFamily="34" charset="0"/>
            </a:endParaRPr>
          </a:p>
          <a:p>
            <a:pPr lvl="0" fontAlgn="base">
              <a:spcBef>
                <a:spcPct val="0"/>
              </a:spcBef>
              <a:spcAft>
                <a:spcPct val="0"/>
              </a:spcAft>
            </a:pPr>
            <a:r>
              <a:rPr lang="en-US" altLang="zh-CN" sz="3600" dirty="0" smtClean="0">
                <a:solidFill>
                  <a:srgbClr val="1C1C1C"/>
                </a:solidFill>
                <a:cs typeface="Arial" pitchFamily="34" charset="0"/>
              </a:rPr>
              <a:t>   Co(Course Outcomes) of Subject.</a:t>
            </a:r>
          </a:p>
          <a:p>
            <a:pPr fontAlgn="base">
              <a:spcBef>
                <a:spcPct val="0"/>
              </a:spcBef>
              <a:spcAft>
                <a:spcPct val="0"/>
              </a:spcAft>
            </a:pPr>
            <a:r>
              <a:rPr lang="en-US" sz="3600" dirty="0" smtClean="0">
                <a:solidFill>
                  <a:srgbClr val="1C1C1C"/>
                </a:solidFill>
                <a:cs typeface="Arial" pitchFamily="34" charset="0"/>
              </a:rPr>
              <a:t>   </a:t>
            </a:r>
            <a:r>
              <a:rPr lang="en-IN" sz="3600" dirty="0" smtClean="0"/>
              <a:t>Types of transfer functions</a:t>
            </a:r>
          </a:p>
          <a:p>
            <a:pPr fontAlgn="base">
              <a:spcBef>
                <a:spcPct val="0"/>
              </a:spcBef>
              <a:spcAft>
                <a:spcPct val="0"/>
              </a:spcAft>
            </a:pPr>
            <a:r>
              <a:rPr lang="en-IN" sz="3600" dirty="0" smtClean="0"/>
              <a:t>    Neural network architecture</a:t>
            </a:r>
          </a:p>
          <a:p>
            <a:pPr fontAlgn="base">
              <a:spcBef>
                <a:spcPct val="0"/>
              </a:spcBef>
              <a:spcAft>
                <a:spcPct val="0"/>
              </a:spcAft>
            </a:pPr>
            <a:r>
              <a:rPr lang="en-IN" sz="3600" dirty="0" smtClean="0"/>
              <a:t>    Single-layer feed forward network</a:t>
            </a:r>
          </a:p>
          <a:p>
            <a:pPr fontAlgn="base">
              <a:spcBef>
                <a:spcPct val="0"/>
              </a:spcBef>
              <a:spcAft>
                <a:spcPct val="0"/>
              </a:spcAft>
            </a:pPr>
            <a:r>
              <a:rPr lang="en-IN" sz="3600" dirty="0" smtClean="0"/>
              <a:t>    Multilayer feed forward </a:t>
            </a:r>
            <a:r>
              <a:rPr lang="en-IN" sz="3600" dirty="0" smtClean="0"/>
              <a:t>network</a:t>
            </a:r>
          </a:p>
          <a:p>
            <a:pPr fontAlgn="base">
              <a:spcBef>
                <a:spcPct val="0"/>
              </a:spcBef>
              <a:spcAft>
                <a:spcPct val="0"/>
              </a:spcAft>
            </a:pPr>
            <a:r>
              <a:rPr lang="en-IN" sz="3600" dirty="0" smtClean="0"/>
              <a:t> </a:t>
            </a:r>
            <a:r>
              <a:rPr lang="en-IN" sz="3600" dirty="0" smtClean="0"/>
              <a:t>   </a:t>
            </a:r>
            <a:r>
              <a:rPr lang="en-US" sz="3600" dirty="0" err="1" smtClean="0"/>
              <a:t>Perceptron</a:t>
            </a:r>
            <a:endParaRPr lang="en-US" sz="3600" dirty="0" smtClean="0"/>
          </a:p>
          <a:p>
            <a:pPr fontAlgn="base">
              <a:spcBef>
                <a:spcPct val="0"/>
              </a:spcBef>
              <a:spcAft>
                <a:spcPct val="0"/>
              </a:spcAft>
            </a:pPr>
            <a:r>
              <a:rPr lang="en-US" sz="3600" dirty="0" smtClean="0"/>
              <a:t> </a:t>
            </a:r>
            <a:r>
              <a:rPr lang="en-US" sz="3600" dirty="0" smtClean="0"/>
              <a:t>   </a:t>
            </a:r>
            <a:r>
              <a:rPr lang="en-US" sz="3600" dirty="0" err="1" smtClean="0"/>
              <a:t>AssociativeMemory</a:t>
            </a:r>
            <a:endParaRPr lang="en-US" sz="3600" dirty="0" smtClean="0"/>
          </a:p>
          <a:p>
            <a:pPr fontAlgn="base">
              <a:spcBef>
                <a:spcPct val="0"/>
              </a:spcBef>
              <a:spcAft>
                <a:spcPct val="0"/>
              </a:spcAft>
            </a:pPr>
            <a:r>
              <a:rPr lang="en-US" sz="3600" dirty="0" smtClean="0"/>
              <a:t> </a:t>
            </a:r>
            <a:r>
              <a:rPr lang="en-US" sz="3600" dirty="0" smtClean="0"/>
              <a:t>   </a:t>
            </a:r>
            <a:r>
              <a:rPr lang="en-US" sz="3600" dirty="0" err="1" smtClean="0"/>
              <a:t>Hetro</a:t>
            </a:r>
            <a:r>
              <a:rPr lang="en-US" sz="3600" dirty="0" smtClean="0"/>
              <a:t>-associative memory</a:t>
            </a:r>
          </a:p>
          <a:p>
            <a:pPr fontAlgn="base">
              <a:spcBef>
                <a:spcPct val="0"/>
              </a:spcBef>
              <a:spcAft>
                <a:spcPct val="0"/>
              </a:spcAft>
            </a:pPr>
            <a:r>
              <a:rPr lang="en-US" sz="3600" b="1" dirty="0" smtClean="0"/>
              <a:t> </a:t>
            </a:r>
            <a:r>
              <a:rPr lang="en-US" sz="3600" b="1" dirty="0" smtClean="0"/>
              <a:t>    </a:t>
            </a:r>
            <a:endParaRPr lang="en-US" sz="3600" b="1" dirty="0" smtClean="0"/>
          </a:p>
          <a:p>
            <a:pPr fontAlgn="base">
              <a:spcBef>
                <a:spcPct val="0"/>
              </a:spcBef>
              <a:spcAft>
                <a:spcPct val="0"/>
              </a:spcAft>
            </a:pPr>
            <a:endParaRPr lang="en-IN" sz="3600" dirty="0" smtClean="0"/>
          </a:p>
          <a:p>
            <a:pPr fontAlgn="base">
              <a:spcBef>
                <a:spcPct val="0"/>
              </a:spcBef>
              <a:spcAft>
                <a:spcPct val="0"/>
              </a:spcAft>
            </a:pPr>
            <a:endParaRPr lang="en-IN" sz="3600" dirty="0" smtClean="0"/>
          </a:p>
          <a:p>
            <a:pPr fontAlgn="base">
              <a:spcBef>
                <a:spcPct val="0"/>
              </a:spcBef>
              <a:spcAft>
                <a:spcPct val="0"/>
              </a:spcAft>
            </a:pPr>
            <a:endParaRPr lang="en-IN" sz="3600" dirty="0" smtClean="0"/>
          </a:p>
          <a:p>
            <a:pPr fontAlgn="base">
              <a:spcBef>
                <a:spcPct val="0"/>
              </a:spcBef>
              <a:spcAft>
                <a:spcPct val="0"/>
              </a:spcAft>
            </a:pPr>
            <a:endParaRPr lang="en-IN" sz="3600" dirty="0" smtClean="0"/>
          </a:p>
          <a:p>
            <a:pPr fontAlgn="base">
              <a:spcBef>
                <a:spcPct val="0"/>
              </a:spcBef>
              <a:spcAft>
                <a:spcPct val="0"/>
              </a:spcAft>
            </a:pPr>
            <a:endParaRPr lang="en-IN" sz="3600" dirty="0" smtClean="0"/>
          </a:p>
          <a:p>
            <a:pPr lvl="0" fontAlgn="base">
              <a:spcBef>
                <a:spcPct val="0"/>
              </a:spcBef>
              <a:spcAft>
                <a:spcPct val="0"/>
              </a:spcAft>
            </a:pPr>
            <a:r>
              <a:rPr lang="en-IN" altLang="zh-CN" sz="3600" dirty="0" smtClean="0">
                <a:solidFill>
                  <a:srgbClr val="1C1C1C"/>
                </a:solidFill>
                <a:cs typeface="Arial" pitchFamily="34" charset="0"/>
              </a:rPr>
              <a:t>  </a:t>
            </a:r>
            <a:endParaRPr lang="en-US" altLang="zh-CN" sz="3600" dirty="0" smtClean="0">
              <a:solidFill>
                <a:srgbClr val="1C1C1C"/>
              </a:solidFill>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956298"/>
          </a:xfrm>
          <a:prstGeom prst="rect">
            <a:avLst/>
          </a:prstGeom>
        </p:spPr>
        <p:txBody>
          <a:bodyPr wrap="square">
            <a:spAutoFit/>
          </a:bodyPr>
          <a:lstStyle/>
          <a:p>
            <a:pPr algn="ctr"/>
            <a:r>
              <a:rPr lang="en-IN" sz="3600" dirty="0" smtClean="0"/>
              <a:t>Single-layer recurrent network</a:t>
            </a:r>
          </a:p>
          <a:p>
            <a:endParaRPr lang="en-IN" sz="3600" dirty="0" smtClean="0"/>
          </a:p>
          <a:p>
            <a:pPr algn="just"/>
            <a:r>
              <a:rPr lang="en-IN" sz="3600" dirty="0" smtClean="0"/>
              <a:t>	There can also be neurons with self 	feedback 	links.</a:t>
            </a:r>
          </a:p>
          <a:p>
            <a:pPr algn="just"/>
            <a:endParaRPr lang="en-IN" sz="3600" dirty="0" smtClean="0"/>
          </a:p>
          <a:p>
            <a:pPr algn="just"/>
            <a:r>
              <a:rPr lang="en-US" sz="3600" dirty="0" smtClean="0"/>
              <a:t>	The o/p of a neuron is back into itself as 	 I/p.</a:t>
            </a:r>
          </a:p>
          <a:p>
            <a:pPr algn="just"/>
            <a:endParaRPr lang="en-US" sz="3600" dirty="0" smtClean="0"/>
          </a:p>
          <a:p>
            <a:pPr algn="just"/>
            <a:r>
              <a:rPr lang="en-IN" sz="3600" dirty="0" smtClean="0"/>
              <a:t>	In this N/W processing element’s output 	can be directed back to itself or to other 	processing element or both.</a:t>
            </a:r>
          </a:p>
          <a:p>
            <a:endParaRPr lang="en-IN" sz="3600" dirty="0" smtClean="0"/>
          </a:p>
          <a:p>
            <a:endParaRPr lang="en-IN" sz="3600" dirty="0" smtClean="0"/>
          </a:p>
          <a:p>
            <a:endParaRPr lang="en-IN" sz="3600" dirty="0" smtClean="0"/>
          </a:p>
          <a:p>
            <a:endParaRPr lang="en-IN" sz="3600" dirty="0" smtClean="0"/>
          </a:p>
          <a:p>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571303"/>
          </a:xfrm>
          <a:prstGeom prst="rect">
            <a:avLst/>
          </a:prstGeom>
        </p:spPr>
        <p:txBody>
          <a:bodyPr wrap="square">
            <a:spAutoFit/>
          </a:bodyPr>
          <a:lstStyle/>
          <a:p>
            <a:pPr algn="ctr"/>
            <a:r>
              <a:rPr lang="en-IN" sz="3600" b="1" dirty="0" smtClean="0"/>
              <a:t>Single-layer recurrent network</a:t>
            </a:r>
            <a:endParaRPr lang="en-US" sz="3600" dirty="0" smtClean="0"/>
          </a:p>
          <a:p>
            <a:endParaRPr lang="en-IN" sz="3600" b="1" dirty="0" smtClean="0"/>
          </a:p>
          <a:p>
            <a:endParaRPr lang="en-IN" sz="3600"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p:txBody>
      </p:sp>
      <p:pic>
        <p:nvPicPr>
          <p:cNvPr id="4098" name="Picture 2"/>
          <p:cNvPicPr>
            <a:picLocks noChangeAspect="1" noChangeArrowheads="1"/>
          </p:cNvPicPr>
          <p:nvPr/>
        </p:nvPicPr>
        <p:blipFill>
          <a:blip r:embed="rId2"/>
          <a:srcRect/>
          <a:stretch>
            <a:fillRect/>
          </a:stretch>
        </p:blipFill>
        <p:spPr bwMode="auto">
          <a:xfrm>
            <a:off x="1016755" y="1447800"/>
            <a:ext cx="6603246" cy="4495800"/>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585323"/>
          </a:xfrm>
          <a:prstGeom prst="rect">
            <a:avLst/>
          </a:prstGeom>
        </p:spPr>
        <p:txBody>
          <a:bodyPr wrap="square">
            <a:spAutoFit/>
          </a:bodyPr>
          <a:lstStyle/>
          <a:p>
            <a:pPr algn="ctr"/>
            <a:endParaRPr lang="en-IN" sz="3600" b="1" dirty="0" smtClean="0"/>
          </a:p>
          <a:p>
            <a:pPr algn="ctr"/>
            <a:endParaRPr lang="en-IN" sz="3600" b="1" dirty="0" smtClean="0"/>
          </a:p>
          <a:p>
            <a:pPr algn="ctr"/>
            <a:endParaRPr lang="en-IN" sz="3600" b="1" dirty="0" smtClean="0"/>
          </a:p>
          <a:p>
            <a:pPr algn="ctr"/>
            <a:endParaRPr lang="en-IN" sz="3600" b="1" dirty="0" smtClean="0"/>
          </a:p>
          <a:p>
            <a:endParaRPr lang="en-IN" b="1" dirty="0" smtClean="0"/>
          </a:p>
        </p:txBody>
      </p:sp>
      <p:sp>
        <p:nvSpPr>
          <p:cNvPr id="3" name="Rectangle 2"/>
          <p:cNvSpPr/>
          <p:nvPr/>
        </p:nvSpPr>
        <p:spPr>
          <a:xfrm>
            <a:off x="0" y="0"/>
            <a:ext cx="9144000" cy="8402300"/>
          </a:xfrm>
          <a:prstGeom prst="rect">
            <a:avLst/>
          </a:prstGeom>
        </p:spPr>
        <p:txBody>
          <a:bodyPr wrap="square">
            <a:spAutoFit/>
          </a:bodyPr>
          <a:lstStyle/>
          <a:p>
            <a:pPr algn="ctr"/>
            <a:r>
              <a:rPr lang="en-IN" sz="3600" b="1" dirty="0" smtClean="0"/>
              <a:t>Multilayer recurrent network</a:t>
            </a:r>
          </a:p>
          <a:p>
            <a:pPr algn="ctr"/>
            <a:endParaRPr lang="en-IN" sz="3600" b="1" dirty="0" smtClean="0"/>
          </a:p>
          <a:p>
            <a:pPr algn="just"/>
            <a:r>
              <a:rPr lang="en-IN" sz="3600" b="1" dirty="0" smtClean="0"/>
              <a:t>  </a:t>
            </a:r>
            <a:r>
              <a:rPr lang="en-IN" sz="3600" dirty="0" smtClean="0"/>
              <a:t>In this type of network, processing element</a:t>
            </a:r>
          </a:p>
          <a:p>
            <a:pPr algn="just"/>
            <a:r>
              <a:rPr lang="en-IN" sz="3600" dirty="0" smtClean="0"/>
              <a:t>   output can be directed to the processing                     	element in the same layer and in the      	preceding layer forming a multilayer  	recurrent network. </a:t>
            </a:r>
          </a:p>
          <a:p>
            <a:pPr algn="just"/>
            <a:r>
              <a:rPr lang="en-IN" sz="3600" dirty="0" smtClean="0"/>
              <a:t>  They perform the same task for every  	element of a sequence, with the output 	being depended on the previous 	computations.</a:t>
            </a:r>
          </a:p>
          <a:p>
            <a:pPr algn="just"/>
            <a:endParaRPr lang="en-IN" sz="3600" b="1" dirty="0" smtClean="0"/>
          </a:p>
          <a:p>
            <a:pPr algn="ctr"/>
            <a:endParaRPr lang="en-IN" sz="3600" b="1" dirty="0" smtClean="0"/>
          </a:p>
          <a:p>
            <a:pPr algn="ctr"/>
            <a:endParaRPr lang="en-IN" sz="3600" b="1" dirty="0" smtClean="0"/>
          </a:p>
          <a:p>
            <a:endParaRPr lang="en-IN" sz="36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7294305"/>
          </a:xfrm>
          <a:prstGeom prst="rect">
            <a:avLst/>
          </a:prstGeom>
        </p:spPr>
        <p:txBody>
          <a:bodyPr wrap="square">
            <a:spAutoFit/>
          </a:bodyPr>
          <a:lstStyle/>
          <a:p>
            <a:pPr algn="ctr"/>
            <a:r>
              <a:rPr lang="en-IN" sz="3600" b="1" dirty="0" smtClean="0"/>
              <a:t>Multilayer recurrent network</a:t>
            </a:r>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US" dirty="0"/>
          </a:p>
        </p:txBody>
      </p:sp>
      <p:pic>
        <p:nvPicPr>
          <p:cNvPr id="5122" name="Picture 2"/>
          <p:cNvPicPr>
            <a:picLocks noChangeAspect="1" noChangeArrowheads="1"/>
          </p:cNvPicPr>
          <p:nvPr/>
        </p:nvPicPr>
        <p:blipFill>
          <a:blip r:embed="rId2"/>
          <a:srcRect/>
          <a:stretch>
            <a:fillRect/>
          </a:stretch>
        </p:blipFill>
        <p:spPr bwMode="auto">
          <a:xfrm>
            <a:off x="598091" y="1066800"/>
            <a:ext cx="7021909" cy="5453816"/>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895290"/>
          </a:xfrm>
          <a:prstGeom prst="rect">
            <a:avLst/>
          </a:prstGeom>
        </p:spPr>
        <p:txBody>
          <a:bodyPr wrap="square">
            <a:spAutoFit/>
          </a:bodyPr>
          <a:lstStyle/>
          <a:p>
            <a:pPr algn="ctr"/>
            <a:r>
              <a:rPr lang="en-IN" sz="3600" b="1" dirty="0" smtClean="0"/>
              <a:t>Perception model</a:t>
            </a:r>
          </a:p>
          <a:p>
            <a:endParaRPr lang="en-IN" sz="3600" b="1" dirty="0" smtClean="0"/>
          </a:p>
          <a:p>
            <a:endParaRPr lang="en-IN" sz="3600" b="1" dirty="0" smtClean="0"/>
          </a:p>
          <a:p>
            <a:pPr algn="just"/>
            <a:r>
              <a:rPr lang="en-IN" sz="3600" dirty="0" smtClean="0"/>
              <a:t>The perception is an algorithm for learning a binary classifier called a threshold function: a function that maps its input</a:t>
            </a:r>
            <a:r>
              <a:rPr lang="en-US" sz="3600" dirty="0" smtClean="0"/>
              <a:t> </a:t>
            </a:r>
            <a:r>
              <a:rPr lang="en-IN" sz="3600" dirty="0" smtClean="0"/>
              <a:t> to an output</a:t>
            </a:r>
          </a:p>
          <a:p>
            <a:pPr algn="just"/>
            <a:r>
              <a:rPr lang="en-IN" sz="3600" dirty="0" smtClean="0"/>
              <a:t> val</a:t>
            </a:r>
            <a:r>
              <a:rPr lang="en-IN" sz="3600" b="1" dirty="0" smtClean="0"/>
              <a:t>ue </a:t>
            </a:r>
            <a:r>
              <a:rPr lang="en-IN" sz="3600" dirty="0" smtClean="0"/>
              <a:t>(a single binary value)</a:t>
            </a:r>
            <a:r>
              <a:rPr lang="en-US" sz="3600" dirty="0" smtClean="0"/>
              <a:t> </a:t>
            </a:r>
            <a:endParaRPr lang="en-IN" sz="3600" dirty="0" smtClean="0"/>
          </a:p>
          <a:p>
            <a:endParaRPr lang="en-IN" sz="3600"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1449288"/>
          </a:xfrm>
          <a:prstGeom prst="rect">
            <a:avLst/>
          </a:prstGeom>
        </p:spPr>
        <p:txBody>
          <a:bodyPr wrap="square">
            <a:spAutoFit/>
          </a:bodyPr>
          <a:lstStyle/>
          <a:p>
            <a:pPr algn="ctr"/>
            <a:r>
              <a:rPr lang="en-IN" sz="3600" dirty="0" smtClean="0"/>
              <a:t>Convergence rule</a:t>
            </a:r>
          </a:p>
          <a:p>
            <a:pPr algn="ctr"/>
            <a:endParaRPr lang="en-IN" sz="3600" dirty="0" smtClean="0"/>
          </a:p>
          <a:p>
            <a:pPr algn="just"/>
            <a:r>
              <a:rPr lang="en-IN" sz="3600" dirty="0" smtClean="0"/>
              <a:t>In this case, no "approximate" solution will be gradually approached under the standard learning algorithm.</a:t>
            </a:r>
          </a:p>
          <a:p>
            <a:pPr algn="just"/>
            <a:endParaRPr lang="en-IN" sz="3600" dirty="0" smtClean="0"/>
          </a:p>
          <a:p>
            <a:pPr algn="just"/>
            <a:r>
              <a:rPr lang="en-IN" sz="3600" dirty="0" smtClean="0"/>
              <a:t>There is an upper bound on the number of times the perceptron will adjust its weights during the training.</a:t>
            </a:r>
            <a:endParaRPr lang="en-US" sz="3600" dirty="0" smtClean="0"/>
          </a:p>
          <a:p>
            <a:pPr algn="just"/>
            <a:endParaRPr lang="en-IN"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IN" b="1" dirty="0" smtClean="0"/>
          </a:p>
          <a:p>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3111282"/>
          </a:xfrm>
          <a:prstGeom prst="rect">
            <a:avLst/>
          </a:prstGeom>
        </p:spPr>
        <p:txBody>
          <a:bodyPr wrap="square">
            <a:spAutoFit/>
          </a:bodyPr>
          <a:lstStyle/>
          <a:p>
            <a:pPr algn="ctr"/>
            <a:r>
              <a:rPr lang="en-IN" sz="3600" dirty="0" smtClean="0"/>
              <a:t>Auto Associative Memory</a:t>
            </a:r>
          </a:p>
          <a:p>
            <a:endParaRPr lang="en-IN" sz="3600" dirty="0" smtClean="0"/>
          </a:p>
          <a:p>
            <a:pPr algn="just"/>
            <a:r>
              <a:rPr lang="en-IN" sz="3600" dirty="0" smtClean="0"/>
              <a:t>These kinds of neural networks work on the basis of pattern association, which means they can store different patterns and at the time of giving an output they can produce one of the stored patterns by matching them with the given input pattern.</a:t>
            </a:r>
          </a:p>
          <a:p>
            <a:pPr algn="just"/>
            <a:endParaRPr lang="en-IN" sz="3600" dirty="0" smtClean="0"/>
          </a:p>
          <a:p>
            <a:pPr algn="just"/>
            <a:r>
              <a:rPr lang="en-IN" sz="3600" dirty="0" smtClean="0"/>
              <a:t>These types of memories are also called Content-Addressable Memory CAM. </a:t>
            </a:r>
          </a:p>
          <a:p>
            <a:endParaRPr lang="en-IN" sz="3600" dirty="0" smtClean="0"/>
          </a:p>
          <a:p>
            <a:endParaRPr lang="en-IN" sz="3600" dirty="0" smtClean="0"/>
          </a:p>
          <a:p>
            <a:endParaRPr lang="en-IN" sz="3600"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10341293"/>
          </a:xfrm>
          <a:prstGeom prst="rect">
            <a:avLst/>
          </a:prstGeom>
        </p:spPr>
        <p:txBody>
          <a:bodyPr wrap="square">
            <a:spAutoFit/>
          </a:bodyPr>
          <a:lstStyle/>
          <a:p>
            <a:pPr algn="ctr"/>
            <a:endParaRPr lang="en-IN" sz="3600" dirty="0" smtClean="0"/>
          </a:p>
          <a:p>
            <a:pPr algn="ctr"/>
            <a:endParaRPr lang="en-IN" sz="3600" dirty="0" smtClean="0"/>
          </a:p>
          <a:p>
            <a:pPr algn="just"/>
            <a:r>
              <a:rPr lang="en-IN" sz="3600" dirty="0" smtClean="0"/>
              <a:t>There are two types of associative memories</a:t>
            </a:r>
          </a:p>
          <a:p>
            <a:pPr algn="just"/>
            <a:endParaRPr lang="en-IN" sz="3600" dirty="0" smtClean="0"/>
          </a:p>
          <a:p>
            <a:pPr algn="just"/>
            <a:r>
              <a:rPr lang="en-IN" sz="3600" dirty="0" smtClean="0"/>
              <a:t> </a:t>
            </a:r>
            <a:endParaRPr lang="en-US" sz="3600" dirty="0" smtClean="0"/>
          </a:p>
          <a:p>
            <a:pPr lvl="0" algn="just"/>
            <a:r>
              <a:rPr lang="en-IN" sz="3600" dirty="0" smtClean="0"/>
              <a:t>Auto Associative Memory</a:t>
            </a:r>
            <a:endParaRPr lang="en-US" sz="3600" dirty="0" smtClean="0"/>
          </a:p>
          <a:p>
            <a:pPr lvl="0" algn="just"/>
            <a:r>
              <a:rPr lang="en-IN" sz="3600" dirty="0" smtClean="0"/>
              <a:t>Hetero Associative memory</a:t>
            </a:r>
          </a:p>
          <a:p>
            <a:pPr lvl="0" algn="just"/>
            <a:endParaRPr lang="en-IN" sz="3600"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a:p>
            <a:pPr lvl="0"/>
            <a:endParaRPr lang="en-IN"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1049179"/>
          </a:xfrm>
          <a:prstGeom prst="rect">
            <a:avLst/>
          </a:prstGeom>
        </p:spPr>
        <p:txBody>
          <a:bodyPr wrap="square">
            <a:spAutoFit/>
          </a:bodyPr>
          <a:lstStyle/>
          <a:p>
            <a:pPr algn="ctr"/>
            <a:endParaRPr lang="en-IN" sz="3200" dirty="0" smtClean="0"/>
          </a:p>
          <a:p>
            <a:pPr algn="ctr"/>
            <a:r>
              <a:rPr lang="en-IN" sz="3200" dirty="0" smtClean="0"/>
              <a:t>Auto Associative Memory</a:t>
            </a:r>
          </a:p>
          <a:p>
            <a:pPr algn="ctr"/>
            <a:endParaRPr lang="en-IN" sz="3200" b="1" dirty="0" smtClean="0"/>
          </a:p>
          <a:p>
            <a:pPr algn="ctr"/>
            <a:endParaRPr lang="en-US" sz="3200" b="1" dirty="0" smtClean="0"/>
          </a:p>
          <a:p>
            <a:pPr algn="just"/>
            <a:r>
              <a:rPr lang="en-IN" sz="3200" dirty="0" smtClean="0"/>
              <a:t>This is a single layer neural network in which the input training vector and the output target vectors are the same. </a:t>
            </a:r>
          </a:p>
          <a:p>
            <a:pPr algn="just"/>
            <a:endParaRPr lang="en-IN" sz="3200" dirty="0" smtClean="0"/>
          </a:p>
          <a:p>
            <a:pPr algn="just"/>
            <a:r>
              <a:rPr lang="en-IN" sz="3200" dirty="0" smtClean="0"/>
              <a:t>The weights are determined so that the network stores a set of patterns.</a:t>
            </a:r>
          </a:p>
          <a:p>
            <a:pPr algn="ctr"/>
            <a:endParaRPr lang="en-IN" sz="3200"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smtClean="0">
                <a:solidFill>
                  <a:srgbClr val="1C1C1C"/>
                </a:solidFill>
                <a:cs typeface="Arial" pitchFamily="34" charset="0"/>
              </a:rPr>
              <a:t> Co(Course Outcomes) of Subject.</a:t>
            </a:r>
            <a:endParaRPr lang="ru-RU" dirty="0"/>
          </a:p>
        </p:txBody>
      </p:sp>
      <p:sp>
        <p:nvSpPr>
          <p:cNvPr id="3077" name="Rectangle 5"/>
          <p:cNvSpPr>
            <a:spLocks noChangeArrowheads="1"/>
          </p:cNvSpPr>
          <p:nvPr/>
        </p:nvSpPr>
        <p:spPr bwMode="auto">
          <a:xfrm>
            <a:off x="381000" y="1905000"/>
            <a:ext cx="8534400" cy="4154984"/>
          </a:xfrm>
          <a:prstGeom prst="rect">
            <a:avLst/>
          </a:prstGeom>
          <a:noFill/>
          <a:ln w="9525">
            <a:noFill/>
            <a:miter lim="800000"/>
            <a:headEnd/>
            <a:tailEnd/>
          </a:ln>
          <a:effectLst/>
        </p:spPr>
        <p:txBody>
          <a:bodyPr wrap="square">
            <a:spAutoFit/>
          </a:bodyPr>
          <a:lstStyle/>
          <a:p>
            <a:pPr algn="just"/>
            <a:r>
              <a:rPr lang="en-US" sz="2400" dirty="0" smtClean="0"/>
              <a:t>Co1 To </a:t>
            </a:r>
            <a:r>
              <a:rPr lang="en-US" sz="2400" dirty="0" err="1" smtClean="0"/>
              <a:t>devlop</a:t>
            </a:r>
            <a:r>
              <a:rPr lang="en-US" sz="2400" dirty="0" smtClean="0"/>
              <a:t> the skills to gain a basic understanding of neural network theory . Also explain the architecture of neural network, supervised &amp; unsupervised learning.</a:t>
            </a:r>
          </a:p>
          <a:p>
            <a:pPr algn="just"/>
            <a:endParaRPr lang="en-US" sz="2400" dirty="0" smtClean="0"/>
          </a:p>
          <a:p>
            <a:pPr algn="just"/>
            <a:r>
              <a:rPr lang="en-US" sz="2400" dirty="0" smtClean="0"/>
              <a:t>Co2 To </a:t>
            </a:r>
            <a:r>
              <a:rPr lang="en-US" sz="2400" dirty="0" err="1" smtClean="0"/>
              <a:t>devlop</a:t>
            </a:r>
            <a:r>
              <a:rPr lang="en-US" sz="2400" dirty="0" smtClean="0"/>
              <a:t> the skills to gain the knowledge of various neural network models like perception model, single &amp;multilayer model, back propagation model and its applications. </a:t>
            </a:r>
          </a:p>
          <a:p>
            <a:pPr algn="just"/>
            <a:endParaRPr lang="en-US" sz="2400" dirty="0" smtClean="0"/>
          </a:p>
          <a:p>
            <a:pPr algn="just"/>
            <a:r>
              <a:rPr lang="en-US" sz="2400" dirty="0" smtClean="0"/>
              <a:t>Co3 To understand the concept of fuzzy logic knowledge representation using fuzzy rules and fuzzy to crisp conversion.</a:t>
            </a:r>
          </a:p>
          <a:p>
            <a:pPr algn="just"/>
            <a:endParaRPr lang="en-US" sz="2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57200" y="1066800"/>
            <a:ext cx="8082052" cy="4876800"/>
          </a:xfrm>
          <a:prstGeom prst="rect">
            <a:avLst/>
          </a:prstGeom>
          <a:solidFill>
            <a:srgbClr val="FFFFFF"/>
          </a:solid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Hetro</a:t>
            </a:r>
            <a:r>
              <a:rPr lang="en-US" sz="3200" dirty="0" smtClean="0"/>
              <a:t>-associative Memory</a:t>
            </a:r>
            <a:endParaRPr lang="en-US" sz="3200" dirty="0"/>
          </a:p>
        </p:txBody>
      </p:sp>
      <p:sp>
        <p:nvSpPr>
          <p:cNvPr id="3" name="Content Placeholder 2"/>
          <p:cNvSpPr>
            <a:spLocks noGrp="1"/>
          </p:cNvSpPr>
          <p:nvPr>
            <p:ph idx="1"/>
          </p:nvPr>
        </p:nvSpPr>
        <p:spPr/>
        <p:txBody>
          <a:bodyPr>
            <a:normAutofit/>
          </a:bodyPr>
          <a:lstStyle/>
          <a:p>
            <a:pPr algn="just">
              <a:buNone/>
            </a:pPr>
            <a:r>
              <a:rPr lang="en-US" dirty="0" smtClean="0"/>
              <a:t>   Similar to Auto Associative Memory network, this is also a single layer neural network. However, in this network the input training vector and the output target vectors are not the same. The weights are determined so that the network stores a set of patterns. Hetero associative network is static in nature, hence, there would be no non-linear and delay operations.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dirty="0" smtClean="0">
                <a:solidFill>
                  <a:srgbClr val="1C1C1C"/>
                </a:solidFill>
                <a:cs typeface="Arial" pitchFamily="34" charset="0"/>
              </a:rPr>
              <a:t> Co(Course Outcomes) of Subject.</a:t>
            </a:r>
            <a:endParaRPr lang="ru-RU" dirty="0"/>
          </a:p>
        </p:txBody>
      </p:sp>
      <p:sp>
        <p:nvSpPr>
          <p:cNvPr id="3077" name="Rectangle 5"/>
          <p:cNvSpPr>
            <a:spLocks noChangeArrowheads="1"/>
          </p:cNvSpPr>
          <p:nvPr/>
        </p:nvSpPr>
        <p:spPr bwMode="auto">
          <a:xfrm>
            <a:off x="381000" y="1460500"/>
            <a:ext cx="8458200" cy="3046988"/>
          </a:xfrm>
          <a:prstGeom prst="rect">
            <a:avLst/>
          </a:prstGeom>
          <a:noFill/>
          <a:ln w="9525">
            <a:noFill/>
            <a:miter lim="800000"/>
            <a:headEnd/>
            <a:tailEnd/>
          </a:ln>
          <a:effectLst/>
        </p:spPr>
        <p:txBody>
          <a:bodyPr wrap="square">
            <a:spAutoFit/>
          </a:bodyPr>
          <a:lstStyle/>
          <a:p>
            <a:pPr algn="just"/>
            <a:endParaRPr lang="en-US" sz="2400" dirty="0" smtClean="0"/>
          </a:p>
          <a:p>
            <a:pPr algn="just"/>
            <a:r>
              <a:rPr lang="en-US" sz="2400" dirty="0" smtClean="0"/>
              <a:t>Co4 To </a:t>
            </a:r>
            <a:r>
              <a:rPr lang="en-US" sz="2400" dirty="0" err="1" smtClean="0"/>
              <a:t>devlop</a:t>
            </a:r>
            <a:r>
              <a:rPr lang="en-US" sz="2400" dirty="0" smtClean="0"/>
              <a:t> the knowledge of fuzzy membership &amp; fuzzy rules and also their industrial applications.</a:t>
            </a:r>
          </a:p>
          <a:p>
            <a:pPr algn="just"/>
            <a:endParaRPr lang="en-US" sz="2400" dirty="0" smtClean="0"/>
          </a:p>
          <a:p>
            <a:pPr algn="just"/>
            <a:endParaRPr lang="en-US" sz="2400" dirty="0" smtClean="0"/>
          </a:p>
          <a:p>
            <a:pPr algn="just"/>
            <a:r>
              <a:rPr lang="en-US" sz="2400" dirty="0" smtClean="0"/>
              <a:t>Co5 To </a:t>
            </a:r>
            <a:r>
              <a:rPr lang="en-US" sz="2400" dirty="0" err="1" smtClean="0"/>
              <a:t>devlop</a:t>
            </a:r>
            <a:r>
              <a:rPr lang="en-US" sz="2400" dirty="0" smtClean="0"/>
              <a:t> the skills to gain a basic understanding of basic genetic algorithm techniques used in soft computing. Also some mutation generational cycle &amp; its applications.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81000"/>
            <a:ext cx="3911199" cy="523220"/>
          </a:xfrm>
          <a:prstGeom prst="rect">
            <a:avLst/>
          </a:prstGeom>
        </p:spPr>
        <p:txBody>
          <a:bodyPr wrap="none">
            <a:spAutoFit/>
          </a:bodyPr>
          <a:lstStyle/>
          <a:p>
            <a:r>
              <a:rPr lang="en-US" sz="2800" b="1" dirty="0" smtClean="0"/>
              <a:t>Artificial Neural Network</a:t>
            </a:r>
            <a:endParaRPr lang="en-US" sz="2800" b="1" dirty="0"/>
          </a:p>
        </p:txBody>
      </p:sp>
      <p:sp>
        <p:nvSpPr>
          <p:cNvPr id="3" name="Rectangle 2"/>
          <p:cNvSpPr/>
          <p:nvPr/>
        </p:nvSpPr>
        <p:spPr>
          <a:xfrm>
            <a:off x="228600" y="1371600"/>
            <a:ext cx="89154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An artificial neutral network (</a:t>
            </a:r>
            <a:r>
              <a:rPr lang="en-US" sz="2400" b="1" dirty="0" smtClean="0">
                <a:latin typeface="Times New Roman" pitchFamily="18" charset="0"/>
                <a:cs typeface="Times New Roman" pitchFamily="18" charset="0"/>
              </a:rPr>
              <a:t>ANN</a:t>
            </a:r>
            <a:r>
              <a:rPr lang="en-US" sz="2400" dirty="0" smtClean="0">
                <a:latin typeface="Times New Roman" pitchFamily="18" charset="0"/>
                <a:cs typeface="Times New Roman" pitchFamily="18" charset="0"/>
              </a:rPr>
              <a:t>) is a system that is based on the biological neural network, such as the brain. The brain has approximately 100 billion neurons, which communicate through electro-chemical signals.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ANN attempts to recreate the computational mirror of the biological neural network, although it is not comparable since the number and complexity of neurons and the used in a biological neural network is many times more than those in an artificial neutral </a:t>
            </a:r>
            <a:r>
              <a:rPr lang="en-US" sz="2400" dirty="0" smtClean="0">
                <a:latin typeface="Times New Roman" pitchFamily="18" charset="0"/>
                <a:cs typeface="Times New Roman" pitchFamily="18" charset="0"/>
              </a:rPr>
              <a:t>network.</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s://www.saedsayad.com/images/Neuran.png"/>
          <p:cNvPicPr>
            <a:picLocks noChangeAspect="1" noChangeArrowheads="1"/>
          </p:cNvPicPr>
          <p:nvPr/>
        </p:nvPicPr>
        <p:blipFill>
          <a:blip r:embed="rId2"/>
          <a:srcRect/>
          <a:stretch>
            <a:fillRect/>
          </a:stretch>
        </p:blipFill>
        <p:spPr bwMode="auto">
          <a:xfrm>
            <a:off x="990600" y="533400"/>
            <a:ext cx="7467600" cy="5867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4412"/>
            <a:ext cx="8686800" cy="3046988"/>
          </a:xfrm>
          <a:prstGeom prst="rect">
            <a:avLst/>
          </a:prstGeom>
        </p:spPr>
        <p:txBody>
          <a:bodyPr wrap="square">
            <a:spAutoFit/>
          </a:bodyPr>
          <a:lstStyle/>
          <a:p>
            <a:pPr algn="just"/>
            <a:r>
              <a:rPr lang="en-US" sz="2400" dirty="0" smtClean="0">
                <a:latin typeface="Times New Roman" pitchFamily="18" charset="0"/>
                <a:cs typeface="Times New Roman" pitchFamily="18" charset="0"/>
              </a:rPr>
              <a:t>An ANN is comprised of a network of artificial neurons (also known as "nodes"). These nodes are connected to each other, and the strength of their connections to one another is assigned a value based on their strength: inhibition (maximum being -1.0) or excitation (maximum being +1.0). If the value of the connection is high, then it indicates that there is a strong connection. Within each node's design, a transfer function is built in. There are three types of neurons in an ANN, </a:t>
            </a:r>
            <a:r>
              <a:rPr lang="en-US" sz="2400" b="1" dirty="0" smtClean="0">
                <a:latin typeface="Times New Roman" pitchFamily="18" charset="0"/>
                <a:cs typeface="Times New Roman" pitchFamily="18" charset="0"/>
              </a:rPr>
              <a:t>input nodes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hidden nodes</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output nodes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4034" name="Picture 2" descr="https://www.saedsayad.com/images/ANN_1.png"/>
          <p:cNvPicPr>
            <a:picLocks noChangeAspect="1" noChangeArrowheads="1"/>
          </p:cNvPicPr>
          <p:nvPr/>
        </p:nvPicPr>
        <p:blipFill>
          <a:blip r:embed="rId2"/>
          <a:srcRect/>
          <a:stretch>
            <a:fillRect/>
          </a:stretch>
        </p:blipFill>
        <p:spPr bwMode="auto">
          <a:xfrm>
            <a:off x="990600" y="3810000"/>
            <a:ext cx="6676292" cy="276225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6740307"/>
          </a:xfrm>
          <a:prstGeom prst="rect">
            <a:avLst/>
          </a:prstGeom>
        </p:spPr>
        <p:txBody>
          <a:bodyPr wrap="square">
            <a:spAutoFit/>
          </a:bodyPr>
          <a:lstStyle/>
          <a:p>
            <a:pPr algn="just"/>
            <a:r>
              <a:rPr lang="en-US" sz="2400" dirty="0" smtClean="0">
                <a:latin typeface="Times New Roman" pitchFamily="18" charset="0"/>
                <a:cs typeface="Times New Roman" pitchFamily="18" charset="0"/>
              </a:rPr>
              <a:t>The input nodes take in information, in the form which can be numerically expressed.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information is presented as activation values, where each node is given a number, the higher the number, the greater the activation</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information is then passed throughout the network. Based on the connection strengths (</a:t>
            </a:r>
            <a:r>
              <a:rPr lang="en-US" sz="2400" b="1" dirty="0" smtClean="0">
                <a:latin typeface="Times New Roman" pitchFamily="18" charset="0"/>
                <a:cs typeface="Times New Roman" pitchFamily="18" charset="0"/>
              </a:rPr>
              <a:t>weights</a:t>
            </a:r>
            <a:r>
              <a:rPr lang="en-US" sz="2400" dirty="0" smtClean="0">
                <a:latin typeface="Times New Roman" pitchFamily="18" charset="0"/>
                <a:cs typeface="Times New Roman" pitchFamily="18" charset="0"/>
              </a:rPr>
              <a:t>), inhibition or excitation, and transfer functions, the activation value is passed from node to node.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Each </a:t>
            </a:r>
            <a:r>
              <a:rPr lang="en-US" sz="2400" dirty="0" smtClean="0">
                <a:latin typeface="Times New Roman" pitchFamily="18" charset="0"/>
                <a:cs typeface="Times New Roman" pitchFamily="18" charset="0"/>
              </a:rPr>
              <a:t>of the nodes sums the activation values it receives; it then modifies the value based on its transfer function.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activation flows through the network, through hidden layers, until it reaches the output nodes.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output nodes then reflect the input in a meaningful way to the outside world. </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457200"/>
            <a:ext cx="3200400" cy="523220"/>
          </a:xfrm>
          <a:prstGeom prst="rect">
            <a:avLst/>
          </a:prstGeom>
        </p:spPr>
        <p:txBody>
          <a:bodyPr wrap="square">
            <a:spAutoFit/>
          </a:bodyPr>
          <a:lstStyle/>
          <a:p>
            <a:r>
              <a:rPr lang="en-IN" sz="2800" b="1" dirty="0" smtClean="0">
                <a:latin typeface="Times New Roman" pitchFamily="18" charset="0"/>
                <a:cs typeface="Times New Roman" pitchFamily="18" charset="0"/>
              </a:rPr>
              <a:t>Transfer Functions</a:t>
            </a:r>
            <a:endParaRPr lang="en-US" sz="2800" b="1" dirty="0">
              <a:latin typeface="Times New Roman" pitchFamily="18" charset="0"/>
              <a:cs typeface="Times New Roman" pitchFamily="18" charset="0"/>
            </a:endParaRPr>
          </a:p>
        </p:txBody>
      </p:sp>
      <p:sp>
        <p:nvSpPr>
          <p:cNvPr id="5" name="Rectangle 4"/>
          <p:cNvSpPr/>
          <p:nvPr/>
        </p:nvSpPr>
        <p:spPr>
          <a:xfrm>
            <a:off x="152400" y="1600200"/>
            <a:ext cx="8543778" cy="2308324"/>
          </a:xfrm>
          <a:prstGeom prst="rect">
            <a:avLst/>
          </a:prstGeom>
        </p:spPr>
        <p:txBody>
          <a:bodyPr wrap="square">
            <a:spAutoFit/>
          </a:bodyPr>
          <a:lstStyle/>
          <a:p>
            <a:pPr algn="just"/>
            <a:r>
              <a:rPr lang="en-US" sz="2400" dirty="0" smtClean="0">
                <a:latin typeface="Times New Roman" pitchFamily="18" charset="0"/>
                <a:cs typeface="Times New Roman" pitchFamily="18" charset="0"/>
              </a:rPr>
              <a:t>The transfer function translates the input signals to output signals. Four types of transfer functions are commonly used, Unit step (threshold), sigmoid, piecewise linear, and Gaussian</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t>An activation function performs a mathematical operation on the signal output</a:t>
            </a:r>
            <a:r>
              <a:rPr lang="en-US" sz="2400" dirty="0" smtClean="0"/>
              <a:t>.</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934778-5633-4DB1-8A54-618E2B88EB78}"/>
</file>

<file path=customXml/itemProps2.xml><?xml version="1.0" encoding="utf-8"?>
<ds:datastoreItem xmlns:ds="http://schemas.openxmlformats.org/officeDocument/2006/customXml" ds:itemID="{A67476C4-7BBF-4CF6-A0B6-0A2E510E56B5}"/>
</file>

<file path=customXml/itemProps3.xml><?xml version="1.0" encoding="utf-8"?>
<ds:datastoreItem xmlns:ds="http://schemas.openxmlformats.org/officeDocument/2006/customXml" ds:itemID="{73E8EDD9-57B2-4E68-8EA3-C018B16E99DA}"/>
</file>

<file path=docProps/app.xml><?xml version="1.0" encoding="utf-8"?>
<Properties xmlns="http://schemas.openxmlformats.org/officeDocument/2006/extended-properties" xmlns:vt="http://schemas.openxmlformats.org/officeDocument/2006/docPropsVTypes">
  <TotalTime>734</TotalTime>
  <Words>1060</Words>
  <Application>Microsoft Office PowerPoint</Application>
  <PresentationFormat>On-screen Show (4:3)</PresentationFormat>
  <Paragraphs>461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 Co(Course Outcomes) of Subject.</vt:lpstr>
      <vt:lpstr> Co(Course Outcomes) of Subject.</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Hetro-associative Memory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Ashish Tiwari</cp:lastModifiedBy>
  <cp:revision>144</cp:revision>
  <dcterms:created xsi:type="dcterms:W3CDTF">2006-08-16T00:00:00Z</dcterms:created>
  <dcterms:modified xsi:type="dcterms:W3CDTF">2020-09-04T05:11:25Z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