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xml" ContentType="application/xml"/>
  <Default Extension="gif" ContentType="image/gif"/>
  <Override PartName="/ppt/presentation.xml" ContentType="application/vnd.openxmlformats-officedocument.presentationml.presentation.main+xml"/>
  <Override PartName="/ppt/slides/slide29.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33.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22.xml" ContentType="application/vnd.openxmlformats-officedocument.presentationml.slide+xml"/>
  <Override PartName="/ppt/slides/slide32.xml" ContentType="application/vnd.openxmlformats-officedocument.presentationml.slide+xml"/>
  <Override PartName="/ppt/slides/slide23.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30.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31.xml" ContentType="application/vnd.openxmlformats-officedocument.presentationml.slide+xml"/>
  <Override PartName="/ppt/slides/slide28.xml" ContentType="application/vnd.openxmlformats-officedocument.presentationml.slide+xml"/>
  <Override PartName="/ppt/slides/slide15.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slide34.xml" ContentType="application/vnd.openxmlformats-officedocument.presentationml.slide+xml"/>
  <Override PartName="/ppt/slides/slide3.xml" ContentType="application/vnd.openxmlformats-officedocument.presentationml.slide+xml"/>
  <Override PartName="/ppt/slides/slide35.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12.xml" ContentType="application/vnd.openxmlformats-officedocument.presentationml.slide+xml"/>
  <Override PartName="/ppt/slides/slide6.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notesSlides/notesSlide7.xml" ContentType="application/vnd.openxmlformats-officedocument.presentationml.notesSlide+xml"/>
  <Override PartName="/ppt/notesSlides/notesSlide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88" r:id="rId3"/>
    <p:sldId id="318" r:id="rId4"/>
    <p:sldId id="319" r:id="rId5"/>
    <p:sldId id="338" r:id="rId6"/>
    <p:sldId id="339" r:id="rId7"/>
    <p:sldId id="351" r:id="rId8"/>
    <p:sldId id="340" r:id="rId9"/>
    <p:sldId id="341" r:id="rId10"/>
    <p:sldId id="342" r:id="rId11"/>
    <p:sldId id="343" r:id="rId12"/>
    <p:sldId id="345" r:id="rId13"/>
    <p:sldId id="346" r:id="rId14"/>
    <p:sldId id="347" r:id="rId15"/>
    <p:sldId id="348" r:id="rId16"/>
    <p:sldId id="349" r:id="rId17"/>
    <p:sldId id="350" r:id="rId18"/>
    <p:sldId id="291" r:id="rId19"/>
    <p:sldId id="292" r:id="rId20"/>
    <p:sldId id="293" r:id="rId21"/>
    <p:sldId id="294" r:id="rId22"/>
    <p:sldId id="296" r:id="rId23"/>
    <p:sldId id="257" r:id="rId24"/>
    <p:sldId id="258" r:id="rId25"/>
    <p:sldId id="259" r:id="rId26"/>
    <p:sldId id="260" r:id="rId27"/>
    <p:sldId id="261" r:id="rId28"/>
    <p:sldId id="262" r:id="rId29"/>
    <p:sldId id="297" r:id="rId30"/>
    <p:sldId id="298" r:id="rId31"/>
    <p:sldId id="299" r:id="rId32"/>
    <p:sldId id="324" r:id="rId33"/>
    <p:sldId id="325" r:id="rId34"/>
    <p:sldId id="326" r:id="rId35"/>
    <p:sldId id="327"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12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225B7-625E-4FB7-A9F4-D8C7DFE75C80}" type="datetimeFigureOut">
              <a:rPr lang="en-US" smtClean="0"/>
              <a:pPr/>
              <a:t>9/3/2020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A1B9FB-4AD9-4519-9DCD-473D7C88137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E8507579-E2EA-4281-89D3-06AAEDB2648E}" type="slidenum">
              <a:rPr lang="en-US" smtClean="0"/>
              <a:pPr/>
              <a:t>8</a:t>
            </a:fld>
            <a:endParaRPr lang="en-US"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4E35D82F-1832-4C4E-9B37-F713989E59D3}" type="slidenum">
              <a:rPr lang="en-US" smtClean="0"/>
              <a:pPr/>
              <a:t>10</a:t>
            </a:fld>
            <a:endParaRPr lang="en-US"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13FC0A0A-25B2-49DA-8921-ACE2383715D6}" type="slidenum">
              <a:rPr lang="en-US" smtClean="0"/>
              <a:pPr/>
              <a:t>12</a:t>
            </a:fld>
            <a:endParaRPr lang="en-US"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EA95292B-6D1F-4A86-B952-FEC867CB4306}" type="slidenum">
              <a:rPr lang="en-US" smtClean="0"/>
              <a:pPr/>
              <a:t>13</a:t>
            </a:fld>
            <a:endParaRPr 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r>
              <a:rPr lang="en-US" smtClean="0"/>
              <a:t>This whole process takes 2 miliseconds</a:t>
            </a:r>
          </a:p>
        </p:txBody>
      </p:sp>
      <p:sp>
        <p:nvSpPr>
          <p:cNvPr id="46084" name="Slide Number Placeholder 3"/>
          <p:cNvSpPr>
            <a:spLocks noGrp="1"/>
          </p:cNvSpPr>
          <p:nvPr>
            <p:ph type="sldNum" sz="quarter" idx="5"/>
          </p:nvPr>
        </p:nvSpPr>
        <p:spPr>
          <a:noFill/>
        </p:spPr>
        <p:txBody>
          <a:bodyPr/>
          <a:lstStyle/>
          <a:p>
            <a:fld id="{6FD6AACC-DA26-4777-83D1-B79E5D8DE763}" type="slidenum">
              <a:rPr lang="en-US" smtClean="0"/>
              <a:pPr/>
              <a:t>16</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9FA607-BD5F-477C-AF45-33E0A113C7C3}" type="slidenum">
              <a:rPr lang="en-US"/>
              <a:pPr/>
              <a:t>32</a:t>
            </a:fld>
            <a:endParaRPr lang="en-US"/>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r>
              <a:rPr lang="en-US"/>
              <a:t>What do you need to percieve?  We’ll talk about that in more detail later, but pressure, light, vibrations, chemical flavors, you need docking bays to receive these and change transduce those types of energy into chemical energy.</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676488-A7DC-45F5-8A57-2AD63619BE7D}" type="slidenum">
              <a:rPr lang="en-US"/>
              <a:pPr/>
              <a:t>33</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r>
              <a:rPr lang="en-US"/>
              <a:t>The trick that interneurons pull off is taking the information from thousands of inputs and being able to focus on a few of them, coordinate the important ones.  Realize if you had to consciously think about walking; long ago you taught your brain the walking program and it will carry out the thousands of muscle, and joint movements smoothly non linearly, all at once so you can strut strut your stuff on the cat walk.  If you had to think about it one move at a time; okay pull up  right thigh, pull forward right calf, extend left calf, plant right heel, plant right toe, reverse.  And while focusing on that what aren’t you thinking of?  Diaphragm up, Diaphragm down, Heart pump blood in, Heart Pump blood out.  How many times have I pumped my heart this minute?  Digest Digest Digest.  Focus Eyes. Girl! Girl! Control the nether regions Control the nether regions.  System failure.  Brain overload. Dump stomach contents.  Which of course brings me to the properties of neurons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9868E2-4B54-43FC-9809-2C89AC31B2A7}" type="slidenum">
              <a:rPr lang="en-US"/>
              <a:pPr/>
              <a:t>34</a:t>
            </a:fld>
            <a:endParaRPr lang="en-US"/>
          </a:p>
        </p:txBody>
      </p:sp>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p:txBody>
          <a:bodyPr/>
          <a:lstStyle/>
          <a:p>
            <a:r>
              <a:rPr lang="en-US"/>
              <a:t>They can be triggered, set off, activated, booted up.</a:t>
            </a:r>
          </a:p>
          <a:p>
            <a:r>
              <a:rPr lang="en-US"/>
              <a:t>Electricity of course coming from the greek elektra which was the greek word for Amber which caused static electricity.  Then in the 1700’s Ben Franklin figured out the flow of + and – particles which your cells do with ions  </a:t>
            </a:r>
          </a:p>
          <a:p>
            <a:r>
              <a:rPr lang="en-US"/>
              <a:t>Do these so they can communicate which electricity and chemicals in an aqueous environment.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618AE0-B4CF-4C87-9869-598991072654}" type="slidenum">
              <a:rPr lang="en-US"/>
              <a:pPr/>
              <a:t>35</a:t>
            </a:fld>
            <a:endParaRPr lang="en-US"/>
          </a:p>
        </p:txBody>
      </p:sp>
      <p:sp>
        <p:nvSpPr>
          <p:cNvPr id="7170" name="Rectangle 2"/>
          <p:cNvSpPr>
            <a:spLocks noGrp="1" noRot="1" noChangeAspect="1" noChangeArrowheads="1" noTextEdit="1"/>
          </p:cNvSpPr>
          <p:nvPr>
            <p:ph type="sldImg"/>
          </p:nvPr>
        </p:nvSpPr>
        <p:spPr>
          <a:ln/>
        </p:spPr>
      </p:sp>
      <p:sp>
        <p:nvSpPr>
          <p:cNvPr id="7171" name="Rectangle 3"/>
          <p:cNvSpPr>
            <a:spLocks noGrp="1" noChangeArrowheads="1"/>
          </p:cNvSpPr>
          <p:nvPr>
            <p:ph type="body" idx="1"/>
          </p:nvPr>
        </p:nvSpPr>
        <p:spPr/>
        <p:txBody>
          <a:bodyPr/>
          <a:lstStyle/>
          <a:p>
            <a:r>
              <a:rPr lang="en-US"/>
              <a:t>Dendr = Tree</a:t>
            </a:r>
          </a:p>
          <a:p>
            <a:r>
              <a:rPr lang="en-US"/>
              <a:t>Nissl bodies are unique to neurons and offer a useful way to identify them under the microscope</a:t>
            </a:r>
          </a:p>
          <a:p>
            <a:r>
              <a:rPr lang="en-US"/>
              <a:t>Lipofuscin are alos called wear and tear molecules, they are apparently harmless, the left overs of metabolism</a:t>
            </a:r>
          </a:p>
          <a:p>
            <a:endParaRPr lang="en-US"/>
          </a:p>
          <a:p>
            <a:r>
              <a:rPr lang="en-US"/>
              <a:t>Where would a neuron be receiving signals from?  What will it have to do if its receiving multiple and varied signals? You go home, Mom: Clean room, Dad Do as Mother says, Friend: Big Party Ex Girlfriend who just dumped you: I’m going to party don’t come.  What do you do hot shot what do you do?  “ Dennis Hopper as Howard Payne in Speed 1994 rated R for violence and language </a:t>
            </a:r>
          </a:p>
          <a:p>
            <a:r>
              <a:rPr lang="en-US"/>
              <a:t/>
            </a:r>
            <a:br>
              <a:rPr lang="en-US"/>
            </a:br>
            <a:r>
              <a:rPr lang="en-US"/>
              <a:t>Also note the Schwann cells insulating the neuron, wrapping them in myelin sheaths, and the Nodes of Ranvier between the cells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qbi.uq.edu.au/brain/brain-anatomy/what-neuron" TargetMode="External"/><Relationship Id="rId2" Type="http://schemas.openxmlformats.org/officeDocument/2006/relationships/hyperlink" Target="https://www.youtube.com/watch?v=hGDvvUNU-cw" TargetMode="External"/><Relationship Id="rId1" Type="http://schemas.openxmlformats.org/officeDocument/2006/relationships/slideLayout" Target="../slideLayouts/slideLayout1.xml"/><Relationship Id="rId5" Type="http://schemas.openxmlformats.org/officeDocument/2006/relationships/hyperlink" Target="https://qbi.uq.edu.au/brain/brain-physiology/what-are-neurotransmitters" TargetMode="External"/><Relationship Id="rId4" Type="http://schemas.openxmlformats.org/officeDocument/2006/relationships/hyperlink" Target="https://qbi.uq.edu.au/brain-basics/brain/brain-physiology/action-potentials-and-synapses"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0"/>
            <a:ext cx="9144000"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endParaRPr kumimoji="0" lang="en-US" altLang="zh-CN" sz="3600" b="0" i="0" u="none" strike="noStrike" cap="none" normalizeH="0" baseline="0" dirty="0" smtClean="0">
              <a:ln>
                <a:noFill/>
              </a:ln>
              <a:solidFill>
                <a:srgbClr val="1C1C1C"/>
              </a:solidFill>
              <a:effectLst/>
              <a:latin typeface="Abyssinica SIL"/>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lang="en-US" altLang="zh-CN" sz="3600" dirty="0" smtClean="0">
              <a:solidFill>
                <a:srgbClr val="1C1C1C"/>
              </a:solidFill>
              <a:latin typeface="Abyssinica SIL"/>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3600" b="0" i="0" u="none" strike="noStrike" cap="none" normalizeH="0" baseline="0" dirty="0" smtClean="0">
              <a:ln>
                <a:noFill/>
              </a:ln>
              <a:solidFill>
                <a:srgbClr val="1C1C1C"/>
              </a:solidFill>
              <a:effectLst/>
              <a:latin typeface="Abyssinica SIL"/>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lang="en-US" altLang="zh-CN" sz="3600" dirty="0" smtClean="0">
              <a:solidFill>
                <a:srgbClr val="1C1C1C"/>
              </a:solidFill>
              <a:latin typeface="Abyssinica SIL"/>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3600" b="0" i="0" u="none" strike="noStrike" cap="none" normalizeH="0" baseline="0" dirty="0" smtClean="0">
              <a:ln>
                <a:noFill/>
              </a:ln>
              <a:solidFill>
                <a:srgbClr val="1C1C1C"/>
              </a:solidFill>
              <a:effectLst/>
              <a:latin typeface="Abyssinica SIL"/>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lang="en-US" altLang="zh-CN" sz="3600" dirty="0" smtClean="0">
              <a:solidFill>
                <a:srgbClr val="1C1C1C"/>
              </a:solidFill>
              <a:latin typeface="Abyssinica SIL"/>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3600" b="0" i="0" u="none" strike="noStrike" cap="none" normalizeH="0" baseline="0" dirty="0" smtClean="0">
              <a:ln>
                <a:noFill/>
              </a:ln>
              <a:solidFill>
                <a:srgbClr val="1C1C1C"/>
              </a:solidFill>
              <a:effectLst/>
              <a:latin typeface="Abyssinica SIL"/>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lang="en-US" altLang="zh-CN" sz="3600" dirty="0" smtClean="0">
              <a:solidFill>
                <a:srgbClr val="1C1C1C"/>
              </a:solidFill>
              <a:latin typeface="Abyssinica SIL"/>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3600" b="0" i="0" u="none" strike="noStrike" cap="none" normalizeH="0" baseline="0" dirty="0" smtClean="0">
              <a:ln>
                <a:noFill/>
              </a:ln>
              <a:solidFill>
                <a:srgbClr val="1C1C1C"/>
              </a:solidFill>
              <a:effectLst/>
              <a:latin typeface="Abyssinica SIL"/>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36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3"/>
          <p:cNvSpPr/>
          <p:nvPr/>
        </p:nvSpPr>
        <p:spPr>
          <a:xfrm>
            <a:off x="0" y="0"/>
            <a:ext cx="9144000" cy="7971413"/>
          </a:xfrm>
          <a:prstGeom prst="rect">
            <a:avLst/>
          </a:prstGeom>
        </p:spPr>
        <p:txBody>
          <a:bodyPr wrap="square">
            <a:spAutoFit/>
          </a:bodyPr>
          <a:lstStyle/>
          <a:p>
            <a:pPr lvl="0" algn="ctr" fontAlgn="base">
              <a:spcBef>
                <a:spcPct val="0"/>
              </a:spcBef>
              <a:spcAft>
                <a:spcPct val="0"/>
              </a:spcAft>
            </a:pPr>
            <a:endParaRPr lang="en-IN" sz="3600" b="1" dirty="0" smtClean="0"/>
          </a:p>
          <a:p>
            <a:pPr lvl="0" algn="ctr" fontAlgn="base">
              <a:spcBef>
                <a:spcPct val="0"/>
              </a:spcBef>
              <a:spcAft>
                <a:spcPct val="0"/>
              </a:spcAft>
            </a:pPr>
            <a:r>
              <a:rPr lang="en-IN" sz="3600" b="1" dirty="0" smtClean="0"/>
              <a:t>United College Of Engineering &amp; Research Naini Prayagraj</a:t>
            </a:r>
          </a:p>
          <a:p>
            <a:pPr lvl="0" algn="ctr" fontAlgn="base">
              <a:spcBef>
                <a:spcPct val="0"/>
              </a:spcBef>
              <a:spcAft>
                <a:spcPct val="0"/>
              </a:spcAft>
            </a:pPr>
            <a:endParaRPr lang="en-IN" sz="3600" dirty="0" smtClean="0"/>
          </a:p>
          <a:p>
            <a:pPr lvl="0" algn="ctr" fontAlgn="base">
              <a:spcBef>
                <a:spcPct val="0"/>
              </a:spcBef>
              <a:spcAft>
                <a:spcPct val="0"/>
              </a:spcAft>
            </a:pPr>
            <a:endParaRPr lang="en-IN" sz="3600" dirty="0" smtClean="0"/>
          </a:p>
          <a:p>
            <a:pPr lvl="0" algn="ctr" fontAlgn="base">
              <a:spcBef>
                <a:spcPct val="0"/>
              </a:spcBef>
              <a:spcAft>
                <a:spcPct val="0"/>
              </a:spcAft>
            </a:pPr>
            <a:r>
              <a:rPr lang="en-IN" sz="3600" dirty="0" smtClean="0"/>
              <a:t>PPT on Soft Computing</a:t>
            </a:r>
          </a:p>
          <a:p>
            <a:pPr lvl="0" algn="ctr" fontAlgn="base">
              <a:spcBef>
                <a:spcPct val="0"/>
              </a:spcBef>
              <a:spcAft>
                <a:spcPct val="0"/>
              </a:spcAft>
            </a:pPr>
            <a:endParaRPr lang="en-IN" sz="3600" dirty="0" smtClean="0"/>
          </a:p>
          <a:p>
            <a:pPr lvl="0" algn="ctr" fontAlgn="base">
              <a:spcBef>
                <a:spcPct val="0"/>
              </a:spcBef>
              <a:spcAft>
                <a:spcPct val="0"/>
              </a:spcAft>
            </a:pPr>
            <a:r>
              <a:rPr lang="en-IN" sz="3600" dirty="0" smtClean="0"/>
              <a:t>For CS/IT </a:t>
            </a:r>
            <a:r>
              <a:rPr lang="en-IN" sz="3600" dirty="0" err="1" smtClean="0"/>
              <a:t>V</a:t>
            </a:r>
            <a:r>
              <a:rPr lang="en-IN" sz="2800" dirty="0" err="1" smtClean="0"/>
              <a:t>th</a:t>
            </a:r>
            <a:r>
              <a:rPr lang="en-IN" sz="4400" dirty="0" smtClean="0"/>
              <a:t> </a:t>
            </a:r>
            <a:r>
              <a:rPr lang="en-IN" sz="3600" dirty="0" smtClean="0"/>
              <a:t>Semester</a:t>
            </a:r>
          </a:p>
          <a:p>
            <a:pPr lvl="0" algn="ctr" fontAlgn="base">
              <a:spcBef>
                <a:spcPct val="0"/>
              </a:spcBef>
              <a:spcAft>
                <a:spcPct val="0"/>
              </a:spcAft>
            </a:pPr>
            <a:r>
              <a:rPr lang="en-IN" sz="3600" dirty="0" smtClean="0"/>
              <a:t>Unit 1</a:t>
            </a:r>
          </a:p>
          <a:p>
            <a:pPr lvl="0" algn="ctr" fontAlgn="base">
              <a:spcBef>
                <a:spcPct val="0"/>
              </a:spcBef>
              <a:spcAft>
                <a:spcPct val="0"/>
              </a:spcAft>
            </a:pPr>
            <a:endParaRPr lang="en-IN" dirty="0" smtClean="0"/>
          </a:p>
          <a:p>
            <a:pPr lvl="0" algn="ctr" fontAlgn="base">
              <a:spcBef>
                <a:spcPct val="0"/>
              </a:spcBef>
              <a:spcAft>
                <a:spcPct val="0"/>
              </a:spcAft>
            </a:pPr>
            <a:endParaRPr lang="en-IN" dirty="0" smtClean="0"/>
          </a:p>
          <a:p>
            <a:pPr lvl="0" algn="ctr" fontAlgn="base">
              <a:spcBef>
                <a:spcPct val="0"/>
              </a:spcBef>
              <a:spcAft>
                <a:spcPct val="0"/>
              </a:spcAft>
            </a:pPr>
            <a:endParaRPr lang="en-IN" dirty="0" smtClean="0"/>
          </a:p>
          <a:p>
            <a:pPr lvl="0" algn="ctr" fontAlgn="base">
              <a:spcBef>
                <a:spcPct val="0"/>
              </a:spcBef>
              <a:spcAft>
                <a:spcPct val="0"/>
              </a:spcAft>
            </a:pPr>
            <a:endParaRPr lang="en-IN" dirty="0" smtClean="0"/>
          </a:p>
          <a:p>
            <a:pPr lvl="0" fontAlgn="base">
              <a:spcBef>
                <a:spcPct val="0"/>
              </a:spcBef>
              <a:spcAft>
                <a:spcPct val="0"/>
              </a:spcAft>
            </a:pPr>
            <a:r>
              <a:rPr lang="en-IN" dirty="0" smtClean="0"/>
              <a:t>						</a:t>
            </a:r>
          </a:p>
          <a:p>
            <a:pPr lvl="0" algn="ctr" fontAlgn="base">
              <a:spcBef>
                <a:spcPct val="0"/>
              </a:spcBef>
              <a:spcAft>
                <a:spcPct val="0"/>
              </a:spcAft>
            </a:pPr>
            <a:endParaRPr lang="en-IN" dirty="0" smtClean="0"/>
          </a:p>
          <a:p>
            <a:pPr lvl="0" algn="ctr" fontAlgn="base">
              <a:spcBef>
                <a:spcPct val="0"/>
              </a:spcBef>
              <a:spcAft>
                <a:spcPct val="0"/>
              </a:spcAft>
            </a:pPr>
            <a:endParaRPr lang="en-IN" dirty="0" smtClean="0"/>
          </a:p>
          <a:p>
            <a:pPr lvl="0" algn="ctr" fontAlgn="base">
              <a:spcBef>
                <a:spcPct val="0"/>
              </a:spcBef>
              <a:spcAft>
                <a:spcPct val="0"/>
              </a:spcAft>
            </a:pPr>
            <a:endParaRPr lang="en-IN" dirty="0" smtClean="0"/>
          </a:p>
          <a:p>
            <a:pPr lvl="0" algn="ctr" fontAlgn="base">
              <a:spcBef>
                <a:spcPct val="0"/>
              </a:spcBef>
              <a:spcAft>
                <a:spcPct val="0"/>
              </a:spcAft>
            </a:pPr>
            <a:endParaRPr lang="en-IN" dirty="0" smtClean="0"/>
          </a:p>
          <a:p>
            <a:pPr lvl="0" algn="ctr" fontAlgn="base">
              <a:spcBef>
                <a:spcPct val="0"/>
              </a:spcBef>
              <a:spcAft>
                <a:spcPct val="0"/>
              </a:spcAft>
            </a:pPr>
            <a:endParaRPr lang="en-IN"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066800" y="0"/>
            <a:ext cx="8077200" cy="838200"/>
          </a:xfrm>
        </p:spPr>
        <p:txBody>
          <a:bodyPr/>
          <a:lstStyle/>
          <a:p>
            <a:pPr algn="ctr" eaLnBrk="1" hangingPunct="1"/>
            <a:r>
              <a:rPr lang="en-US" sz="4000" u="sng" smtClean="0"/>
              <a:t>Synaptic transmission</a:t>
            </a:r>
          </a:p>
        </p:txBody>
      </p:sp>
      <p:sp>
        <p:nvSpPr>
          <p:cNvPr id="18435" name="Rectangle 3"/>
          <p:cNvSpPr>
            <a:spLocks noGrp="1" noChangeArrowheads="1"/>
          </p:cNvSpPr>
          <p:nvPr>
            <p:ph type="body" idx="1"/>
          </p:nvPr>
        </p:nvSpPr>
        <p:spPr>
          <a:xfrm>
            <a:off x="1447800" y="1066800"/>
            <a:ext cx="7391400" cy="5149850"/>
          </a:xfrm>
        </p:spPr>
        <p:txBody>
          <a:bodyPr/>
          <a:lstStyle/>
          <a:p>
            <a:pPr eaLnBrk="1" hangingPunct="1"/>
            <a:r>
              <a:rPr lang="en-US" dirty="0" smtClean="0">
                <a:cs typeface="Times New Roman" pitchFamily="18" charset="0"/>
              </a:rPr>
              <a:t>The</a:t>
            </a:r>
            <a:r>
              <a:rPr lang="en-US" i="1" u="sng" dirty="0" smtClean="0">
                <a:cs typeface="Times New Roman" pitchFamily="18" charset="0"/>
              </a:rPr>
              <a:t> Synapse </a:t>
            </a:r>
            <a:r>
              <a:rPr lang="en-US" dirty="0" smtClean="0">
                <a:cs typeface="Times New Roman" pitchFamily="18" charset="0"/>
              </a:rPr>
              <a:t>is the space </a:t>
            </a:r>
            <a:r>
              <a:rPr lang="en-US" dirty="0" smtClean="0"/>
              <a:t>between neurons.</a:t>
            </a:r>
          </a:p>
          <a:p>
            <a:pPr eaLnBrk="1" hangingPunct="1">
              <a:buFont typeface="Wingdings" pitchFamily="2" charset="2"/>
              <a:buNone/>
            </a:pPr>
            <a:endParaRPr lang="en-US" dirty="0" smtClean="0"/>
          </a:p>
          <a:p>
            <a:pPr eaLnBrk="1" hangingPunct="1">
              <a:buFontTx/>
              <a:buChar char="•"/>
            </a:pPr>
            <a:r>
              <a:rPr lang="en-US" dirty="0" smtClean="0"/>
              <a:t>Information must be transmitted across the synapse to other neurons via the </a:t>
            </a:r>
            <a:r>
              <a:rPr lang="en-US" i="1" dirty="0" smtClean="0"/>
              <a:t>neurotransmitters</a:t>
            </a:r>
            <a:r>
              <a:rPr lang="en-US" dirty="0" smtClean="0"/>
              <a:t>.</a:t>
            </a:r>
          </a:p>
          <a:p>
            <a:pPr eaLnBrk="1" hangingPunct="1">
              <a:buFont typeface="Wingdings" pitchFamily="2" charset="2"/>
              <a:buNone/>
            </a:pPr>
            <a:endParaRPr lang="en-US" dirty="0" smtClean="0"/>
          </a:p>
          <a:p>
            <a:pPr eaLnBrk="1" hangingPunct="1">
              <a:buFontTx/>
              <a:buChar char="•"/>
            </a:pPr>
            <a:r>
              <a:rPr lang="en-US" dirty="0" smtClean="0"/>
              <a:t>This is an </a:t>
            </a:r>
            <a:r>
              <a:rPr lang="en-US" i="1" u="sng" dirty="0" smtClean="0"/>
              <a:t>electrochemical process</a:t>
            </a:r>
            <a:endParaRPr lang="en-US" i="1" u="sng" dirty="0" smtClean="0">
              <a:cs typeface="Times New Roman" pitchFamily="18" charset="0"/>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neuron_new1.jpg"/>
          <p:cNvPicPr>
            <a:picLocks noChangeAspect="1"/>
          </p:cNvPicPr>
          <p:nvPr/>
        </p:nvPicPr>
        <p:blipFill>
          <a:blip r:embed="rId2"/>
          <a:srcRect/>
          <a:stretch>
            <a:fillRect/>
          </a:stretch>
        </p:blipFill>
        <p:spPr bwMode="auto">
          <a:xfrm>
            <a:off x="0" y="620713"/>
            <a:ext cx="9144000" cy="6465887"/>
          </a:xfrm>
          <a:prstGeom prst="rect">
            <a:avLst/>
          </a:prstGeom>
          <a:noFill/>
          <a:ln w="9525">
            <a:noFill/>
            <a:miter lim="800000"/>
            <a:headEnd/>
            <a:tailEnd/>
          </a:ln>
        </p:spPr>
      </p:pic>
      <p:sp>
        <p:nvSpPr>
          <p:cNvPr id="19459" name="TextBox 3"/>
          <p:cNvSpPr txBox="1">
            <a:spLocks noChangeArrowheads="1"/>
          </p:cNvSpPr>
          <p:nvPr/>
        </p:nvSpPr>
        <p:spPr bwMode="auto">
          <a:xfrm>
            <a:off x="1600200" y="0"/>
            <a:ext cx="6934200" cy="646113"/>
          </a:xfrm>
          <a:prstGeom prst="rect">
            <a:avLst/>
          </a:prstGeom>
          <a:noFill/>
          <a:ln w="9525">
            <a:noFill/>
            <a:miter lim="800000"/>
            <a:headEnd/>
            <a:tailEnd/>
          </a:ln>
        </p:spPr>
        <p:txBody>
          <a:bodyPr>
            <a:spAutoFit/>
          </a:bodyPr>
          <a:lstStyle/>
          <a:p>
            <a:pPr algn="ctr"/>
            <a:r>
              <a:rPr lang="en-US" sz="3600">
                <a:solidFill>
                  <a:schemeClr val="bg1"/>
                </a:solidFill>
              </a:rPr>
              <a:t>Let’s Review!</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synapse"/>
          <p:cNvPicPr>
            <a:picLocks noChangeAspect="1" noChangeArrowheads="1"/>
          </p:cNvPicPr>
          <p:nvPr/>
        </p:nvPicPr>
        <p:blipFill>
          <a:blip r:embed="rId3"/>
          <a:srcRect/>
          <a:stretch>
            <a:fillRect/>
          </a:stretch>
        </p:blipFill>
        <p:spPr bwMode="auto">
          <a:xfrm>
            <a:off x="1638300" y="657225"/>
            <a:ext cx="7505700" cy="5362575"/>
          </a:xfrm>
          <a:prstGeom prst="rect">
            <a:avLst/>
          </a:prstGeom>
          <a:solidFill>
            <a:schemeClr val="bg1"/>
          </a:solidFill>
          <a:ln w="9525">
            <a:noFill/>
            <a:miter lim="800000"/>
            <a:headEnd/>
            <a:tailEnd/>
          </a:ln>
        </p:spPr>
      </p:pic>
      <p:sp>
        <p:nvSpPr>
          <p:cNvPr id="21507" name="Text Box 3"/>
          <p:cNvSpPr txBox="1">
            <a:spLocks noChangeArrowheads="1"/>
          </p:cNvSpPr>
          <p:nvPr/>
        </p:nvSpPr>
        <p:spPr bwMode="auto">
          <a:xfrm>
            <a:off x="1541463" y="2514600"/>
            <a:ext cx="2344737" cy="366713"/>
          </a:xfrm>
          <a:prstGeom prst="rect">
            <a:avLst/>
          </a:prstGeom>
          <a:noFill/>
          <a:ln w="9525">
            <a:noFill/>
            <a:miter lim="800000"/>
            <a:headEnd/>
            <a:tailEnd/>
          </a:ln>
        </p:spPr>
        <p:txBody>
          <a:bodyPr wrap="none">
            <a:spAutoFit/>
          </a:bodyPr>
          <a:lstStyle/>
          <a:p>
            <a:r>
              <a:rPr lang="en-US" sz="1800" b="1">
                <a:solidFill>
                  <a:srgbClr val="006600"/>
                </a:solidFill>
                <a:latin typeface="Century Gothic" pitchFamily="34" charset="0"/>
              </a:rPr>
              <a:t>Presynaptic Neuron</a:t>
            </a:r>
          </a:p>
        </p:txBody>
      </p:sp>
      <p:sp>
        <p:nvSpPr>
          <p:cNvPr id="21508" name="Text Box 4"/>
          <p:cNvSpPr txBox="1">
            <a:spLocks noChangeArrowheads="1"/>
          </p:cNvSpPr>
          <p:nvPr/>
        </p:nvSpPr>
        <p:spPr bwMode="auto">
          <a:xfrm>
            <a:off x="5715000" y="5556250"/>
            <a:ext cx="2954338" cy="369888"/>
          </a:xfrm>
          <a:prstGeom prst="rect">
            <a:avLst/>
          </a:prstGeom>
          <a:solidFill>
            <a:schemeClr val="bg1">
              <a:lumMod val="95000"/>
            </a:schemeClr>
          </a:solidFill>
          <a:ln w="9525">
            <a:noFill/>
            <a:miter lim="800000"/>
            <a:headEnd/>
            <a:tailEnd/>
          </a:ln>
        </p:spPr>
        <p:txBody>
          <a:bodyPr wrap="none">
            <a:spAutoFit/>
          </a:bodyPr>
          <a:lstStyle/>
          <a:p>
            <a:pPr>
              <a:defRPr/>
            </a:pPr>
            <a:r>
              <a:rPr lang="en-US" sz="1800" b="1" dirty="0">
                <a:solidFill>
                  <a:srgbClr val="006600"/>
                </a:solidFill>
                <a:latin typeface="Century Gothic" pitchFamily="34" charset="0"/>
              </a:rPr>
              <a:t>________________________</a:t>
            </a:r>
          </a:p>
        </p:txBody>
      </p:sp>
      <p:sp>
        <p:nvSpPr>
          <p:cNvPr id="21509" name="Oval 5"/>
          <p:cNvSpPr>
            <a:spLocks noChangeArrowheads="1"/>
          </p:cNvSpPr>
          <p:nvPr/>
        </p:nvSpPr>
        <p:spPr bwMode="auto">
          <a:xfrm>
            <a:off x="3657600" y="762000"/>
            <a:ext cx="1676400" cy="609600"/>
          </a:xfrm>
          <a:prstGeom prst="ellipse">
            <a:avLst/>
          </a:prstGeom>
          <a:solidFill>
            <a:schemeClr val="bg1"/>
          </a:solidFill>
          <a:ln w="9525">
            <a:solidFill>
              <a:schemeClr val="bg1"/>
            </a:solidFill>
            <a:round/>
            <a:headEnd/>
            <a:tailEnd/>
          </a:ln>
        </p:spPr>
        <p:txBody>
          <a:bodyPr wrap="none" anchor="ctr"/>
          <a:lstStyle/>
          <a:p>
            <a:endParaRPr lang="en-US"/>
          </a:p>
        </p:txBody>
      </p:sp>
      <p:sp>
        <p:nvSpPr>
          <p:cNvPr id="21510" name="Rectangle 6"/>
          <p:cNvSpPr>
            <a:spLocks noChangeArrowheads="1"/>
          </p:cNvSpPr>
          <p:nvPr/>
        </p:nvSpPr>
        <p:spPr bwMode="auto">
          <a:xfrm>
            <a:off x="2514600" y="3886200"/>
            <a:ext cx="1752600" cy="762000"/>
          </a:xfrm>
          <a:prstGeom prst="rect">
            <a:avLst/>
          </a:prstGeom>
          <a:solidFill>
            <a:schemeClr val="bg1"/>
          </a:solidFill>
          <a:ln w="9525">
            <a:solidFill>
              <a:schemeClr val="bg1"/>
            </a:solidFill>
            <a:miter lim="800000"/>
            <a:headEnd/>
            <a:tailEnd/>
          </a:ln>
        </p:spPr>
        <p:txBody>
          <a:bodyPr wrap="none" anchor="ctr"/>
          <a:lstStyle/>
          <a:p>
            <a:endParaRPr lang="en-US"/>
          </a:p>
        </p:txBody>
      </p:sp>
      <p:sp>
        <p:nvSpPr>
          <p:cNvPr id="653319" name="Line 7"/>
          <p:cNvSpPr>
            <a:spLocks noChangeShapeType="1"/>
          </p:cNvSpPr>
          <p:nvPr/>
        </p:nvSpPr>
        <p:spPr bwMode="auto">
          <a:xfrm>
            <a:off x="4343400" y="228600"/>
            <a:ext cx="1371600" cy="1295400"/>
          </a:xfrm>
          <a:prstGeom prst="line">
            <a:avLst/>
          </a:prstGeom>
          <a:noFill/>
          <a:ln w="57150">
            <a:solidFill>
              <a:srgbClr val="FF0000"/>
            </a:solidFill>
            <a:miter lim="800000"/>
            <a:headEnd/>
            <a:tailEnd type="triangle" w="med" len="med"/>
          </a:ln>
        </p:spPr>
        <p:txBody>
          <a:bodyPr wrap="none"/>
          <a:lstStyle/>
          <a:p>
            <a:endParaRPr lang="en-US"/>
          </a:p>
        </p:txBody>
      </p:sp>
      <p:sp>
        <p:nvSpPr>
          <p:cNvPr id="8" name="TextBox 7"/>
          <p:cNvSpPr txBox="1"/>
          <p:nvPr/>
        </p:nvSpPr>
        <p:spPr>
          <a:xfrm>
            <a:off x="2133600" y="914400"/>
            <a:ext cx="1752600" cy="461963"/>
          </a:xfrm>
          <a:prstGeom prst="rect">
            <a:avLst/>
          </a:prstGeom>
          <a:solidFill>
            <a:schemeClr val="bg1">
              <a:lumMod val="95000"/>
            </a:schemeClr>
          </a:solidFill>
        </p:spPr>
        <p:txBody>
          <a:bodyPr>
            <a:spAutoFit/>
          </a:bodyPr>
          <a:lstStyle/>
          <a:p>
            <a:pPr>
              <a:defRPr/>
            </a:pPr>
            <a:r>
              <a:rPr lang="en-US" dirty="0"/>
              <a:t>__________</a:t>
            </a:r>
          </a:p>
        </p:txBody>
      </p:sp>
      <p:sp>
        <p:nvSpPr>
          <p:cNvPr id="10" name="TextBox 9"/>
          <p:cNvSpPr txBox="1"/>
          <p:nvPr/>
        </p:nvSpPr>
        <p:spPr>
          <a:xfrm>
            <a:off x="1752600" y="3581400"/>
            <a:ext cx="1447800" cy="461963"/>
          </a:xfrm>
          <a:prstGeom prst="rect">
            <a:avLst/>
          </a:prstGeom>
          <a:solidFill>
            <a:schemeClr val="bg1">
              <a:lumMod val="95000"/>
            </a:schemeClr>
          </a:solidFill>
        </p:spPr>
        <p:txBody>
          <a:bodyPr>
            <a:spAutoFit/>
          </a:bodyPr>
          <a:lstStyle/>
          <a:p>
            <a:pPr>
              <a:defRPr/>
            </a:pPr>
            <a:r>
              <a:rPr lang="en-US" dirty="0"/>
              <a:t>________</a:t>
            </a:r>
          </a:p>
        </p:txBody>
      </p:sp>
      <p:sp>
        <p:nvSpPr>
          <p:cNvPr id="11" name="TextBox 10"/>
          <p:cNvSpPr txBox="1"/>
          <p:nvPr/>
        </p:nvSpPr>
        <p:spPr>
          <a:xfrm>
            <a:off x="3581400" y="3048000"/>
            <a:ext cx="1524000" cy="461963"/>
          </a:xfrm>
          <a:prstGeom prst="rect">
            <a:avLst/>
          </a:prstGeom>
          <a:solidFill>
            <a:schemeClr val="bg1">
              <a:lumMod val="95000"/>
            </a:schemeClr>
          </a:solidFill>
        </p:spPr>
        <p:txBody>
          <a:bodyPr>
            <a:spAutoFit/>
          </a:bodyPr>
          <a:lstStyle/>
          <a:p>
            <a:pPr>
              <a:defRPr/>
            </a:pPr>
            <a:r>
              <a:rPr lang="en-US" dirty="0"/>
              <a:t>________</a:t>
            </a:r>
          </a:p>
        </p:txBody>
      </p:sp>
      <p:sp>
        <p:nvSpPr>
          <p:cNvPr id="12" name="TextBox 11"/>
          <p:cNvSpPr txBox="1"/>
          <p:nvPr/>
        </p:nvSpPr>
        <p:spPr>
          <a:xfrm>
            <a:off x="6172200" y="4495800"/>
            <a:ext cx="2209800" cy="461963"/>
          </a:xfrm>
          <a:prstGeom prst="rect">
            <a:avLst/>
          </a:prstGeom>
          <a:solidFill>
            <a:schemeClr val="bg1">
              <a:lumMod val="95000"/>
            </a:schemeClr>
          </a:solidFill>
        </p:spPr>
        <p:txBody>
          <a:bodyPr>
            <a:spAutoFit/>
          </a:bodyPr>
          <a:lstStyle/>
          <a:p>
            <a:pPr>
              <a:defRPr/>
            </a:pPr>
            <a:r>
              <a:rPr lang="en-US" dirty="0"/>
              <a:t>____________</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653319"/>
                                        </p:tgtEl>
                                        <p:attrNameLst>
                                          <p:attrName>style.visibility</p:attrName>
                                        </p:attrNameLst>
                                      </p:cBhvr>
                                      <p:to>
                                        <p:strVal val="visible"/>
                                      </p:to>
                                    </p:set>
                                    <p:anim calcmode="lin" valueType="num">
                                      <p:cBhvr additive="base">
                                        <p:cTn id="7" dur="1000" fill="hold"/>
                                        <p:tgtEl>
                                          <p:spTgt spid="653319"/>
                                        </p:tgtEl>
                                        <p:attrNameLst>
                                          <p:attrName>ppt_x</p:attrName>
                                        </p:attrNameLst>
                                      </p:cBhvr>
                                      <p:tavLst>
                                        <p:tav tm="0">
                                          <p:val>
                                            <p:strVal val="#ppt_x"/>
                                          </p:val>
                                        </p:tav>
                                        <p:tav tm="100000">
                                          <p:val>
                                            <p:strVal val="#ppt_x"/>
                                          </p:val>
                                        </p:tav>
                                      </p:tavLst>
                                    </p:anim>
                                    <p:anim calcmode="lin" valueType="num">
                                      <p:cBhvr additive="base">
                                        <p:cTn id="8" dur="1000" fill="hold"/>
                                        <p:tgtEl>
                                          <p:spTgt spid="65331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331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26"/>
          <p:cNvSpPr>
            <a:spLocks noGrp="1" noChangeArrowheads="1"/>
          </p:cNvSpPr>
          <p:nvPr>
            <p:ph type="title"/>
          </p:nvPr>
        </p:nvSpPr>
        <p:spPr>
          <a:xfrm>
            <a:off x="1143000" y="0"/>
            <a:ext cx="7772400" cy="762000"/>
          </a:xfrm>
        </p:spPr>
        <p:txBody>
          <a:bodyPr/>
          <a:lstStyle/>
          <a:p>
            <a:pPr algn="ctr" eaLnBrk="1" hangingPunct="1"/>
            <a:r>
              <a:rPr lang="en-US" sz="4000" u="sng" smtClean="0"/>
              <a:t>Neurotransmitters</a:t>
            </a:r>
          </a:p>
        </p:txBody>
      </p:sp>
      <p:sp>
        <p:nvSpPr>
          <p:cNvPr id="22531" name="Rectangle 1027"/>
          <p:cNvSpPr>
            <a:spLocks noGrp="1" noChangeArrowheads="1"/>
          </p:cNvSpPr>
          <p:nvPr>
            <p:ph type="body" idx="1"/>
          </p:nvPr>
        </p:nvSpPr>
        <p:spPr>
          <a:xfrm>
            <a:off x="1828800" y="1600200"/>
            <a:ext cx="7162800" cy="4953000"/>
          </a:xfrm>
        </p:spPr>
        <p:txBody>
          <a:bodyPr/>
          <a:lstStyle/>
          <a:p>
            <a:pPr eaLnBrk="1" hangingPunct="1">
              <a:buSzPct val="85000"/>
            </a:pPr>
            <a:r>
              <a:rPr lang="en-US" i="1" u="sng" smtClean="0"/>
              <a:t>Neurotransmitters</a:t>
            </a:r>
            <a:r>
              <a:rPr lang="en-US" smtClean="0"/>
              <a:t> are chemical substances </a:t>
            </a:r>
            <a:r>
              <a:rPr lang="en-US" smtClean="0">
                <a:cs typeface="Times New Roman" pitchFamily="18" charset="0"/>
              </a:rPr>
              <a:t>that reside in the axon terminals </a:t>
            </a:r>
          </a:p>
          <a:p>
            <a:pPr eaLnBrk="1" hangingPunct="1">
              <a:buSzPct val="85000"/>
              <a:buFont typeface="Wingdings" pitchFamily="2" charset="2"/>
              <a:buNone/>
            </a:pPr>
            <a:endParaRPr lang="en-US" smtClean="0"/>
          </a:p>
          <a:p>
            <a:pPr eaLnBrk="1" hangingPunct="1">
              <a:buSzPct val="85000"/>
              <a:buFontTx/>
              <a:buChar char="•"/>
            </a:pPr>
            <a:r>
              <a:rPr lang="en-US" smtClean="0"/>
              <a:t>They communicate to other neurons by binding to receptors on neighboring neurons</a:t>
            </a:r>
          </a:p>
          <a:p>
            <a:pPr eaLnBrk="1" hangingPunct="1">
              <a:buSzPct val="85000"/>
              <a:buFontTx/>
              <a:buChar char="•"/>
            </a:pPr>
            <a:endParaRPr lang="en-US" smtClean="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ctr" eaLnBrk="1" hangingPunct="1"/>
            <a:r>
              <a:rPr lang="en-US" smtClean="0"/>
              <a:t>Chemical Communication</a:t>
            </a:r>
          </a:p>
        </p:txBody>
      </p:sp>
      <p:sp>
        <p:nvSpPr>
          <p:cNvPr id="23555" name="Rectangle 3"/>
          <p:cNvSpPr>
            <a:spLocks noGrp="1" noChangeArrowheads="1"/>
          </p:cNvSpPr>
          <p:nvPr>
            <p:ph type="body" idx="1"/>
          </p:nvPr>
        </p:nvSpPr>
        <p:spPr>
          <a:xfrm>
            <a:off x="1524000" y="1066800"/>
            <a:ext cx="7543800" cy="5334000"/>
          </a:xfrm>
        </p:spPr>
        <p:txBody>
          <a:bodyPr/>
          <a:lstStyle/>
          <a:p>
            <a:pPr eaLnBrk="1" hangingPunct="1">
              <a:buSzPct val="85000"/>
            </a:pPr>
            <a:r>
              <a:rPr lang="en-US" smtClean="0"/>
              <a:t>The communication between neurons is </a:t>
            </a:r>
            <a:r>
              <a:rPr lang="en-US" b="1" u="sng" smtClean="0"/>
              <a:t>chemical</a:t>
            </a:r>
          </a:p>
          <a:p>
            <a:pPr eaLnBrk="1" hangingPunct="1">
              <a:buSzPct val="85000"/>
              <a:buFont typeface="Wingdings" pitchFamily="2" charset="2"/>
              <a:buNone/>
            </a:pPr>
            <a:endParaRPr lang="en-US" b="1" u="sng" smtClean="0"/>
          </a:p>
          <a:p>
            <a:pPr eaLnBrk="1" hangingPunct="1">
              <a:buSzPct val="85000"/>
            </a:pPr>
            <a:r>
              <a:rPr lang="en-US" smtClean="0">
                <a:cs typeface="Times New Roman" pitchFamily="18" charset="0"/>
              </a:rPr>
              <a:t>Neurotransmitter are either neutralized by an enzyme or taken back up by the neuron that released it in </a:t>
            </a:r>
            <a:r>
              <a:rPr lang="en-US" b="1" smtClean="0">
                <a:cs typeface="Times New Roman" pitchFamily="18" charset="0"/>
              </a:rPr>
              <a:t>reuptake. </a:t>
            </a:r>
          </a:p>
          <a:p>
            <a:pPr eaLnBrk="1" hangingPunct="1"/>
            <a:endParaRPr lang="en-US" smtClean="0"/>
          </a:p>
          <a:p>
            <a:pPr lvl="1" eaLnBrk="1" hangingPunct="1"/>
            <a:r>
              <a:rPr lang="en-US" smtClean="0"/>
              <a:t>At least 50 different types of neurotransmitters have been identified</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752600" y="609600"/>
            <a:ext cx="7239000" cy="762000"/>
          </a:xfrm>
        </p:spPr>
        <p:txBody>
          <a:bodyPr/>
          <a:lstStyle/>
          <a:p>
            <a:pPr algn="ctr" eaLnBrk="1" hangingPunct="1"/>
            <a:r>
              <a:rPr lang="en-US" smtClean="0">
                <a:solidFill>
                  <a:schemeClr val="bg1"/>
                </a:solidFill>
              </a:rPr>
              <a:t>Chemical Communication</a:t>
            </a:r>
          </a:p>
        </p:txBody>
      </p:sp>
      <p:pic>
        <p:nvPicPr>
          <p:cNvPr id="24579" name="Picture 4" descr="WW44"/>
          <p:cNvPicPr>
            <a:picLocks noGrp="1" noChangeAspect="1" noChangeArrowheads="1" noCrop="1"/>
          </p:cNvPicPr>
          <p:nvPr>
            <p:ph type="body" idx="1"/>
          </p:nvPr>
        </p:nvPicPr>
        <p:blipFill>
          <a:blip r:embed="rId2"/>
          <a:srcRect/>
          <a:stretch>
            <a:fillRect/>
          </a:stretch>
        </p:blipFill>
        <p:spPr>
          <a:xfrm>
            <a:off x="276225" y="2667000"/>
            <a:ext cx="8791575" cy="3505200"/>
          </a:xfrm>
          <a:noFill/>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algn="ctr"/>
            <a:r>
              <a:rPr lang="en-US" smtClean="0"/>
              <a:t>Synaptic Transmission</a:t>
            </a:r>
          </a:p>
        </p:txBody>
      </p:sp>
      <p:sp>
        <p:nvSpPr>
          <p:cNvPr id="25603" name="Content Placeholder 2"/>
          <p:cNvSpPr>
            <a:spLocks noGrp="1"/>
          </p:cNvSpPr>
          <p:nvPr>
            <p:ph idx="1"/>
          </p:nvPr>
        </p:nvSpPr>
        <p:spPr>
          <a:xfrm>
            <a:off x="1371600" y="1066800"/>
            <a:ext cx="7696200" cy="5334000"/>
          </a:xfrm>
        </p:spPr>
        <p:txBody>
          <a:bodyPr/>
          <a:lstStyle/>
          <a:p>
            <a:r>
              <a:rPr lang="en-US" dirty="0" smtClean="0"/>
              <a:t>The neurotransmitters are released from the vesicles and then attach to receptors located on the postsynaptic neuron.</a:t>
            </a:r>
          </a:p>
          <a:p>
            <a:endParaRPr lang="en-US" dirty="0" smtClean="0"/>
          </a:p>
          <a:p>
            <a:r>
              <a:rPr lang="en-US" dirty="0" smtClean="0"/>
              <a:t>These neurotransmitters are in contact with the dendrite of the postsynaptic neuron  only briefly.</a:t>
            </a:r>
          </a:p>
          <a:p>
            <a:endParaRPr lang="en-US" dirty="0" smtClean="0"/>
          </a:p>
          <a:p>
            <a:pPr lvl="1"/>
            <a:r>
              <a:rPr lang="en-US" dirty="0" smtClean="0"/>
              <a:t>The chemical is almost immediately destroyed.</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algn="ctr"/>
            <a:r>
              <a:rPr lang="en-US" smtClean="0"/>
              <a:t>Neurotransmitters</a:t>
            </a:r>
          </a:p>
        </p:txBody>
      </p:sp>
      <p:sp>
        <p:nvSpPr>
          <p:cNvPr id="26627" name="Content Placeholder 2"/>
          <p:cNvSpPr>
            <a:spLocks noGrp="1"/>
          </p:cNvSpPr>
          <p:nvPr>
            <p:ph idx="1"/>
          </p:nvPr>
        </p:nvSpPr>
        <p:spPr>
          <a:xfrm>
            <a:off x="1676400" y="1143000"/>
            <a:ext cx="7391400" cy="5257800"/>
          </a:xfrm>
        </p:spPr>
        <p:txBody>
          <a:bodyPr/>
          <a:lstStyle/>
          <a:p>
            <a:r>
              <a:rPr lang="en-US" smtClean="0"/>
              <a:t>At least 50 different types of neurotransmitters have been identified</a:t>
            </a:r>
          </a:p>
          <a:p>
            <a:endParaRPr lang="en-US" smtClean="0"/>
          </a:p>
          <a:p>
            <a:pPr lvl="1">
              <a:buClrTx/>
            </a:pPr>
            <a:r>
              <a:rPr lang="en-US" smtClean="0"/>
              <a:t>Acetylcholine</a:t>
            </a:r>
          </a:p>
          <a:p>
            <a:pPr lvl="1">
              <a:buClrTx/>
            </a:pPr>
            <a:r>
              <a:rPr lang="en-US" smtClean="0"/>
              <a:t>GABA</a:t>
            </a:r>
          </a:p>
          <a:p>
            <a:pPr lvl="1">
              <a:buClrTx/>
            </a:pPr>
            <a:r>
              <a:rPr lang="en-US" smtClean="0"/>
              <a:t>Serotonin</a:t>
            </a:r>
          </a:p>
          <a:p>
            <a:pPr lvl="1">
              <a:buClrTx/>
            </a:pPr>
            <a:r>
              <a:rPr lang="en-US" smtClean="0"/>
              <a:t>Dopamine</a:t>
            </a:r>
          </a:p>
          <a:p>
            <a:pPr lvl="1">
              <a:buClrTx/>
            </a:pPr>
            <a:r>
              <a:rPr lang="en-US" smtClean="0"/>
              <a:t>Norepinephrine</a:t>
            </a:r>
          </a:p>
          <a:p>
            <a:pPr lvl="1">
              <a:buClrTx/>
            </a:pPr>
            <a:r>
              <a:rPr lang="en-US" smtClean="0"/>
              <a:t>Endorphins </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5632311"/>
          </a:xfrm>
          <a:prstGeom prst="rect">
            <a:avLst/>
          </a:prstGeom>
        </p:spPr>
        <p:txBody>
          <a:bodyPr wrap="square">
            <a:spAutoFit/>
          </a:bodyPr>
          <a:lstStyle/>
          <a:p>
            <a:pPr algn="just"/>
            <a:r>
              <a:rPr lang="en-US" altLang="zh-CN" sz="3600" dirty="0" smtClean="0">
                <a:solidFill>
                  <a:srgbClr val="1C1C1C"/>
                </a:solidFill>
                <a:cs typeface="Arial" pitchFamily="34" charset="0"/>
              </a:rPr>
              <a:t>Neural network</a:t>
            </a:r>
          </a:p>
          <a:p>
            <a:pPr algn="just"/>
            <a:endParaRPr lang="en-US" altLang="zh-CN" sz="3600" dirty="0" smtClean="0">
              <a:solidFill>
                <a:srgbClr val="1C1C1C"/>
              </a:solidFill>
              <a:cs typeface="Arial" pitchFamily="34" charset="0"/>
            </a:endParaRPr>
          </a:p>
          <a:p>
            <a:pPr algn="just"/>
            <a:r>
              <a:rPr lang="en-US" sz="3600" dirty="0" smtClean="0">
                <a:solidFill>
                  <a:srgbClr val="1C1C1C"/>
                </a:solidFill>
                <a:cs typeface="Arial" pitchFamily="34" charset="0"/>
              </a:rPr>
              <a:t>It is used to refer a n/w or  ckt of biological neurons.</a:t>
            </a:r>
          </a:p>
          <a:p>
            <a:pPr algn="just"/>
            <a:endParaRPr lang="en-US" sz="3600" dirty="0" smtClean="0">
              <a:solidFill>
                <a:srgbClr val="1C1C1C"/>
              </a:solidFill>
              <a:cs typeface="Arial" pitchFamily="34" charset="0"/>
            </a:endParaRPr>
          </a:p>
          <a:p>
            <a:pPr algn="just"/>
            <a:r>
              <a:rPr lang="en-US" sz="3600" dirty="0" smtClean="0">
                <a:solidFill>
                  <a:srgbClr val="1C1C1C"/>
                </a:solidFill>
                <a:cs typeface="Arial" pitchFamily="34" charset="0"/>
              </a:rPr>
              <a:t>Two types of </a:t>
            </a:r>
            <a:r>
              <a:rPr lang="en-US" altLang="zh-CN" sz="3600" dirty="0" smtClean="0">
                <a:solidFill>
                  <a:srgbClr val="1C1C1C"/>
                </a:solidFill>
                <a:cs typeface="Arial" pitchFamily="34" charset="0"/>
              </a:rPr>
              <a:t>Neural network</a:t>
            </a:r>
          </a:p>
          <a:p>
            <a:pPr algn="just"/>
            <a:r>
              <a:rPr lang="en-US" altLang="zh-CN" sz="3600" dirty="0" smtClean="0">
                <a:solidFill>
                  <a:srgbClr val="1C1C1C"/>
                </a:solidFill>
                <a:cs typeface="Arial" pitchFamily="34" charset="0"/>
              </a:rPr>
              <a:t>1. Biological Neural network</a:t>
            </a:r>
          </a:p>
          <a:p>
            <a:pPr algn="just"/>
            <a:r>
              <a:rPr lang="en-US" altLang="zh-CN" sz="3600" dirty="0" smtClean="0">
                <a:solidFill>
                  <a:srgbClr val="1C1C1C"/>
                </a:solidFill>
                <a:cs typeface="Arial" pitchFamily="34" charset="0"/>
              </a:rPr>
              <a:t>2. Artificial Neural network</a:t>
            </a:r>
          </a:p>
          <a:p>
            <a:endParaRPr lang="en-US" altLang="zh-CN" sz="3600" dirty="0" smtClean="0">
              <a:solidFill>
                <a:srgbClr val="1C1C1C"/>
              </a:solidFill>
              <a:cs typeface="Arial" pitchFamily="34" charset="0"/>
            </a:endParaRPr>
          </a:p>
          <a:p>
            <a:endParaRPr lang="en-US" sz="36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8956298"/>
          </a:xfrm>
          <a:prstGeom prst="rect">
            <a:avLst/>
          </a:prstGeom>
        </p:spPr>
        <p:txBody>
          <a:bodyPr wrap="square">
            <a:spAutoFit/>
          </a:bodyPr>
          <a:lstStyle/>
          <a:p>
            <a:pPr algn="just"/>
            <a:r>
              <a:rPr lang="en-US" altLang="zh-CN" dirty="0" smtClean="0">
                <a:solidFill>
                  <a:srgbClr val="1C1C1C"/>
                </a:solidFill>
                <a:cs typeface="Arial" pitchFamily="34" charset="0"/>
              </a:rPr>
              <a:t>. </a:t>
            </a:r>
            <a:r>
              <a:rPr lang="en-US" altLang="zh-CN" sz="3600" dirty="0" smtClean="0">
                <a:solidFill>
                  <a:srgbClr val="1C1C1C"/>
                </a:solidFill>
                <a:cs typeface="Arial" pitchFamily="34" charset="0"/>
              </a:rPr>
              <a:t>Biological Neural network</a:t>
            </a:r>
          </a:p>
          <a:p>
            <a:pPr algn="just"/>
            <a:endParaRPr lang="en-US" altLang="zh-CN" sz="3600" dirty="0" smtClean="0">
              <a:solidFill>
                <a:srgbClr val="1C1C1C"/>
              </a:solidFill>
              <a:cs typeface="Arial" pitchFamily="34" charset="0"/>
            </a:endParaRPr>
          </a:p>
          <a:p>
            <a:pPr algn="just"/>
            <a:r>
              <a:rPr lang="en-US" altLang="zh-CN" sz="3600" dirty="0" smtClean="0">
                <a:solidFill>
                  <a:srgbClr val="1C1C1C"/>
                </a:solidFill>
                <a:cs typeface="Arial" pitchFamily="34" charset="0"/>
              </a:rPr>
              <a:t>It is made up of real biological neurons that are connected functionally related in a nervous system.</a:t>
            </a:r>
          </a:p>
          <a:p>
            <a:pPr algn="just"/>
            <a:endParaRPr lang="en-US" altLang="zh-CN" sz="3600" dirty="0" smtClean="0">
              <a:solidFill>
                <a:srgbClr val="1C1C1C"/>
              </a:solidFill>
              <a:cs typeface="Arial" pitchFamily="34" charset="0"/>
            </a:endParaRPr>
          </a:p>
          <a:p>
            <a:pPr algn="just"/>
            <a:r>
              <a:rPr lang="en-US" altLang="zh-CN" sz="3600" dirty="0" smtClean="0">
                <a:solidFill>
                  <a:srgbClr val="1C1C1C"/>
                </a:solidFill>
                <a:cs typeface="Arial" pitchFamily="34" charset="0"/>
              </a:rPr>
              <a:t>Artificial Neural network</a:t>
            </a:r>
          </a:p>
          <a:p>
            <a:pPr algn="just"/>
            <a:r>
              <a:rPr lang="en-US" altLang="zh-CN" sz="3600" dirty="0" smtClean="0">
                <a:solidFill>
                  <a:srgbClr val="1C1C1C"/>
                </a:solidFill>
                <a:cs typeface="Arial" pitchFamily="34" charset="0"/>
              </a:rPr>
              <a:t>It is made up of interconnecting Artificial neurons.</a:t>
            </a:r>
          </a:p>
          <a:p>
            <a:pPr algn="just"/>
            <a:r>
              <a:rPr lang="en-US" altLang="zh-CN" sz="3600" dirty="0" smtClean="0">
                <a:solidFill>
                  <a:srgbClr val="1C1C1C"/>
                </a:solidFill>
                <a:cs typeface="Arial" pitchFamily="34" charset="0"/>
              </a:rPr>
              <a:t>It is used to gain or understanding Biological Neural network</a:t>
            </a:r>
          </a:p>
          <a:p>
            <a:endParaRPr lang="en-US" sz="3600" dirty="0" smtClean="0">
              <a:solidFill>
                <a:srgbClr val="1C1C1C"/>
              </a:solidFill>
              <a:cs typeface="Arial" pitchFamily="34" charset="0"/>
            </a:endParaRPr>
          </a:p>
          <a:p>
            <a:endParaRPr lang="en-US" sz="3600" dirty="0" smtClean="0">
              <a:solidFill>
                <a:srgbClr val="1C1C1C"/>
              </a:solidFill>
              <a:cs typeface="Arial" pitchFamily="34" charset="0"/>
            </a:endParaRPr>
          </a:p>
          <a:p>
            <a:endParaRPr lang="en-US" sz="3600" dirty="0" smtClean="0">
              <a:solidFill>
                <a:srgbClr val="1C1C1C"/>
              </a:solidFill>
              <a:cs typeface="Arial" pitchFamily="34" charset="0"/>
            </a:endParaRPr>
          </a:p>
          <a:p>
            <a:endParaRPr lang="en-US" sz="3600" dirty="0" smtClean="0">
              <a:solidFill>
                <a:srgbClr val="1C1C1C"/>
              </a:solidFill>
              <a:cs typeface="Arial" pitchFamily="34" charset="0"/>
            </a:endParaRPr>
          </a:p>
          <a:p>
            <a:endParaRPr lang="en-US" sz="3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186309"/>
          </a:xfrm>
          <a:prstGeom prst="rect">
            <a:avLst/>
          </a:prstGeom>
        </p:spPr>
        <p:txBody>
          <a:bodyPr wrap="square">
            <a:spAutoFit/>
          </a:bodyPr>
          <a:lstStyle/>
          <a:p>
            <a:pPr lvl="0" fontAlgn="base">
              <a:spcBef>
                <a:spcPct val="0"/>
              </a:spcBef>
              <a:spcAft>
                <a:spcPct val="0"/>
              </a:spcAft>
            </a:pPr>
            <a:endParaRPr lang="en-US" altLang="zh-CN" sz="3600" dirty="0" smtClean="0">
              <a:solidFill>
                <a:srgbClr val="1C1C1C"/>
              </a:solidFill>
              <a:cs typeface="Arial" pitchFamily="34" charset="0"/>
            </a:endParaRPr>
          </a:p>
          <a:p>
            <a:pPr lvl="0" fontAlgn="base">
              <a:spcBef>
                <a:spcPct val="0"/>
              </a:spcBef>
              <a:spcAft>
                <a:spcPct val="0"/>
              </a:spcAft>
            </a:pPr>
            <a:r>
              <a:rPr lang="en-US" altLang="zh-CN" sz="3600" dirty="0" smtClean="0">
                <a:solidFill>
                  <a:srgbClr val="1C1C1C"/>
                </a:solidFill>
                <a:cs typeface="Arial" pitchFamily="34" charset="0"/>
              </a:rPr>
              <a:t>   </a:t>
            </a:r>
            <a:r>
              <a:rPr lang="en-US" altLang="zh-CN" sz="3600" b="1" dirty="0" smtClean="0">
                <a:solidFill>
                  <a:srgbClr val="1C1C1C"/>
                </a:solidFill>
                <a:cs typeface="Arial" pitchFamily="34" charset="0"/>
              </a:rPr>
              <a:t>Topics</a:t>
            </a:r>
          </a:p>
          <a:p>
            <a:pPr lvl="0" fontAlgn="base">
              <a:spcBef>
                <a:spcPct val="0"/>
              </a:spcBef>
              <a:spcAft>
                <a:spcPct val="0"/>
              </a:spcAft>
            </a:pPr>
            <a:endParaRPr lang="en-US" altLang="zh-CN" sz="3600" dirty="0" smtClean="0">
              <a:solidFill>
                <a:srgbClr val="1C1C1C"/>
              </a:solidFill>
              <a:cs typeface="Arial" pitchFamily="34" charset="0"/>
            </a:endParaRPr>
          </a:p>
          <a:p>
            <a:pPr lvl="0" fontAlgn="base">
              <a:spcBef>
                <a:spcPct val="0"/>
              </a:spcBef>
              <a:spcAft>
                <a:spcPct val="0"/>
              </a:spcAft>
            </a:pPr>
            <a:r>
              <a:rPr lang="en-US" altLang="zh-CN" sz="3600" dirty="0" smtClean="0">
                <a:solidFill>
                  <a:srgbClr val="1C1C1C"/>
                </a:solidFill>
                <a:cs typeface="Arial" pitchFamily="34" charset="0"/>
              </a:rPr>
              <a:t>   Co(Course Outcomes) of Subject.</a:t>
            </a:r>
          </a:p>
          <a:p>
            <a:pPr lvl="0" fontAlgn="base">
              <a:spcBef>
                <a:spcPct val="0"/>
              </a:spcBef>
              <a:spcAft>
                <a:spcPct val="0"/>
              </a:spcAft>
            </a:pPr>
            <a:r>
              <a:rPr lang="en-US" sz="3600" dirty="0" smtClean="0">
                <a:solidFill>
                  <a:srgbClr val="1C1C1C"/>
                </a:solidFill>
                <a:cs typeface="Arial" pitchFamily="34" charset="0"/>
              </a:rPr>
              <a:t>   </a:t>
            </a:r>
            <a:r>
              <a:rPr lang="en-US" sz="3600" dirty="0" smtClean="0"/>
              <a:t>What is SC?</a:t>
            </a:r>
            <a:endParaRPr lang="en-US" altLang="zh-CN" sz="3600" dirty="0" smtClean="0">
              <a:solidFill>
                <a:srgbClr val="1C1C1C"/>
              </a:solidFill>
              <a:cs typeface="Arial" pitchFamily="34" charset="0"/>
            </a:endParaRPr>
          </a:p>
          <a:p>
            <a:pPr lvl="0" fontAlgn="base">
              <a:spcBef>
                <a:spcPct val="0"/>
              </a:spcBef>
              <a:spcAft>
                <a:spcPct val="0"/>
              </a:spcAft>
            </a:pPr>
            <a:r>
              <a:rPr lang="en-US" altLang="zh-CN" sz="3600" dirty="0" smtClean="0">
                <a:solidFill>
                  <a:srgbClr val="1C1C1C"/>
                </a:solidFill>
                <a:cs typeface="Arial" pitchFamily="34" charset="0"/>
              </a:rPr>
              <a:t>    What is Neuron</a:t>
            </a:r>
          </a:p>
          <a:p>
            <a:pPr fontAlgn="base">
              <a:spcBef>
                <a:spcPct val="0"/>
              </a:spcBef>
              <a:spcAft>
                <a:spcPct val="0"/>
              </a:spcAft>
            </a:pPr>
            <a:r>
              <a:rPr lang="en-IN" sz="3600" dirty="0" smtClean="0"/>
              <a:t>    Levels of Brain Organization</a:t>
            </a:r>
          </a:p>
          <a:p>
            <a:pPr fontAlgn="base">
              <a:spcBef>
                <a:spcPct val="0"/>
              </a:spcBef>
              <a:spcAft>
                <a:spcPct val="0"/>
              </a:spcAft>
            </a:pPr>
            <a:r>
              <a:rPr lang="en-IN" sz="3600" dirty="0" smtClean="0"/>
              <a:t>    Types of Neurons</a:t>
            </a:r>
          </a:p>
          <a:p>
            <a:pPr fontAlgn="base">
              <a:spcBef>
                <a:spcPct val="0"/>
              </a:spcBef>
              <a:spcAft>
                <a:spcPct val="0"/>
              </a:spcAft>
            </a:pPr>
            <a:r>
              <a:rPr lang="en-IN" sz="3600" dirty="0" smtClean="0"/>
              <a:t>    Biological Neurons</a:t>
            </a:r>
          </a:p>
          <a:p>
            <a:pPr fontAlgn="base">
              <a:spcBef>
                <a:spcPct val="0"/>
              </a:spcBef>
              <a:spcAft>
                <a:spcPct val="0"/>
              </a:spcAft>
            </a:pPr>
            <a:r>
              <a:rPr lang="en-IN" sz="3600" dirty="0" smtClean="0"/>
              <a:t>    Artificial Neurons</a:t>
            </a:r>
          </a:p>
          <a:p>
            <a:pPr fontAlgn="base">
              <a:spcBef>
                <a:spcPct val="0"/>
              </a:spcBef>
              <a:spcAft>
                <a:spcPct val="0"/>
              </a:spcAft>
            </a:pPr>
            <a:r>
              <a:rPr lang="en-IN" sz="3600" dirty="0" smtClean="0"/>
              <a:t>    Neural Signal Processing</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3416320"/>
          </a:xfrm>
          <a:prstGeom prst="rect">
            <a:avLst/>
          </a:prstGeom>
        </p:spPr>
        <p:txBody>
          <a:bodyPr wrap="square">
            <a:spAutoFit/>
          </a:bodyPr>
          <a:lstStyle/>
          <a:p>
            <a:endParaRPr lang="en-US" altLang="zh-CN" sz="3600" dirty="0" smtClean="0">
              <a:solidFill>
                <a:srgbClr val="1C1C1C"/>
              </a:solidFill>
              <a:cs typeface="Arial" pitchFamily="34" charset="0"/>
            </a:endParaRPr>
          </a:p>
          <a:p>
            <a:pPr algn="just"/>
            <a:r>
              <a:rPr lang="en-US" altLang="zh-CN" sz="3600" dirty="0" smtClean="0">
                <a:solidFill>
                  <a:srgbClr val="1C1C1C"/>
                </a:solidFill>
                <a:cs typeface="Arial" pitchFamily="34" charset="0"/>
              </a:rPr>
              <a:t>Biological Neurons consist of 3 main parts:-</a:t>
            </a:r>
          </a:p>
          <a:p>
            <a:pPr algn="just"/>
            <a:endParaRPr lang="en-US" altLang="zh-CN" sz="3600" dirty="0" smtClean="0">
              <a:solidFill>
                <a:srgbClr val="1C1C1C"/>
              </a:solidFill>
              <a:cs typeface="Arial" pitchFamily="34" charset="0"/>
            </a:endParaRPr>
          </a:p>
          <a:p>
            <a:pPr marL="742950" indent="-742950" algn="just">
              <a:buAutoNum type="arabicPeriod"/>
            </a:pPr>
            <a:r>
              <a:rPr lang="en-US" sz="3600" dirty="0" smtClean="0">
                <a:solidFill>
                  <a:srgbClr val="1C1C1C"/>
                </a:solidFill>
                <a:cs typeface="Arial" pitchFamily="34" charset="0"/>
              </a:rPr>
              <a:t>Soma or cell body</a:t>
            </a:r>
          </a:p>
          <a:p>
            <a:pPr marL="742950" indent="-742950" algn="just">
              <a:buAutoNum type="arabicPeriod"/>
            </a:pPr>
            <a:r>
              <a:rPr lang="en-US" sz="3600" dirty="0" smtClean="0">
                <a:solidFill>
                  <a:srgbClr val="1C1C1C"/>
                </a:solidFill>
                <a:cs typeface="Arial" pitchFamily="34" charset="0"/>
              </a:rPr>
              <a:t>Dendrites</a:t>
            </a:r>
          </a:p>
          <a:p>
            <a:pPr marL="742950" indent="-742950" algn="just">
              <a:buAutoNum type="arabicPeriod"/>
            </a:pPr>
            <a:r>
              <a:rPr lang="en-US" sz="3600" dirty="0" smtClean="0">
                <a:solidFill>
                  <a:srgbClr val="1C1C1C"/>
                </a:solidFill>
                <a:cs typeface="Arial" pitchFamily="34" charset="0"/>
              </a:rPr>
              <a:t>Axon</a:t>
            </a:r>
            <a:endParaRPr lang="en-US" sz="36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7294305"/>
          </a:xfrm>
          <a:prstGeom prst="rect">
            <a:avLst/>
          </a:prstGeom>
        </p:spPr>
        <p:txBody>
          <a:bodyPr wrap="square">
            <a:spAutoFit/>
          </a:bodyPr>
          <a:lstStyle/>
          <a:p>
            <a:pPr marL="742950" indent="-742950" algn="just"/>
            <a:r>
              <a:rPr lang="en-US" sz="3600" dirty="0" smtClean="0">
                <a:solidFill>
                  <a:srgbClr val="1C1C1C"/>
                </a:solidFill>
                <a:cs typeface="Arial" pitchFamily="34" charset="0"/>
              </a:rPr>
              <a:t>Soma or cell body</a:t>
            </a:r>
          </a:p>
          <a:p>
            <a:pPr marL="742950" indent="-742950" algn="just"/>
            <a:r>
              <a:rPr lang="en-US" sz="3600" dirty="0" smtClean="0">
                <a:solidFill>
                  <a:srgbClr val="1C1C1C"/>
                </a:solidFill>
                <a:cs typeface="Arial" pitchFamily="34" charset="0"/>
              </a:rPr>
              <a:t>	    In soma large amount of information is     		located .</a:t>
            </a:r>
          </a:p>
          <a:p>
            <a:pPr marL="742950" indent="-742950" algn="just"/>
            <a:r>
              <a:rPr lang="en-US" sz="3600" dirty="0" smtClean="0">
                <a:solidFill>
                  <a:srgbClr val="1C1C1C"/>
                </a:solidFill>
                <a:cs typeface="Arial" pitchFamily="34" charset="0"/>
              </a:rPr>
              <a:t>Dendrites</a:t>
            </a:r>
          </a:p>
          <a:p>
            <a:pPr marL="742950" indent="-742950" algn="just"/>
            <a:r>
              <a:rPr lang="en-US" sz="3600" dirty="0" smtClean="0">
                <a:solidFill>
                  <a:srgbClr val="1C1C1C"/>
                </a:solidFill>
                <a:cs typeface="Arial" pitchFamily="34" charset="0"/>
              </a:rPr>
              <a:t>		It is connecting links b/w neurons.</a:t>
            </a:r>
          </a:p>
          <a:p>
            <a:pPr marL="742950" indent="-742950" algn="just"/>
            <a:r>
              <a:rPr lang="en-US" sz="3600" dirty="0" smtClean="0">
                <a:solidFill>
                  <a:srgbClr val="1C1C1C"/>
                </a:solidFill>
                <a:cs typeface="Arial" pitchFamily="34" charset="0"/>
              </a:rPr>
              <a:t>	  It looks like branch of tree.</a:t>
            </a:r>
          </a:p>
          <a:p>
            <a:pPr marL="742950" indent="-742950" algn="just"/>
            <a:r>
              <a:rPr lang="en-US" sz="3600" dirty="0" smtClean="0">
                <a:solidFill>
                  <a:srgbClr val="1C1C1C"/>
                </a:solidFill>
                <a:cs typeface="Arial" pitchFamily="34" charset="0"/>
              </a:rPr>
              <a:t>	  All I/P from other neuron arrive through    	the dendrites.</a:t>
            </a:r>
          </a:p>
          <a:p>
            <a:pPr marL="742950" indent="-742950" algn="just"/>
            <a:r>
              <a:rPr lang="en-US" sz="3600" dirty="0" smtClean="0">
                <a:solidFill>
                  <a:srgbClr val="1C1C1C"/>
                </a:solidFill>
                <a:cs typeface="Arial" pitchFamily="34" charset="0"/>
              </a:rPr>
              <a:t>Axon</a:t>
            </a:r>
          </a:p>
          <a:p>
            <a:pPr marL="742950" indent="-742950" algn="just"/>
            <a:r>
              <a:rPr lang="en-US" sz="3600" dirty="0" smtClean="0">
                <a:solidFill>
                  <a:srgbClr val="1C1C1C"/>
                </a:solidFill>
                <a:cs typeface="Arial" pitchFamily="34" charset="0"/>
              </a:rPr>
              <a:t>	    It carries the impulse of a neuron to other   	   neurons . </a:t>
            </a:r>
            <a:endParaRPr lang="en-US" sz="3600" dirty="0" smtClean="0"/>
          </a:p>
          <a:p>
            <a:pPr marL="742950" indent="-742950"/>
            <a:endParaRPr lang="en-US" sz="3600" dirty="0" smtClean="0">
              <a:solidFill>
                <a:srgbClr val="1C1C1C"/>
              </a:solidFill>
              <a:cs typeface="Arial" pitchFamily="34" charset="0"/>
            </a:endParaRPr>
          </a:p>
          <a:p>
            <a:pPr marL="742950" indent="-742950"/>
            <a:endParaRPr lang="en-US" sz="3600" dirty="0" smtClean="0">
              <a:solidFill>
                <a:srgbClr val="1C1C1C"/>
              </a:solidFill>
              <a:cs typeface="Arial"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28600"/>
            <a:ext cx="9144000" cy="8402300"/>
          </a:xfrm>
          <a:prstGeom prst="rect">
            <a:avLst/>
          </a:prstGeom>
        </p:spPr>
        <p:txBody>
          <a:bodyPr wrap="square">
            <a:spAutoFit/>
          </a:bodyPr>
          <a:lstStyle/>
          <a:p>
            <a:pPr algn="just"/>
            <a:r>
              <a:rPr lang="en-US" sz="3600" dirty="0" smtClean="0">
                <a:solidFill>
                  <a:srgbClr val="1C1C1C"/>
                </a:solidFill>
                <a:cs typeface="Arial" pitchFamily="34" charset="0"/>
              </a:rPr>
              <a:t>Basic properties of neurons</a:t>
            </a:r>
          </a:p>
          <a:p>
            <a:pPr marL="742950" indent="-742950" algn="just">
              <a:buAutoNum type="arabicPeriod"/>
            </a:pPr>
            <a:r>
              <a:rPr lang="en-US" sz="3600" dirty="0" smtClean="0">
                <a:solidFill>
                  <a:srgbClr val="1C1C1C"/>
                </a:solidFill>
                <a:cs typeface="Arial" pitchFamily="34" charset="0"/>
              </a:rPr>
              <a:t>Signals are received by the processing element. This element sums the weighted input.</a:t>
            </a:r>
          </a:p>
          <a:p>
            <a:pPr marL="742950" indent="-742950" algn="just">
              <a:buAutoNum type="arabicPeriod"/>
            </a:pPr>
            <a:r>
              <a:rPr lang="en-US" sz="3600" dirty="0" smtClean="0">
                <a:solidFill>
                  <a:srgbClr val="1C1C1C"/>
                </a:solidFill>
                <a:cs typeface="Arial" pitchFamily="34" charset="0"/>
              </a:rPr>
              <a:t>The weight</a:t>
            </a:r>
            <a:r>
              <a:rPr lang="en-US" sz="3600" b="1" dirty="0" smtClean="0">
                <a:solidFill>
                  <a:srgbClr val="1C1C1C"/>
                </a:solidFill>
                <a:cs typeface="Arial" pitchFamily="34" charset="0"/>
              </a:rPr>
              <a:t> at the receiving end has the </a:t>
            </a:r>
            <a:r>
              <a:rPr lang="en-US" sz="3600" dirty="0" smtClean="0">
                <a:solidFill>
                  <a:srgbClr val="1C1C1C"/>
                </a:solidFill>
                <a:cs typeface="Arial" pitchFamily="34" charset="0"/>
              </a:rPr>
              <a:t>capability to modify the incoming signal.</a:t>
            </a:r>
          </a:p>
          <a:p>
            <a:pPr marL="742950" indent="-742950" algn="just">
              <a:buAutoNum type="arabicPeriod"/>
            </a:pPr>
            <a:r>
              <a:rPr lang="en-US" sz="3600" dirty="0" smtClean="0">
                <a:solidFill>
                  <a:srgbClr val="1C1C1C"/>
                </a:solidFill>
                <a:cs typeface="Arial" pitchFamily="34" charset="0"/>
              </a:rPr>
              <a:t>The neurons transmits the o/p where sufficient </a:t>
            </a:r>
            <a:r>
              <a:rPr lang="en-US" sz="3600" dirty="0" err="1" smtClean="0">
                <a:solidFill>
                  <a:srgbClr val="1C1C1C"/>
                </a:solidFill>
                <a:cs typeface="Arial" pitchFamily="34" charset="0"/>
              </a:rPr>
              <a:t>i</a:t>
            </a:r>
            <a:r>
              <a:rPr lang="en-US" sz="3600" dirty="0" smtClean="0">
                <a:solidFill>
                  <a:srgbClr val="1C1C1C"/>
                </a:solidFill>
                <a:cs typeface="Arial" pitchFamily="34" charset="0"/>
              </a:rPr>
              <a:t>/p is obtained.</a:t>
            </a:r>
          </a:p>
          <a:p>
            <a:pPr marL="742950" indent="-742950" algn="just">
              <a:buAutoNum type="arabicPeriod"/>
            </a:pPr>
            <a:r>
              <a:rPr lang="en-US" sz="3600" dirty="0" smtClean="0">
                <a:solidFill>
                  <a:srgbClr val="1C1C1C"/>
                </a:solidFill>
                <a:cs typeface="Arial" pitchFamily="34" charset="0"/>
              </a:rPr>
              <a:t>The o/p produced from one neuron may be transmitted to other neurons.</a:t>
            </a:r>
          </a:p>
          <a:p>
            <a:pPr marL="742950" indent="-742950" algn="just">
              <a:buAutoNum type="arabicPeriod"/>
            </a:pPr>
            <a:r>
              <a:rPr lang="en-US" sz="3600" dirty="0" smtClean="0">
                <a:solidFill>
                  <a:srgbClr val="1C1C1C"/>
                </a:solidFill>
                <a:cs typeface="Arial" pitchFamily="34" charset="0"/>
              </a:rPr>
              <a:t>The wt can be modify by experience.</a:t>
            </a:r>
          </a:p>
          <a:p>
            <a:endParaRPr lang="en-US" sz="3600" dirty="0" smtClean="0">
              <a:solidFill>
                <a:srgbClr val="1C1C1C"/>
              </a:solidFill>
              <a:cs typeface="Arial" pitchFamily="34" charset="0"/>
            </a:endParaRPr>
          </a:p>
          <a:p>
            <a:endParaRPr lang="en-US" sz="3600" dirty="0" smtClean="0">
              <a:solidFill>
                <a:srgbClr val="1C1C1C"/>
              </a:solidFill>
              <a:cs typeface="Arial" pitchFamily="34" charset="0"/>
            </a:endParaRPr>
          </a:p>
          <a:p>
            <a:endParaRPr lang="en-US" sz="3600" dirty="0" smtClean="0">
              <a:solidFill>
                <a:srgbClr val="1C1C1C"/>
              </a:solidFill>
              <a:cs typeface="Arial" pitchFamily="34" charset="0"/>
            </a:endParaRPr>
          </a:p>
          <a:p>
            <a:endParaRPr lang="en-US" sz="36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5078313"/>
          </a:xfrm>
          <a:prstGeom prst="rect">
            <a:avLst/>
          </a:prstGeom>
        </p:spPr>
        <p:txBody>
          <a:bodyPr wrap="square">
            <a:spAutoFit/>
          </a:bodyPr>
          <a:lstStyle/>
          <a:p>
            <a:pPr lvl="0" algn="just" fontAlgn="base">
              <a:spcBef>
                <a:spcPct val="0"/>
              </a:spcBef>
              <a:spcAft>
                <a:spcPct val="0"/>
              </a:spcAft>
            </a:pPr>
            <a:r>
              <a:rPr lang="en-IN" sz="3600" dirty="0" smtClean="0"/>
              <a:t>Levels of Brain Organization</a:t>
            </a:r>
          </a:p>
          <a:p>
            <a:pPr marL="742950" indent="-742950" algn="just" fontAlgn="base">
              <a:spcBef>
                <a:spcPct val="0"/>
              </a:spcBef>
              <a:spcAft>
                <a:spcPct val="0"/>
              </a:spcAft>
            </a:pPr>
            <a:r>
              <a:rPr lang="en-IN" sz="3600" dirty="0" smtClean="0"/>
              <a:t>1.  Molecules and Ions</a:t>
            </a:r>
          </a:p>
          <a:p>
            <a:pPr marL="742950" indent="-742950" algn="just" fontAlgn="base">
              <a:spcBef>
                <a:spcPct val="0"/>
              </a:spcBef>
              <a:spcAft>
                <a:spcPct val="0"/>
              </a:spcAft>
            </a:pPr>
            <a:r>
              <a:rPr lang="en-IN" sz="3600" dirty="0" smtClean="0"/>
              <a:t> 2. Synapses</a:t>
            </a:r>
          </a:p>
          <a:p>
            <a:pPr marL="742950" indent="-742950" algn="just" fontAlgn="base">
              <a:spcBef>
                <a:spcPct val="0"/>
              </a:spcBef>
              <a:spcAft>
                <a:spcPct val="0"/>
              </a:spcAft>
            </a:pPr>
            <a:r>
              <a:rPr lang="en-IN" sz="3600" dirty="0" smtClean="0"/>
              <a:t> 3. Neuronal microcircuits</a:t>
            </a:r>
          </a:p>
          <a:p>
            <a:pPr marL="742950" indent="-742950" algn="just" fontAlgn="base">
              <a:spcBef>
                <a:spcPct val="0"/>
              </a:spcBef>
              <a:spcAft>
                <a:spcPct val="0"/>
              </a:spcAft>
            </a:pPr>
            <a:r>
              <a:rPr lang="en-IN" sz="3600" dirty="0" smtClean="0"/>
              <a:t> 4. Dendrites trees</a:t>
            </a:r>
          </a:p>
          <a:p>
            <a:pPr marL="742950" indent="-742950" algn="just" fontAlgn="base">
              <a:spcBef>
                <a:spcPct val="0"/>
              </a:spcBef>
              <a:spcAft>
                <a:spcPct val="0"/>
              </a:spcAft>
            </a:pPr>
            <a:r>
              <a:rPr lang="en-IN" sz="3600" dirty="0" smtClean="0"/>
              <a:t> 5. Neurons </a:t>
            </a:r>
          </a:p>
          <a:p>
            <a:pPr marL="742950" indent="-742950" algn="just" fontAlgn="base">
              <a:spcBef>
                <a:spcPct val="0"/>
              </a:spcBef>
              <a:spcAft>
                <a:spcPct val="0"/>
              </a:spcAft>
            </a:pPr>
            <a:r>
              <a:rPr lang="en-IN" sz="3600" dirty="0" smtClean="0"/>
              <a:t>6. Local circuits</a:t>
            </a:r>
          </a:p>
          <a:p>
            <a:pPr marL="742950" indent="-742950" algn="just" fontAlgn="base">
              <a:spcBef>
                <a:spcPct val="0"/>
              </a:spcBef>
              <a:spcAft>
                <a:spcPct val="0"/>
              </a:spcAft>
            </a:pPr>
            <a:r>
              <a:rPr lang="en-IN" sz="3600" dirty="0" smtClean="0"/>
              <a:t> 7. Inter-regional circuits </a:t>
            </a:r>
          </a:p>
          <a:p>
            <a:pPr marL="742950" indent="-742950" algn="just" fontAlgn="base">
              <a:spcBef>
                <a:spcPct val="0"/>
              </a:spcBef>
              <a:spcAft>
                <a:spcPct val="0"/>
              </a:spcAft>
            </a:pPr>
            <a:r>
              <a:rPr lang="en-IN" sz="3600" dirty="0" smtClean="0"/>
              <a:t>8. Central nervous system</a:t>
            </a:r>
            <a:endParaRPr lang="en-US" sz="36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7848302"/>
          </a:xfrm>
          <a:prstGeom prst="rect">
            <a:avLst/>
          </a:prstGeom>
        </p:spPr>
        <p:txBody>
          <a:bodyPr wrap="square">
            <a:spAutoFit/>
          </a:bodyPr>
          <a:lstStyle/>
          <a:p>
            <a:pPr algn="just"/>
            <a:r>
              <a:rPr lang="en-IN" sz="3600" dirty="0" smtClean="0"/>
              <a:t>Biological Neurons</a:t>
            </a:r>
          </a:p>
          <a:p>
            <a:pPr algn="just"/>
            <a:r>
              <a:rPr lang="en-IN" sz="3600" dirty="0" smtClean="0"/>
              <a:t>1.The majority of neurons encode their activations or outputs as a series of brief</a:t>
            </a:r>
            <a:endParaRPr lang="en-US" sz="3600" dirty="0" smtClean="0"/>
          </a:p>
          <a:p>
            <a:pPr algn="just"/>
            <a:r>
              <a:rPr lang="en-IN" sz="3600" dirty="0" smtClean="0"/>
              <a:t>electrical pulses (i.e. spikes or action potentials).</a:t>
            </a:r>
            <a:endParaRPr lang="en-US" sz="3600" dirty="0" smtClean="0"/>
          </a:p>
          <a:p>
            <a:pPr algn="just"/>
            <a:r>
              <a:rPr lang="en-IN" sz="3600" dirty="0" smtClean="0"/>
              <a:t>2.The neuron’s cell body (soma) processes the incoming activations and converts</a:t>
            </a:r>
            <a:endParaRPr lang="en-US" sz="3600" dirty="0" smtClean="0"/>
          </a:p>
          <a:p>
            <a:pPr algn="just"/>
            <a:r>
              <a:rPr lang="en-IN" sz="3600" dirty="0" smtClean="0"/>
              <a:t>them into output activations.</a:t>
            </a:r>
            <a:endParaRPr lang="en-US" sz="3600" dirty="0" smtClean="0"/>
          </a:p>
          <a:p>
            <a:pPr algn="just"/>
            <a:r>
              <a:rPr lang="en-IN" sz="3600" dirty="0" smtClean="0"/>
              <a:t>3.The neuron’s nucleus contains the genetic material in the form of DNA. This</a:t>
            </a:r>
            <a:endParaRPr lang="en-US" sz="3600" dirty="0" smtClean="0"/>
          </a:p>
          <a:p>
            <a:pPr algn="just"/>
            <a:r>
              <a:rPr lang="en-IN" sz="3600" dirty="0" smtClean="0"/>
              <a:t>exists in most types of cells, not just neurons.</a:t>
            </a:r>
            <a:endParaRPr lang="en-US" sz="3600" dirty="0" smtClean="0"/>
          </a:p>
          <a:p>
            <a:pPr algn="just"/>
            <a:r>
              <a:rPr lang="en-IN" sz="3600" dirty="0" smtClean="0"/>
              <a:t>4.Dendrites are fibres which emanate from the cell body and provide the receptive</a:t>
            </a:r>
            <a:endParaRPr lang="en-US" sz="3600" dirty="0" smtClean="0"/>
          </a:p>
          <a:p>
            <a:endParaRPr lang="en-US" sz="3600" dirty="0" smtClean="0"/>
          </a:p>
          <a:p>
            <a:endParaRPr lang="en-US" sz="36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0"/>
            <a:ext cx="8839200" cy="5078313"/>
          </a:xfrm>
          <a:prstGeom prst="rect">
            <a:avLst/>
          </a:prstGeom>
        </p:spPr>
        <p:txBody>
          <a:bodyPr wrap="square">
            <a:spAutoFit/>
          </a:bodyPr>
          <a:lstStyle/>
          <a:p>
            <a:pPr algn="just"/>
            <a:endParaRPr lang="en-IN" sz="3600" dirty="0" smtClean="0"/>
          </a:p>
          <a:p>
            <a:pPr algn="just"/>
            <a:r>
              <a:rPr lang="en-IN" sz="3600" dirty="0" smtClean="0"/>
              <a:t>zones that receive activation from other neurons.</a:t>
            </a:r>
            <a:endParaRPr lang="en-US" sz="3600" dirty="0" smtClean="0"/>
          </a:p>
          <a:p>
            <a:pPr algn="just"/>
            <a:r>
              <a:rPr lang="en-IN" sz="3600" dirty="0" smtClean="0"/>
              <a:t>5. Axons are fibres acting as transmission lines that send activation to other neurons.</a:t>
            </a:r>
            <a:endParaRPr lang="en-US" sz="3600" dirty="0" smtClean="0"/>
          </a:p>
          <a:p>
            <a:pPr algn="just"/>
            <a:r>
              <a:rPr lang="en-IN" sz="3600" dirty="0" smtClean="0"/>
              <a:t>6. The junctions that allow signal transmission between the axons and dendrites are</a:t>
            </a:r>
            <a:endParaRPr lang="en-US" sz="3600" dirty="0" smtClean="0"/>
          </a:p>
          <a:p>
            <a:pPr algn="just"/>
            <a:r>
              <a:rPr lang="en-IN" sz="3600" dirty="0" smtClean="0"/>
              <a:t>called synapses. </a:t>
            </a:r>
            <a:endParaRPr lang="en-US" sz="3600" dirty="0" smtClean="0"/>
          </a:p>
          <a:p>
            <a:pPr algn="just"/>
            <a:r>
              <a:rPr lang="en-IN" sz="3600" dirty="0" smtClean="0"/>
              <a:t> </a:t>
            </a:r>
            <a:endParaRPr lang="en-US" sz="36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13388280"/>
          </a:xfrm>
          <a:prstGeom prst="rect">
            <a:avLst/>
          </a:prstGeom>
        </p:spPr>
        <p:txBody>
          <a:bodyPr wrap="square">
            <a:spAutoFit/>
          </a:bodyPr>
          <a:lstStyle/>
          <a:p>
            <a:pPr algn="just"/>
            <a:r>
              <a:rPr lang="en-IN" sz="3600" dirty="0" smtClean="0"/>
              <a:t>Neural Signal Processing</a:t>
            </a:r>
          </a:p>
          <a:p>
            <a:pPr algn="just"/>
            <a:r>
              <a:rPr lang="en-IN" sz="3600" dirty="0" smtClean="0"/>
              <a:t>The key components of neural signal processing are:</a:t>
            </a:r>
            <a:endParaRPr lang="en-US" sz="3600" dirty="0" smtClean="0"/>
          </a:p>
          <a:p>
            <a:pPr marL="742950" indent="-742950" algn="just">
              <a:buAutoNum type="arabicPeriod"/>
            </a:pPr>
            <a:r>
              <a:rPr lang="en-IN" sz="3600" dirty="0" smtClean="0"/>
              <a:t>Signals from connected neurons are collected by the dendrites.</a:t>
            </a:r>
          </a:p>
          <a:p>
            <a:pPr marL="742950" indent="-742950" algn="just"/>
            <a:endParaRPr lang="en-US" sz="3600" dirty="0" smtClean="0"/>
          </a:p>
          <a:p>
            <a:pPr algn="just"/>
            <a:r>
              <a:rPr lang="en-IN" sz="3600" dirty="0" smtClean="0"/>
              <a:t>2.   The cells body (soma) sums the incoming signals .</a:t>
            </a:r>
          </a:p>
          <a:p>
            <a:pPr algn="just"/>
            <a:endParaRPr lang="en-US" sz="3600" dirty="0" smtClean="0"/>
          </a:p>
          <a:p>
            <a:pPr algn="just"/>
            <a:r>
              <a:rPr lang="en-IN" sz="3600" dirty="0" smtClean="0"/>
              <a:t>3.   When sufficient input is received , the neuron</a:t>
            </a:r>
            <a:r>
              <a:rPr lang="en-US" sz="3600" dirty="0" smtClean="0"/>
              <a:t> </a:t>
            </a:r>
            <a:r>
              <a:rPr lang="en-IN" sz="3600" dirty="0" smtClean="0"/>
              <a:t>generates an action potential or ‘spike’ .</a:t>
            </a:r>
            <a:endParaRPr lang="en-US" sz="3600" dirty="0" smtClean="0"/>
          </a:p>
          <a:p>
            <a:endParaRPr lang="en-US" sz="3600" dirty="0" smtClean="0"/>
          </a:p>
          <a:p>
            <a:endParaRPr lang="en-IN" sz="3600" dirty="0" smtClean="0"/>
          </a:p>
          <a:p>
            <a:endParaRPr lang="en-IN" sz="3600" dirty="0" smtClean="0"/>
          </a:p>
          <a:p>
            <a:endParaRPr lang="en-IN" sz="3600" dirty="0" smtClean="0"/>
          </a:p>
          <a:p>
            <a:endParaRPr lang="en-IN" sz="3600" dirty="0" smtClean="0"/>
          </a:p>
          <a:p>
            <a:endParaRPr lang="en-IN" sz="3600" dirty="0" smtClean="0"/>
          </a:p>
          <a:p>
            <a:endParaRPr lang="en-IN" sz="3600" dirty="0" smtClean="0"/>
          </a:p>
          <a:p>
            <a:endParaRPr lang="en-IN" sz="3600" dirty="0" smtClean="0"/>
          </a:p>
          <a:p>
            <a:endParaRPr lang="en-IN" sz="3600" dirty="0" smtClean="0"/>
          </a:p>
          <a:p>
            <a:endParaRPr lang="en-IN" sz="3600" dirty="0" smtClean="0"/>
          </a:p>
          <a:p>
            <a:endParaRPr lang="en-IN" sz="3600" dirty="0" smtClean="0"/>
          </a:p>
          <a:p>
            <a:endParaRPr lang="en-IN" sz="3600" dirty="0" smtClean="0"/>
          </a:p>
          <a:p>
            <a:endParaRPr lang="en-US" sz="36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28601"/>
            <a:ext cx="8839200" cy="5632311"/>
          </a:xfrm>
          <a:prstGeom prst="rect">
            <a:avLst/>
          </a:prstGeom>
        </p:spPr>
        <p:txBody>
          <a:bodyPr wrap="square">
            <a:spAutoFit/>
          </a:bodyPr>
          <a:lstStyle/>
          <a:p>
            <a:pPr algn="just"/>
            <a:r>
              <a:rPr lang="en-IN" sz="3600" dirty="0" smtClean="0"/>
              <a:t>4. That action potential is transmitted along the axon to other neurons.</a:t>
            </a:r>
          </a:p>
          <a:p>
            <a:pPr algn="just"/>
            <a:endParaRPr lang="en-US" sz="3600" dirty="0" smtClean="0"/>
          </a:p>
          <a:p>
            <a:pPr algn="just"/>
            <a:r>
              <a:rPr lang="en-IN" sz="3600" dirty="0" smtClean="0"/>
              <a:t>5. If sufficient input is not received , the inputs</a:t>
            </a:r>
            <a:endParaRPr lang="en-US" sz="3600" dirty="0" smtClean="0"/>
          </a:p>
          <a:p>
            <a:pPr algn="just"/>
            <a:r>
              <a:rPr lang="en-IN" sz="3600" dirty="0" smtClean="0"/>
              <a:t>quickly decay and no action potential is generated.</a:t>
            </a:r>
          </a:p>
          <a:p>
            <a:pPr algn="just"/>
            <a:endParaRPr lang="en-US" sz="3600" dirty="0" smtClean="0"/>
          </a:p>
          <a:p>
            <a:pPr algn="just"/>
            <a:r>
              <a:rPr lang="en-IN" sz="3600" dirty="0" smtClean="0"/>
              <a:t>6. Timing is clearly important – input signals must arrive together, strong inputs will</a:t>
            </a:r>
            <a:endParaRPr lang="en-US" sz="3600" dirty="0" smtClean="0"/>
          </a:p>
          <a:p>
            <a:pPr algn="just"/>
            <a:r>
              <a:rPr lang="en-IN" sz="3600" dirty="0" smtClean="0"/>
              <a:t>generate more action potentials per unit time</a:t>
            </a:r>
            <a:endParaRPr lang="en-US" sz="36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3999" cy="8679299"/>
          </a:xfrm>
          <a:prstGeom prst="rect">
            <a:avLst/>
          </a:prstGeom>
        </p:spPr>
        <p:txBody>
          <a:bodyPr wrap="square">
            <a:spAutoFit/>
          </a:bodyPr>
          <a:lstStyle/>
          <a:p>
            <a:pPr algn="just"/>
            <a:endParaRPr lang="en-IN" sz="3600" dirty="0" smtClean="0"/>
          </a:p>
          <a:p>
            <a:pPr algn="just"/>
            <a:r>
              <a:rPr lang="en-IN" sz="3600" dirty="0" smtClean="0"/>
              <a:t>Artificial neuron </a:t>
            </a:r>
          </a:p>
          <a:p>
            <a:pPr algn="just"/>
            <a:r>
              <a:rPr lang="en-IN" sz="3600" dirty="0" smtClean="0"/>
              <a:t>It is a mathematical function conceived as a model of biological neurons, known as neural network.</a:t>
            </a:r>
          </a:p>
          <a:p>
            <a:pPr algn="just"/>
            <a:endParaRPr lang="en-IN" sz="3600" dirty="0" smtClean="0"/>
          </a:p>
          <a:p>
            <a:pPr algn="just"/>
            <a:r>
              <a:rPr lang="en-IN" sz="3600" dirty="0" smtClean="0"/>
              <a:t>Artificial neurons are elementary units in an artificial neural network. </a:t>
            </a:r>
          </a:p>
          <a:p>
            <a:pPr algn="just"/>
            <a:endParaRPr lang="en-IN" sz="3600" dirty="0" smtClean="0"/>
          </a:p>
          <a:p>
            <a:pPr algn="just"/>
            <a:r>
              <a:rPr lang="en-IN" sz="3600" dirty="0" smtClean="0"/>
              <a:t>The artificial neuron receives one or more inputs  and sums them to produce an output</a:t>
            </a:r>
          </a:p>
          <a:p>
            <a:endParaRPr lang="en-IN" sz="3600" dirty="0" smtClean="0"/>
          </a:p>
          <a:p>
            <a:endParaRPr lang="en-IN" sz="3600" dirty="0" smtClean="0"/>
          </a:p>
          <a:p>
            <a:endParaRPr lang="en-IN" sz="3600" dirty="0" smtClean="0"/>
          </a:p>
          <a:p>
            <a:endParaRPr lang="en-IN" sz="3600" dirty="0" smtClean="0"/>
          </a:p>
          <a:p>
            <a:r>
              <a:rPr lang="en-IN" dirty="0" smtClean="0"/>
              <a:t> </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5078313"/>
          </a:xfrm>
          <a:prstGeom prst="rect">
            <a:avLst/>
          </a:prstGeom>
        </p:spPr>
        <p:txBody>
          <a:bodyPr wrap="square">
            <a:spAutoFit/>
          </a:bodyPr>
          <a:lstStyle/>
          <a:p>
            <a:pPr algn="just"/>
            <a:r>
              <a:rPr lang="en-US" sz="3600" dirty="0" smtClean="0">
                <a:solidFill>
                  <a:srgbClr val="1C1C1C"/>
                </a:solidFill>
                <a:cs typeface="Arial" pitchFamily="34" charset="0"/>
              </a:rPr>
              <a:t>Types of neurons</a:t>
            </a:r>
          </a:p>
          <a:p>
            <a:pPr algn="just"/>
            <a:endParaRPr lang="en-US" sz="3600" dirty="0" smtClean="0">
              <a:solidFill>
                <a:srgbClr val="1C1C1C"/>
              </a:solidFill>
              <a:cs typeface="Arial" pitchFamily="34" charset="0"/>
            </a:endParaRPr>
          </a:p>
          <a:p>
            <a:pPr algn="just"/>
            <a:r>
              <a:rPr lang="en-US" sz="3600" dirty="0" smtClean="0">
                <a:solidFill>
                  <a:srgbClr val="1C1C1C"/>
                </a:solidFill>
                <a:cs typeface="Arial" pitchFamily="34" charset="0"/>
              </a:rPr>
              <a:t>There are 3 types of neurons</a:t>
            </a:r>
          </a:p>
          <a:p>
            <a:pPr algn="just"/>
            <a:endParaRPr lang="en-US" sz="3600" dirty="0" smtClean="0">
              <a:solidFill>
                <a:srgbClr val="1C1C1C"/>
              </a:solidFill>
              <a:cs typeface="Arial" pitchFamily="34" charset="0"/>
            </a:endParaRPr>
          </a:p>
          <a:p>
            <a:pPr marL="742950" indent="-742950" algn="just">
              <a:buAutoNum type="arabicPeriod"/>
            </a:pPr>
            <a:r>
              <a:rPr lang="en-US" sz="3600" dirty="0" smtClean="0">
                <a:solidFill>
                  <a:srgbClr val="1C1C1C"/>
                </a:solidFill>
                <a:cs typeface="Arial" pitchFamily="34" charset="0"/>
              </a:rPr>
              <a:t>Sensory neuron</a:t>
            </a:r>
          </a:p>
          <a:p>
            <a:pPr marL="742950" indent="-742950" algn="just">
              <a:buAutoNum type="arabicPeriod"/>
            </a:pPr>
            <a:r>
              <a:rPr lang="en-US" sz="3600" dirty="0" smtClean="0">
                <a:solidFill>
                  <a:srgbClr val="1C1C1C"/>
                </a:solidFill>
                <a:cs typeface="Arial" pitchFamily="34" charset="0"/>
              </a:rPr>
              <a:t>Motor neuron</a:t>
            </a:r>
          </a:p>
          <a:p>
            <a:pPr marL="742950" indent="-742950" algn="just">
              <a:buAutoNum type="arabicPeriod"/>
            </a:pPr>
            <a:r>
              <a:rPr lang="en-US" sz="3600" dirty="0" smtClean="0">
                <a:solidFill>
                  <a:srgbClr val="1C1C1C"/>
                </a:solidFill>
                <a:cs typeface="Arial" pitchFamily="34" charset="0"/>
              </a:rPr>
              <a:t>Inter neuron</a:t>
            </a:r>
          </a:p>
          <a:p>
            <a:endParaRPr lang="en-US" sz="3600" dirty="0" smtClean="0">
              <a:solidFill>
                <a:srgbClr val="1C1C1C"/>
              </a:solidFill>
              <a:cs typeface="Arial" pitchFamily="34" charset="0"/>
            </a:endParaRPr>
          </a:p>
          <a:p>
            <a:endParaRPr lang="en-US" sz="36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zh-CN" dirty="0" smtClean="0">
                <a:solidFill>
                  <a:srgbClr val="1C1C1C"/>
                </a:solidFill>
                <a:cs typeface="Arial" pitchFamily="34" charset="0"/>
              </a:rPr>
              <a:t> Co(Course Outcomes) of Subject.</a:t>
            </a:r>
            <a:endParaRPr lang="ru-RU" dirty="0"/>
          </a:p>
        </p:txBody>
      </p:sp>
      <p:sp>
        <p:nvSpPr>
          <p:cNvPr id="3077" name="Rectangle 5"/>
          <p:cNvSpPr>
            <a:spLocks noChangeArrowheads="1"/>
          </p:cNvSpPr>
          <p:nvPr/>
        </p:nvSpPr>
        <p:spPr bwMode="auto">
          <a:xfrm>
            <a:off x="381000" y="1905000"/>
            <a:ext cx="8534400" cy="4154984"/>
          </a:xfrm>
          <a:prstGeom prst="rect">
            <a:avLst/>
          </a:prstGeom>
          <a:noFill/>
          <a:ln w="9525">
            <a:noFill/>
            <a:miter lim="800000"/>
            <a:headEnd/>
            <a:tailEnd/>
          </a:ln>
          <a:effectLst/>
        </p:spPr>
        <p:txBody>
          <a:bodyPr wrap="square">
            <a:spAutoFit/>
          </a:bodyPr>
          <a:lstStyle/>
          <a:p>
            <a:pPr algn="just"/>
            <a:r>
              <a:rPr lang="en-US" sz="2400" dirty="0" smtClean="0"/>
              <a:t>Co1 To </a:t>
            </a:r>
            <a:r>
              <a:rPr lang="en-US" sz="2400" dirty="0" err="1" smtClean="0"/>
              <a:t>devlop</a:t>
            </a:r>
            <a:r>
              <a:rPr lang="en-US" sz="2400" dirty="0" smtClean="0"/>
              <a:t> the skills to gain a basic understanding of neural network theory . Also explain the architecture of neural network, supervised &amp; unsupervised learning.</a:t>
            </a:r>
          </a:p>
          <a:p>
            <a:pPr algn="just"/>
            <a:endParaRPr lang="en-US" sz="2400" dirty="0" smtClean="0"/>
          </a:p>
          <a:p>
            <a:pPr algn="just"/>
            <a:r>
              <a:rPr lang="en-US" sz="2400" dirty="0" smtClean="0"/>
              <a:t>Co2 To </a:t>
            </a:r>
            <a:r>
              <a:rPr lang="en-US" sz="2400" dirty="0" err="1" smtClean="0"/>
              <a:t>devlop</a:t>
            </a:r>
            <a:r>
              <a:rPr lang="en-US" sz="2400" dirty="0" smtClean="0"/>
              <a:t> the skills to gain the knowledge of various neural network models like perception model, single &amp;multilayer model, back propagation model and its applications. </a:t>
            </a:r>
          </a:p>
          <a:p>
            <a:pPr algn="just"/>
            <a:endParaRPr lang="en-US" sz="2400" dirty="0" smtClean="0"/>
          </a:p>
          <a:p>
            <a:pPr algn="just"/>
            <a:r>
              <a:rPr lang="en-US" sz="2400" dirty="0" smtClean="0"/>
              <a:t>Co3 To understand the concept of fuzzy logic knowledge representation using fuzzy rules and fuzzy to crisp conversion.</a:t>
            </a:r>
          </a:p>
          <a:p>
            <a:pPr algn="just"/>
            <a:endParaRPr lang="en-US" sz="2400"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5632311"/>
          </a:xfrm>
          <a:prstGeom prst="rect">
            <a:avLst/>
          </a:prstGeom>
        </p:spPr>
        <p:txBody>
          <a:bodyPr wrap="square">
            <a:spAutoFit/>
          </a:bodyPr>
          <a:lstStyle/>
          <a:p>
            <a:pPr marL="742950" indent="-742950" algn="just">
              <a:buAutoNum type="arabicPeriod"/>
            </a:pPr>
            <a:r>
              <a:rPr lang="en-US" sz="3600" dirty="0" smtClean="0">
                <a:solidFill>
                  <a:srgbClr val="1C1C1C"/>
                </a:solidFill>
                <a:cs typeface="Arial" pitchFamily="34" charset="0"/>
              </a:rPr>
              <a:t>Sensory neuron</a:t>
            </a:r>
          </a:p>
          <a:p>
            <a:pPr marL="742950" indent="-742950" algn="just"/>
            <a:r>
              <a:rPr lang="en-US" sz="3600" dirty="0" smtClean="0">
                <a:solidFill>
                  <a:srgbClr val="1C1C1C"/>
                </a:solidFill>
                <a:cs typeface="Arial" pitchFamily="34" charset="0"/>
              </a:rPr>
              <a:t>	It respond to touch, sound, light and effecting all the sensory organs that sends signal to the spinal cord and brain.</a:t>
            </a:r>
          </a:p>
          <a:p>
            <a:pPr marL="742950" indent="-742950" algn="just"/>
            <a:endParaRPr lang="en-US" sz="3600" dirty="0" smtClean="0">
              <a:solidFill>
                <a:srgbClr val="1C1C1C"/>
              </a:solidFill>
              <a:cs typeface="Arial" pitchFamily="34" charset="0"/>
            </a:endParaRPr>
          </a:p>
          <a:p>
            <a:pPr marL="742950" indent="-742950" algn="just">
              <a:buAutoNum type="arabicPeriod" startAt="2"/>
            </a:pPr>
            <a:r>
              <a:rPr lang="en-US" sz="3600" dirty="0" smtClean="0">
                <a:solidFill>
                  <a:srgbClr val="1C1C1C"/>
                </a:solidFill>
                <a:cs typeface="Arial" pitchFamily="34" charset="0"/>
              </a:rPr>
              <a:t>Motor neuron</a:t>
            </a:r>
          </a:p>
          <a:p>
            <a:pPr marL="742950" indent="-742950" algn="just"/>
            <a:r>
              <a:rPr lang="en-US" sz="3600" dirty="0" smtClean="0">
                <a:solidFill>
                  <a:srgbClr val="1C1C1C"/>
                </a:solidFill>
                <a:cs typeface="Arial" pitchFamily="34" charset="0"/>
              </a:rPr>
              <a:t> 	It receive the signals from the brain and spinal cord , due to this neuron muscles contract  and affects in glands takes place.</a:t>
            </a:r>
          </a:p>
          <a:p>
            <a:pPr marL="742950" indent="-742950" algn="just"/>
            <a:endParaRPr lang="en-US" sz="3600" dirty="0" smtClean="0">
              <a:solidFill>
                <a:srgbClr val="1C1C1C"/>
              </a:solidFill>
              <a:cs typeface="Arial"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3999" cy="3416320"/>
          </a:xfrm>
          <a:prstGeom prst="rect">
            <a:avLst/>
          </a:prstGeom>
        </p:spPr>
        <p:txBody>
          <a:bodyPr wrap="square">
            <a:spAutoFit/>
          </a:bodyPr>
          <a:lstStyle/>
          <a:p>
            <a:pPr marL="742950" indent="-742950"/>
            <a:r>
              <a:rPr lang="en-US" sz="3600" dirty="0" smtClean="0">
                <a:solidFill>
                  <a:srgbClr val="1C1C1C"/>
                </a:solidFill>
                <a:cs typeface="Arial" pitchFamily="34" charset="0"/>
              </a:rPr>
              <a:t>	</a:t>
            </a:r>
          </a:p>
          <a:p>
            <a:pPr marL="742950" indent="-742950"/>
            <a:endParaRPr lang="en-US" sz="3600" dirty="0" smtClean="0">
              <a:solidFill>
                <a:srgbClr val="1C1C1C"/>
              </a:solidFill>
              <a:cs typeface="Arial" pitchFamily="34" charset="0"/>
            </a:endParaRPr>
          </a:p>
          <a:p>
            <a:pPr marL="742950" indent="-742950" algn="just"/>
            <a:r>
              <a:rPr lang="en-US" sz="3600" dirty="0" smtClean="0">
                <a:solidFill>
                  <a:srgbClr val="1C1C1C"/>
                </a:solidFill>
                <a:cs typeface="Arial" pitchFamily="34" charset="0"/>
              </a:rPr>
              <a:t>3. Inter neuron</a:t>
            </a:r>
          </a:p>
          <a:p>
            <a:pPr marL="742950" indent="-742950" algn="just"/>
            <a:r>
              <a:rPr lang="en-US" sz="3600" dirty="0" smtClean="0">
                <a:solidFill>
                  <a:srgbClr val="1C1C1C"/>
                </a:solidFill>
                <a:cs typeface="Arial" pitchFamily="34" charset="0"/>
              </a:rPr>
              <a:t>		It connects neurons to other neurons  	within the same region of the brain or 	spinal cord.</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Fundamental Types of Neurons</a:t>
            </a:r>
          </a:p>
        </p:txBody>
      </p:sp>
      <p:sp>
        <p:nvSpPr>
          <p:cNvPr id="9219" name="Rectangle 3"/>
          <p:cNvSpPr>
            <a:spLocks noGrp="1" noChangeArrowheads="1"/>
          </p:cNvSpPr>
          <p:nvPr>
            <p:ph type="body" idx="1"/>
          </p:nvPr>
        </p:nvSpPr>
        <p:spPr/>
        <p:txBody>
          <a:bodyPr>
            <a:normAutofit fontScale="92500"/>
          </a:bodyPr>
          <a:lstStyle/>
          <a:p>
            <a:r>
              <a:rPr lang="en-US" sz="2800" b="1"/>
              <a:t>Sensory</a:t>
            </a:r>
            <a:r>
              <a:rPr lang="en-US" sz="2800"/>
              <a:t> (</a:t>
            </a:r>
            <a:r>
              <a:rPr lang="en-US" sz="2800">
                <a:solidFill>
                  <a:schemeClr val="accent2"/>
                </a:solidFill>
              </a:rPr>
              <a:t>afferent</a:t>
            </a:r>
            <a:r>
              <a:rPr lang="en-US" sz="2800"/>
              <a:t>) neurons</a:t>
            </a:r>
          </a:p>
          <a:p>
            <a:pPr lvl="1"/>
            <a:r>
              <a:rPr lang="en-US" sz="2400"/>
              <a:t>receptors detect changes in body and external environment</a:t>
            </a:r>
          </a:p>
          <a:p>
            <a:pPr lvl="1"/>
            <a:r>
              <a:rPr lang="en-US" sz="2400"/>
              <a:t>this information is transmitted </a:t>
            </a:r>
            <a:r>
              <a:rPr lang="en-US" sz="2400">
                <a:solidFill>
                  <a:schemeClr val="accent2"/>
                </a:solidFill>
              </a:rPr>
              <a:t>into</a:t>
            </a:r>
            <a:r>
              <a:rPr lang="en-US" sz="2400"/>
              <a:t> brain or spinal cord</a:t>
            </a:r>
          </a:p>
          <a:p>
            <a:r>
              <a:rPr lang="en-US" sz="2800" b="1"/>
              <a:t>Interneurons</a:t>
            </a:r>
            <a:r>
              <a:rPr lang="en-US" sz="2800"/>
              <a:t> (association neurons)</a:t>
            </a:r>
          </a:p>
          <a:p>
            <a:pPr lvl="1"/>
            <a:r>
              <a:rPr lang="en-US" sz="2400"/>
              <a:t>lie between sensory &amp; motor pathways </a:t>
            </a:r>
            <a:r>
              <a:rPr lang="en-US" sz="2400" b="1"/>
              <a:t>in CNS</a:t>
            </a:r>
          </a:p>
          <a:p>
            <a:pPr lvl="1"/>
            <a:r>
              <a:rPr lang="en-US" sz="2400"/>
              <a:t>90% of our neurons are interneurons</a:t>
            </a:r>
          </a:p>
          <a:p>
            <a:pPr lvl="1"/>
            <a:r>
              <a:rPr lang="en-US" sz="2400"/>
              <a:t>process, store &amp; retrieve information</a:t>
            </a:r>
          </a:p>
          <a:p>
            <a:r>
              <a:rPr lang="en-US" sz="2800" b="1"/>
              <a:t>Motor</a:t>
            </a:r>
            <a:r>
              <a:rPr lang="en-US" sz="2800"/>
              <a:t> (</a:t>
            </a:r>
            <a:r>
              <a:rPr lang="en-US" sz="2800">
                <a:solidFill>
                  <a:srgbClr val="FF0000"/>
                </a:solidFill>
              </a:rPr>
              <a:t>efferent</a:t>
            </a:r>
            <a:r>
              <a:rPr lang="en-US" sz="2800"/>
              <a:t>) neuron</a:t>
            </a:r>
          </a:p>
          <a:p>
            <a:pPr lvl="1"/>
            <a:r>
              <a:rPr lang="en-US" sz="2400"/>
              <a:t>send signals </a:t>
            </a:r>
            <a:r>
              <a:rPr lang="en-US" sz="2400">
                <a:solidFill>
                  <a:srgbClr val="FF0000"/>
                </a:solidFill>
              </a:rPr>
              <a:t>out to</a:t>
            </a:r>
            <a:r>
              <a:rPr lang="en-US" sz="2400"/>
              <a:t> </a:t>
            </a:r>
            <a:r>
              <a:rPr lang="en-US" sz="2400" b="1"/>
              <a:t>muscles &amp; gland cells</a:t>
            </a:r>
          </a:p>
          <a:p>
            <a:pPr lvl="1"/>
            <a:r>
              <a:rPr lang="en-US" sz="2400"/>
              <a:t>organs that carry out responses called </a:t>
            </a:r>
            <a:r>
              <a:rPr lang="en-US" sz="2400">
                <a:solidFill>
                  <a:srgbClr val="FF0000"/>
                </a:solidFill>
              </a:rPr>
              <a:t>effectors</a:t>
            </a:r>
          </a:p>
          <a:p>
            <a:pPr lvl="1"/>
            <a:endParaRPr lang="en-US" sz="24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Fundamental Types of Neurons</a:t>
            </a:r>
          </a:p>
        </p:txBody>
      </p:sp>
      <p:pic>
        <p:nvPicPr>
          <p:cNvPr id="12291" name="Picture 3" descr="0453"/>
          <p:cNvPicPr>
            <a:picLocks noChangeAspect="1" noChangeArrowheads="1"/>
          </p:cNvPicPr>
          <p:nvPr/>
        </p:nvPicPr>
        <p:blipFill>
          <a:blip r:embed="rId3"/>
          <a:srcRect l="3143" t="8774" r="2187"/>
          <a:stretch>
            <a:fillRect/>
          </a:stretch>
        </p:blipFill>
        <p:spPr bwMode="auto">
          <a:xfrm>
            <a:off x="609600" y="1143000"/>
            <a:ext cx="7696200" cy="5562600"/>
          </a:xfrm>
          <a:prstGeom prst="rect">
            <a:avLst/>
          </a:prstGeom>
          <a:noFill/>
          <a:ln w="9525">
            <a:solidFill>
              <a:schemeClr val="accent1"/>
            </a:solidFill>
            <a:miter lim="800000"/>
            <a:headEnd/>
            <a:tailEnd/>
          </a:ln>
        </p:spPr>
      </p:pic>
      <p:sp>
        <p:nvSpPr>
          <p:cNvPr id="12292" name="Oval 4"/>
          <p:cNvSpPr>
            <a:spLocks noChangeArrowheads="1"/>
          </p:cNvSpPr>
          <p:nvPr/>
        </p:nvSpPr>
        <p:spPr bwMode="auto">
          <a:xfrm>
            <a:off x="6477000" y="2728913"/>
            <a:ext cx="381000" cy="381000"/>
          </a:xfrm>
          <a:prstGeom prst="ellipse">
            <a:avLst/>
          </a:prstGeom>
          <a:noFill/>
          <a:ln w="76200">
            <a:solidFill>
              <a:srgbClr val="FF0000"/>
            </a:solidFill>
            <a:round/>
            <a:headEnd/>
            <a:tailEnd/>
          </a:ln>
          <a:effectLst/>
        </p:spPr>
        <p:txBody>
          <a:bodyPr wrap="none" anchor="ctr"/>
          <a:lstStyle/>
          <a:p>
            <a:endParaRPr lang="en-US"/>
          </a:p>
        </p:txBody>
      </p:sp>
      <p:sp>
        <p:nvSpPr>
          <p:cNvPr id="12293" name="Oval 5"/>
          <p:cNvSpPr>
            <a:spLocks noChangeArrowheads="1"/>
          </p:cNvSpPr>
          <p:nvPr/>
        </p:nvSpPr>
        <p:spPr bwMode="auto">
          <a:xfrm>
            <a:off x="1990725" y="4905375"/>
            <a:ext cx="371475" cy="381000"/>
          </a:xfrm>
          <a:prstGeom prst="ellipse">
            <a:avLst/>
          </a:prstGeom>
          <a:noFill/>
          <a:ln w="76200">
            <a:solidFill>
              <a:srgbClr val="FF0000"/>
            </a:solidFill>
            <a:round/>
            <a:headEnd/>
            <a:tailEnd/>
          </a:ln>
          <a:effectLst/>
        </p:spPr>
        <p:txBody>
          <a:bodyPr wrap="none" anchor="ctr"/>
          <a:lstStyle/>
          <a:p>
            <a:endParaRPr lang="en-US"/>
          </a:p>
        </p:txBody>
      </p:sp>
      <p:sp>
        <p:nvSpPr>
          <p:cNvPr id="12294" name="Oval 6"/>
          <p:cNvSpPr>
            <a:spLocks noChangeArrowheads="1"/>
          </p:cNvSpPr>
          <p:nvPr/>
        </p:nvSpPr>
        <p:spPr bwMode="auto">
          <a:xfrm>
            <a:off x="1552575" y="1157288"/>
            <a:ext cx="381000" cy="381000"/>
          </a:xfrm>
          <a:prstGeom prst="ellipse">
            <a:avLst/>
          </a:prstGeom>
          <a:noFill/>
          <a:ln w="76200">
            <a:solidFill>
              <a:srgbClr val="FF0000"/>
            </a:solidFill>
            <a:round/>
            <a:headEnd/>
            <a:tailEnd/>
          </a:ln>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2294"/>
                                        </p:tgtEl>
                                        <p:attrNameLst>
                                          <p:attrName>style.visibility</p:attrName>
                                        </p:attrNameLst>
                                      </p:cBhvr>
                                      <p:to>
                                        <p:strVal val="visible"/>
                                      </p:to>
                                    </p:set>
                                    <p:anim calcmode="lin" valueType="num">
                                      <p:cBhvr>
                                        <p:cTn id="7" dur="500" fill="hold"/>
                                        <p:tgtEl>
                                          <p:spTgt spid="12294"/>
                                        </p:tgtEl>
                                        <p:attrNameLst>
                                          <p:attrName>ppt_w</p:attrName>
                                        </p:attrNameLst>
                                      </p:cBhvr>
                                      <p:tavLst>
                                        <p:tav tm="0">
                                          <p:val>
                                            <p:fltVal val="0"/>
                                          </p:val>
                                        </p:tav>
                                        <p:tav tm="100000">
                                          <p:val>
                                            <p:strVal val="#ppt_w"/>
                                          </p:val>
                                        </p:tav>
                                      </p:tavLst>
                                    </p:anim>
                                    <p:anim calcmode="lin" valueType="num">
                                      <p:cBhvr>
                                        <p:cTn id="8" dur="500" fill="hold"/>
                                        <p:tgtEl>
                                          <p:spTgt spid="12294"/>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16" fill="hold" grpId="0" nodeType="afterEffect">
                                  <p:stCondLst>
                                    <p:cond delay="0"/>
                                  </p:stCondLst>
                                  <p:childTnLst>
                                    <p:set>
                                      <p:cBhvr>
                                        <p:cTn id="11" dur="1" fill="hold">
                                          <p:stCondLst>
                                            <p:cond delay="0"/>
                                          </p:stCondLst>
                                        </p:cTn>
                                        <p:tgtEl>
                                          <p:spTgt spid="12292"/>
                                        </p:tgtEl>
                                        <p:attrNameLst>
                                          <p:attrName>style.visibility</p:attrName>
                                        </p:attrNameLst>
                                      </p:cBhvr>
                                      <p:to>
                                        <p:strVal val="visible"/>
                                      </p:to>
                                    </p:set>
                                    <p:anim calcmode="lin" valueType="num">
                                      <p:cBhvr>
                                        <p:cTn id="12" dur="500" fill="hold"/>
                                        <p:tgtEl>
                                          <p:spTgt spid="12292"/>
                                        </p:tgtEl>
                                        <p:attrNameLst>
                                          <p:attrName>ppt_w</p:attrName>
                                        </p:attrNameLst>
                                      </p:cBhvr>
                                      <p:tavLst>
                                        <p:tav tm="0">
                                          <p:val>
                                            <p:fltVal val="0"/>
                                          </p:val>
                                        </p:tav>
                                        <p:tav tm="100000">
                                          <p:val>
                                            <p:strVal val="#ppt_w"/>
                                          </p:val>
                                        </p:tav>
                                      </p:tavLst>
                                    </p:anim>
                                    <p:anim calcmode="lin" valueType="num">
                                      <p:cBhvr>
                                        <p:cTn id="13" dur="500" fill="hold"/>
                                        <p:tgtEl>
                                          <p:spTgt spid="12292"/>
                                        </p:tgtEl>
                                        <p:attrNameLst>
                                          <p:attrName>ppt_h</p:attrName>
                                        </p:attrNameLst>
                                      </p:cBhvr>
                                      <p:tavLst>
                                        <p:tav tm="0">
                                          <p:val>
                                            <p:fltVal val="0"/>
                                          </p:val>
                                        </p:tav>
                                        <p:tav tm="100000">
                                          <p:val>
                                            <p:strVal val="#ppt_h"/>
                                          </p:val>
                                        </p:tav>
                                      </p:tavLst>
                                    </p:anim>
                                  </p:childTnLst>
                                </p:cTn>
                              </p:par>
                            </p:childTnLst>
                          </p:cTn>
                        </p:par>
                        <p:par>
                          <p:cTn id="14" fill="hold">
                            <p:stCondLst>
                              <p:cond delay="1000"/>
                            </p:stCondLst>
                            <p:childTnLst>
                              <p:par>
                                <p:cTn id="15" presetID="23" presetClass="entr" presetSubtype="16" fill="hold" grpId="0" nodeType="afterEffect">
                                  <p:stCondLst>
                                    <p:cond delay="0"/>
                                  </p:stCondLst>
                                  <p:childTnLst>
                                    <p:set>
                                      <p:cBhvr>
                                        <p:cTn id="16" dur="1" fill="hold">
                                          <p:stCondLst>
                                            <p:cond delay="0"/>
                                          </p:stCondLst>
                                        </p:cTn>
                                        <p:tgtEl>
                                          <p:spTgt spid="12293"/>
                                        </p:tgtEl>
                                        <p:attrNameLst>
                                          <p:attrName>style.visibility</p:attrName>
                                        </p:attrNameLst>
                                      </p:cBhvr>
                                      <p:to>
                                        <p:strVal val="visible"/>
                                      </p:to>
                                    </p:set>
                                    <p:anim calcmode="lin" valueType="num">
                                      <p:cBhvr>
                                        <p:cTn id="17" dur="500" fill="hold"/>
                                        <p:tgtEl>
                                          <p:spTgt spid="12293"/>
                                        </p:tgtEl>
                                        <p:attrNameLst>
                                          <p:attrName>ppt_w</p:attrName>
                                        </p:attrNameLst>
                                      </p:cBhvr>
                                      <p:tavLst>
                                        <p:tav tm="0">
                                          <p:val>
                                            <p:fltVal val="0"/>
                                          </p:val>
                                        </p:tav>
                                        <p:tav tm="100000">
                                          <p:val>
                                            <p:strVal val="#ppt_w"/>
                                          </p:val>
                                        </p:tav>
                                      </p:tavLst>
                                    </p:anim>
                                    <p:anim calcmode="lin" valueType="num">
                                      <p:cBhvr>
                                        <p:cTn id="18" dur="500" fill="hold"/>
                                        <p:tgtEl>
                                          <p:spTgt spid="1229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animBg="1"/>
      <p:bldP spid="12293" grpId="0" animBg="1"/>
      <p:bldP spid="1229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fontScale="90000"/>
          </a:bodyPr>
          <a:lstStyle/>
          <a:p>
            <a:r>
              <a:rPr lang="en-US"/>
              <a:t>Fundamental Properties of Neurons</a:t>
            </a:r>
          </a:p>
        </p:txBody>
      </p:sp>
      <p:sp>
        <p:nvSpPr>
          <p:cNvPr id="14339" name="Rectangle 3"/>
          <p:cNvSpPr>
            <a:spLocks noGrp="1" noChangeArrowheads="1"/>
          </p:cNvSpPr>
          <p:nvPr>
            <p:ph type="body" idx="1"/>
          </p:nvPr>
        </p:nvSpPr>
        <p:spPr/>
        <p:txBody>
          <a:bodyPr/>
          <a:lstStyle/>
          <a:p>
            <a:r>
              <a:rPr lang="en-US"/>
              <a:t>Excitability (irritability)</a:t>
            </a:r>
          </a:p>
          <a:p>
            <a:pPr lvl="1"/>
            <a:r>
              <a:rPr lang="en-US"/>
              <a:t>ability to respond to changes in the body and external environment called stimuli</a:t>
            </a:r>
          </a:p>
          <a:p>
            <a:r>
              <a:rPr lang="en-US"/>
              <a:t>Conductivity</a:t>
            </a:r>
          </a:p>
          <a:p>
            <a:pPr lvl="1"/>
            <a:r>
              <a:rPr lang="en-US"/>
              <a:t>produce traveling electrical signals</a:t>
            </a:r>
          </a:p>
          <a:p>
            <a:r>
              <a:rPr lang="en-US"/>
              <a:t>Secretion</a:t>
            </a:r>
          </a:p>
          <a:p>
            <a:pPr lvl="1"/>
            <a:r>
              <a:rPr lang="en-US"/>
              <a:t>when electrical signal reaches end of nerve fiber, a chemical neurotransmitter is secreted</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Structure of a Neuron</a:t>
            </a:r>
          </a:p>
        </p:txBody>
      </p:sp>
      <p:sp>
        <p:nvSpPr>
          <p:cNvPr id="6147" name="Rectangle 3"/>
          <p:cNvSpPr>
            <a:spLocks noGrp="1" noChangeArrowheads="1"/>
          </p:cNvSpPr>
          <p:nvPr>
            <p:ph type="body" idx="1"/>
          </p:nvPr>
        </p:nvSpPr>
        <p:spPr>
          <a:xfrm>
            <a:off x="76200" y="1143000"/>
            <a:ext cx="6248400" cy="5257800"/>
          </a:xfrm>
        </p:spPr>
        <p:txBody>
          <a:bodyPr/>
          <a:lstStyle/>
          <a:p>
            <a:pPr>
              <a:lnSpc>
                <a:spcPct val="90000"/>
              </a:lnSpc>
            </a:pPr>
            <a:r>
              <a:rPr lang="en-US" sz="2800"/>
              <a:t>Cell body =  soma</a:t>
            </a:r>
          </a:p>
          <a:p>
            <a:pPr lvl="1">
              <a:lnSpc>
                <a:spcPct val="90000"/>
              </a:lnSpc>
            </a:pPr>
            <a:r>
              <a:rPr lang="en-US" sz="2400"/>
              <a:t>single, central nucleus with large </a:t>
            </a:r>
            <a:br>
              <a:rPr lang="en-US" sz="2400"/>
            </a:br>
            <a:r>
              <a:rPr lang="en-US" sz="2400"/>
              <a:t>nucleolus</a:t>
            </a:r>
          </a:p>
          <a:p>
            <a:pPr lvl="1">
              <a:lnSpc>
                <a:spcPct val="90000"/>
              </a:lnSpc>
            </a:pPr>
            <a:r>
              <a:rPr lang="en-US" sz="2400"/>
              <a:t>cytoskeleton of microtubules &amp; neurofibrils (bundles of actin filaments)</a:t>
            </a:r>
          </a:p>
          <a:p>
            <a:pPr lvl="2">
              <a:lnSpc>
                <a:spcPct val="90000"/>
              </a:lnSpc>
            </a:pPr>
            <a:r>
              <a:rPr lang="en-US" sz="2000"/>
              <a:t>compartmentalizes RER into Nissl bodies</a:t>
            </a:r>
          </a:p>
          <a:p>
            <a:pPr lvl="1">
              <a:lnSpc>
                <a:spcPct val="90000"/>
              </a:lnSpc>
            </a:pPr>
            <a:r>
              <a:rPr lang="en-US" sz="2400"/>
              <a:t>lipofuscin product of breakdown of </a:t>
            </a:r>
            <a:br>
              <a:rPr lang="en-US" sz="2400"/>
            </a:br>
            <a:r>
              <a:rPr lang="en-US" sz="2400"/>
              <a:t>worn-out organelles -- more with age</a:t>
            </a:r>
          </a:p>
          <a:p>
            <a:pPr>
              <a:lnSpc>
                <a:spcPct val="90000"/>
              </a:lnSpc>
            </a:pPr>
            <a:r>
              <a:rPr lang="en-US" sz="2800"/>
              <a:t>Vast number of short dendrites</a:t>
            </a:r>
          </a:p>
          <a:p>
            <a:pPr lvl="1">
              <a:lnSpc>
                <a:spcPct val="90000"/>
              </a:lnSpc>
            </a:pPr>
            <a:r>
              <a:rPr lang="en-US" sz="2400"/>
              <a:t>for receiving signals</a:t>
            </a:r>
          </a:p>
          <a:p>
            <a:pPr>
              <a:lnSpc>
                <a:spcPct val="90000"/>
              </a:lnSpc>
            </a:pPr>
            <a:r>
              <a:rPr lang="en-US" sz="2800"/>
              <a:t>Singe axon (nerve fiber) arising from axon hillock for rapid conduction</a:t>
            </a:r>
          </a:p>
          <a:p>
            <a:pPr lvl="1">
              <a:lnSpc>
                <a:spcPct val="90000"/>
              </a:lnSpc>
            </a:pPr>
            <a:r>
              <a:rPr lang="en-US" sz="2400"/>
              <a:t>axoplasm &amp; axolemma &amp; synaptic vesicles</a:t>
            </a:r>
          </a:p>
        </p:txBody>
      </p:sp>
      <p:pic>
        <p:nvPicPr>
          <p:cNvPr id="6148" name="Picture 4" descr="0454"/>
          <p:cNvPicPr>
            <a:picLocks noChangeAspect="1" noChangeArrowheads="1"/>
          </p:cNvPicPr>
          <p:nvPr/>
        </p:nvPicPr>
        <p:blipFill>
          <a:blip r:embed="rId3"/>
          <a:srcRect l="45323" t="2525" r="12776"/>
          <a:stretch>
            <a:fillRect/>
          </a:stretch>
        </p:blipFill>
        <p:spPr bwMode="auto">
          <a:xfrm>
            <a:off x="6019800" y="1371600"/>
            <a:ext cx="2794000" cy="48768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zh-CN" dirty="0" smtClean="0">
                <a:solidFill>
                  <a:srgbClr val="1C1C1C"/>
                </a:solidFill>
                <a:cs typeface="Arial" pitchFamily="34" charset="0"/>
              </a:rPr>
              <a:t> Co(Course Outcomes) of Subject.</a:t>
            </a:r>
            <a:endParaRPr lang="ru-RU" dirty="0"/>
          </a:p>
        </p:txBody>
      </p:sp>
      <p:sp>
        <p:nvSpPr>
          <p:cNvPr id="3077" name="Rectangle 5"/>
          <p:cNvSpPr>
            <a:spLocks noChangeArrowheads="1"/>
          </p:cNvSpPr>
          <p:nvPr/>
        </p:nvSpPr>
        <p:spPr bwMode="auto">
          <a:xfrm>
            <a:off x="381000" y="1460500"/>
            <a:ext cx="8458200" cy="3046988"/>
          </a:xfrm>
          <a:prstGeom prst="rect">
            <a:avLst/>
          </a:prstGeom>
          <a:noFill/>
          <a:ln w="9525">
            <a:noFill/>
            <a:miter lim="800000"/>
            <a:headEnd/>
            <a:tailEnd/>
          </a:ln>
          <a:effectLst/>
        </p:spPr>
        <p:txBody>
          <a:bodyPr wrap="square">
            <a:spAutoFit/>
          </a:bodyPr>
          <a:lstStyle/>
          <a:p>
            <a:pPr algn="just"/>
            <a:endParaRPr lang="en-US" sz="2400" dirty="0" smtClean="0"/>
          </a:p>
          <a:p>
            <a:pPr algn="just"/>
            <a:r>
              <a:rPr lang="en-US" sz="2400" dirty="0" smtClean="0"/>
              <a:t>Co4 To </a:t>
            </a:r>
            <a:r>
              <a:rPr lang="en-US" sz="2400" dirty="0" err="1" smtClean="0"/>
              <a:t>devlop</a:t>
            </a:r>
            <a:r>
              <a:rPr lang="en-US" sz="2400" dirty="0" smtClean="0"/>
              <a:t> the knowledge of fuzzy membership &amp; fuzzy rules and also their industrial applications.</a:t>
            </a:r>
          </a:p>
          <a:p>
            <a:pPr algn="just"/>
            <a:endParaRPr lang="en-US" sz="2400" dirty="0" smtClean="0"/>
          </a:p>
          <a:p>
            <a:pPr algn="just"/>
            <a:endParaRPr lang="en-US" sz="2400" dirty="0" smtClean="0"/>
          </a:p>
          <a:p>
            <a:pPr algn="just"/>
            <a:r>
              <a:rPr lang="en-US" sz="2400" dirty="0" smtClean="0"/>
              <a:t>Co5 To </a:t>
            </a:r>
            <a:r>
              <a:rPr lang="en-US" sz="2400" dirty="0" err="1" smtClean="0"/>
              <a:t>devlop</a:t>
            </a:r>
            <a:r>
              <a:rPr lang="en-US" sz="2400" dirty="0" smtClean="0"/>
              <a:t> the skills to gain a basic understanding of basic genetic algorithm techniques used in soft computing. Also some mutation generational cycle &amp; its applications.</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25" name="Rectangle 5"/>
          <p:cNvSpPr>
            <a:spLocks noGrp="1" noChangeArrowheads="1"/>
          </p:cNvSpPr>
          <p:nvPr>
            <p:ph type="subTitle" idx="1"/>
          </p:nvPr>
        </p:nvSpPr>
        <p:spPr>
          <a:xfrm>
            <a:off x="381000" y="457200"/>
            <a:ext cx="8534400" cy="762000"/>
          </a:xfrm>
        </p:spPr>
        <p:txBody>
          <a:bodyPr>
            <a:normAutofit/>
          </a:bodyPr>
          <a:lstStyle/>
          <a:p>
            <a:pPr algn="ctr" eaLnBrk="1" hangingPunct="1">
              <a:lnSpc>
                <a:spcPct val="90000"/>
              </a:lnSpc>
            </a:pPr>
            <a:r>
              <a:rPr lang="en-US" sz="48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How do Neurons Communicate?</a:t>
            </a:r>
          </a:p>
        </p:txBody>
      </p:sp>
      <p:sp>
        <p:nvSpPr>
          <p:cNvPr id="5" name="TextBox 4"/>
          <p:cNvSpPr txBox="1"/>
          <p:nvPr/>
        </p:nvSpPr>
        <p:spPr>
          <a:xfrm>
            <a:off x="381000" y="1295400"/>
            <a:ext cx="8229600" cy="1569660"/>
          </a:xfrm>
          <a:prstGeom prst="rect">
            <a:avLst/>
          </a:prstGeom>
          <a:noFill/>
        </p:spPr>
        <p:txBody>
          <a:bodyPr wrap="square" rtlCol="0">
            <a:spAutoFit/>
          </a:bodyPr>
          <a:lstStyle/>
          <a:p>
            <a:pPr marL="342900" indent="-342900">
              <a:buAutoNum type="arabicPeriod"/>
            </a:pPr>
            <a:r>
              <a:rPr lang="en-US" sz="3200" dirty="0" smtClean="0">
                <a:latin typeface="Times New Roman" pitchFamily="18" charset="0"/>
                <a:cs typeface="Times New Roman" pitchFamily="18" charset="0"/>
              </a:rPr>
              <a:t>Electrical Communication. (</a:t>
            </a:r>
            <a:r>
              <a:rPr lang="en-US" sz="1600" dirty="0" smtClean="0">
                <a:hlinkClick r:id="rId2"/>
              </a:rPr>
              <a:t>https://www.youtube.com/watch?v=hGDvvUNU-cw</a:t>
            </a:r>
            <a:r>
              <a:rPr lang="en-US" sz="3200" dirty="0" smtClean="0">
                <a:latin typeface="Times New Roman" pitchFamily="18" charset="0"/>
                <a:cs typeface="Times New Roman" pitchFamily="18" charset="0"/>
              </a:rPr>
              <a:t>)</a:t>
            </a:r>
          </a:p>
          <a:p>
            <a:pPr marL="342900" indent="-342900">
              <a:buAutoNum type="arabicPeriod"/>
            </a:pPr>
            <a:r>
              <a:rPr lang="en-US" sz="3200" dirty="0" smtClean="0">
                <a:latin typeface="Times New Roman" pitchFamily="18" charset="0"/>
                <a:cs typeface="Times New Roman" pitchFamily="18" charset="0"/>
              </a:rPr>
              <a:t>Chemical Communication.</a:t>
            </a:r>
          </a:p>
        </p:txBody>
      </p:sp>
      <p:sp>
        <p:nvSpPr>
          <p:cNvPr id="6" name="Rectangle 5"/>
          <p:cNvSpPr/>
          <p:nvPr/>
        </p:nvSpPr>
        <p:spPr>
          <a:xfrm>
            <a:off x="228600" y="3124200"/>
            <a:ext cx="8534400" cy="3477875"/>
          </a:xfrm>
          <a:prstGeom prst="rect">
            <a:avLst/>
          </a:prstGeom>
        </p:spPr>
        <p:txBody>
          <a:bodyPr wrap="square">
            <a:spAutoFit/>
          </a:bodyPr>
          <a:lstStyle/>
          <a:p>
            <a:pPr algn="just">
              <a:buFont typeface="Arial" pitchFamily="34" charset="0"/>
              <a:buChar char="•"/>
            </a:pPr>
            <a:r>
              <a:rPr lang="en-US" sz="2000" dirty="0" smtClean="0">
                <a:latin typeface="Times New Roman" pitchFamily="18" charset="0"/>
                <a:cs typeface="Times New Roman" pitchFamily="18" charset="0"/>
                <a:hlinkClick r:id="rId3"/>
              </a:rPr>
              <a:t>Neurons</a:t>
            </a:r>
            <a:r>
              <a:rPr lang="en-US" sz="2000" dirty="0" smtClean="0">
                <a:latin typeface="Times New Roman" pitchFamily="18" charset="0"/>
                <a:cs typeface="Times New Roman" pitchFamily="18" charset="0"/>
              </a:rPr>
              <a:t> communicate with each other via electrical events called ‘action potentials’ and chemical neurotransmitters.</a:t>
            </a:r>
          </a:p>
          <a:p>
            <a:pPr algn="just">
              <a:buFont typeface="Arial" pitchFamily="34" charset="0"/>
              <a:buChar char="•"/>
            </a:pPr>
            <a:endParaRPr lang="en-US" sz="2000" dirty="0" smtClean="0">
              <a:latin typeface="Times New Roman" pitchFamily="18" charset="0"/>
              <a:cs typeface="Times New Roman" pitchFamily="18" charset="0"/>
            </a:endParaRPr>
          </a:p>
          <a:p>
            <a:pPr algn="just">
              <a:buFont typeface="Arial" pitchFamily="34" charset="0"/>
              <a:buChar char="•"/>
            </a:pPr>
            <a:r>
              <a:rPr lang="en-US" sz="2000" dirty="0" smtClean="0">
                <a:latin typeface="Times New Roman" pitchFamily="18" charset="0"/>
                <a:cs typeface="Times New Roman" pitchFamily="18" charset="0"/>
              </a:rPr>
              <a:t>At the junction between two neurons (</a:t>
            </a:r>
            <a:r>
              <a:rPr lang="en-US" sz="2000" dirty="0" smtClean="0">
                <a:latin typeface="Times New Roman" pitchFamily="18" charset="0"/>
                <a:cs typeface="Times New Roman" pitchFamily="18" charset="0"/>
                <a:hlinkClick r:id="rId4"/>
              </a:rPr>
              <a:t>synapse</a:t>
            </a:r>
            <a:r>
              <a:rPr lang="en-US" sz="2000" dirty="0" smtClean="0">
                <a:latin typeface="Times New Roman" pitchFamily="18" charset="0"/>
                <a:cs typeface="Times New Roman" pitchFamily="18" charset="0"/>
              </a:rPr>
              <a:t>), an action potential causes neuron A to release a chemical neurotransmitter.</a:t>
            </a:r>
          </a:p>
          <a:p>
            <a:pPr algn="just">
              <a:buFont typeface="Arial" pitchFamily="34" charset="0"/>
              <a:buChar char="•"/>
            </a:pPr>
            <a:endParaRPr lang="en-US" sz="2000" dirty="0" smtClean="0">
              <a:latin typeface="Times New Roman" pitchFamily="18" charset="0"/>
              <a:cs typeface="Times New Roman" pitchFamily="18" charset="0"/>
            </a:endParaRPr>
          </a:p>
          <a:p>
            <a:pPr algn="just">
              <a:buFont typeface="Arial" pitchFamily="34" charset="0"/>
              <a:buChar char="•"/>
            </a:pPr>
            <a:r>
              <a:rPr lang="en-US" sz="2000" dirty="0" smtClean="0">
                <a:latin typeface="Times New Roman" pitchFamily="18" charset="0"/>
                <a:cs typeface="Times New Roman" pitchFamily="18" charset="0"/>
              </a:rPr>
              <a:t>The </a:t>
            </a:r>
            <a:r>
              <a:rPr lang="en-US" sz="2000" dirty="0" smtClean="0">
                <a:latin typeface="Times New Roman" pitchFamily="18" charset="0"/>
                <a:cs typeface="Times New Roman" pitchFamily="18" charset="0"/>
                <a:hlinkClick r:id="rId5"/>
              </a:rPr>
              <a:t>neurotransmitter</a:t>
            </a:r>
            <a:r>
              <a:rPr lang="en-US" sz="2000" dirty="0" smtClean="0">
                <a:latin typeface="Times New Roman" pitchFamily="18" charset="0"/>
                <a:cs typeface="Times New Roman" pitchFamily="18" charset="0"/>
              </a:rPr>
              <a:t> can either help (excite) or hinder (inhibit) neuron B from firing its own action potential.</a:t>
            </a:r>
          </a:p>
          <a:p>
            <a:pPr algn="just">
              <a:buFont typeface="Arial" pitchFamily="34" charset="0"/>
              <a:buChar char="•"/>
            </a:pPr>
            <a:endParaRPr lang="en-US" sz="2000" dirty="0" smtClean="0">
              <a:latin typeface="Times New Roman" pitchFamily="18" charset="0"/>
              <a:cs typeface="Times New Roman" pitchFamily="18" charset="0"/>
            </a:endParaRPr>
          </a:p>
          <a:p>
            <a:pPr algn="just">
              <a:buFont typeface="Arial" pitchFamily="34" charset="0"/>
              <a:buChar char="•"/>
            </a:pPr>
            <a:r>
              <a:rPr lang="en-US" sz="2000" dirty="0" smtClean="0">
                <a:latin typeface="Times New Roman" pitchFamily="18" charset="0"/>
                <a:cs typeface="Times New Roman" pitchFamily="18" charset="0"/>
              </a:rPr>
              <a:t>In an intact brain, the balance of hundreds of excitatory and inhibitory inputs to a neuron determines whether an action potential will result.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4" presetClass="entr" presetSubtype="0" fill="hold" grpId="0" nodeType="clickEffect">
                                  <p:stCondLst>
                                    <p:cond delay="0"/>
                                  </p:stCondLst>
                                  <p:childTnLst>
                                    <p:set>
                                      <p:cBhvr>
                                        <p:cTn id="6" dur="1" fill="hold">
                                          <p:stCondLst>
                                            <p:cond delay="0"/>
                                          </p:stCondLst>
                                        </p:cTn>
                                        <p:tgtEl>
                                          <p:spTgt spid="645125">
                                            <p:txEl>
                                              <p:pRg st="0" end="0"/>
                                            </p:txEl>
                                          </p:spTgt>
                                        </p:tgtEl>
                                        <p:attrNameLst>
                                          <p:attrName>style.visibility</p:attrName>
                                        </p:attrNameLst>
                                      </p:cBhvr>
                                      <p:to>
                                        <p:strVal val="visible"/>
                                      </p:to>
                                    </p:set>
                                    <p:animEffect transition="in" filter="fade">
                                      <p:cBhvr>
                                        <p:cTn id="7" dur="500"/>
                                        <p:tgtEl>
                                          <p:spTgt spid="645125">
                                            <p:txEl>
                                              <p:pRg st="0" end="0"/>
                                            </p:txEl>
                                          </p:spTgt>
                                        </p:tgtEl>
                                      </p:cBhvr>
                                    </p:animEffect>
                                    <p:anim calcmode="lin" valueType="num">
                                      <p:cBhvr>
                                        <p:cTn id="8" dur="500" fill="hold"/>
                                        <p:tgtEl>
                                          <p:spTgt spid="645125">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645125">
                                            <p:txEl>
                                              <p:pRg st="0" end="0"/>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2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0002"/>
          <p:cNvPicPr>
            <a:picLocks noChangeAspect="1" noChangeArrowheads="1"/>
          </p:cNvPicPr>
          <p:nvPr/>
        </p:nvPicPr>
        <p:blipFill>
          <a:blip r:embed="rId2"/>
          <a:srcRect/>
          <a:stretch>
            <a:fillRect/>
          </a:stretch>
        </p:blipFill>
        <p:spPr bwMode="auto">
          <a:xfrm>
            <a:off x="2057400" y="457200"/>
            <a:ext cx="7010400" cy="52578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457200"/>
            <a:ext cx="8686800" cy="1938992"/>
          </a:xfrm>
          <a:prstGeom prst="rect">
            <a:avLst/>
          </a:prstGeom>
        </p:spPr>
        <p:txBody>
          <a:bodyPr wrap="square">
            <a:spAutoFit/>
          </a:bodyPr>
          <a:lstStyle/>
          <a:p>
            <a:pPr algn="just"/>
            <a:r>
              <a:rPr lang="en-US" sz="2400" dirty="0" smtClean="0">
                <a:latin typeface="Times New Roman" pitchFamily="18" charset="0"/>
                <a:cs typeface="Times New Roman" pitchFamily="18" charset="0"/>
              </a:rPr>
              <a:t>Action potentials are the fundamental units of communication between neurons and occur when the sum total of all of the excitatory and inhibitory inputs makes the neuron’s membrane potential reach around -50 mV (see diagram), a value called the action potential threshold.</a:t>
            </a:r>
            <a:endParaRPr lang="en-US" sz="2400" dirty="0">
              <a:latin typeface="Times New Roman" pitchFamily="18" charset="0"/>
              <a:cs typeface="Times New Roman" pitchFamily="18" charset="0"/>
            </a:endParaRPr>
          </a:p>
        </p:txBody>
      </p:sp>
      <p:pic>
        <p:nvPicPr>
          <p:cNvPr id="1026" name="Picture 2" descr="https://qbi.uq.edu.au/files/7716/Synaptic-integration-action-potential-spike-neuron_brain-physiology_QBI.png"/>
          <p:cNvPicPr>
            <a:picLocks noChangeAspect="1" noChangeArrowheads="1"/>
          </p:cNvPicPr>
          <p:nvPr/>
        </p:nvPicPr>
        <p:blipFill>
          <a:blip r:embed="rId2"/>
          <a:srcRect/>
          <a:stretch>
            <a:fillRect/>
          </a:stretch>
        </p:blipFill>
        <p:spPr bwMode="auto">
          <a:xfrm>
            <a:off x="914400" y="3124200"/>
            <a:ext cx="7620000" cy="3162301"/>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04800" y="0"/>
            <a:ext cx="8229600" cy="762000"/>
          </a:xfrm>
        </p:spPr>
        <p:txBody>
          <a:bodyPr/>
          <a:lstStyle/>
          <a:p>
            <a:pPr algn="ctr" eaLnBrk="1" hangingPunct="1"/>
            <a:r>
              <a:rPr lang="en-US" sz="4000" dirty="0" smtClean="0"/>
              <a:t>The Electrical Part</a:t>
            </a:r>
          </a:p>
        </p:txBody>
      </p:sp>
      <p:sp>
        <p:nvSpPr>
          <p:cNvPr id="16387" name="Rectangle 3"/>
          <p:cNvSpPr>
            <a:spLocks noGrp="1" noChangeArrowheads="1"/>
          </p:cNvSpPr>
          <p:nvPr>
            <p:ph type="body" idx="1"/>
          </p:nvPr>
        </p:nvSpPr>
        <p:spPr>
          <a:xfrm>
            <a:off x="228600" y="990600"/>
            <a:ext cx="8839200" cy="5562600"/>
          </a:xfrm>
        </p:spPr>
        <p:txBody>
          <a:bodyPr/>
          <a:lstStyle/>
          <a:p>
            <a:pPr eaLnBrk="1" hangingPunct="1">
              <a:lnSpc>
                <a:spcPct val="90000"/>
              </a:lnSpc>
              <a:buSzPct val="85000"/>
            </a:pPr>
            <a:r>
              <a:rPr lang="en-US" b="1" u="sng" dirty="0" smtClean="0">
                <a:cs typeface="Times New Roman" pitchFamily="18" charset="0"/>
              </a:rPr>
              <a:t>Action potential </a:t>
            </a:r>
            <a:r>
              <a:rPr lang="en-US" dirty="0" smtClean="0">
                <a:cs typeface="Times New Roman" pitchFamily="18" charset="0"/>
              </a:rPr>
              <a:t>is an electrical current sent down the axon.</a:t>
            </a:r>
          </a:p>
          <a:p>
            <a:pPr>
              <a:lnSpc>
                <a:spcPct val="90000"/>
              </a:lnSpc>
              <a:buSzPct val="85000"/>
            </a:pPr>
            <a:r>
              <a:rPr lang="en-US" dirty="0" smtClean="0"/>
              <a:t>An </a:t>
            </a:r>
            <a:r>
              <a:rPr lang="en-US" b="1" dirty="0" smtClean="0"/>
              <a:t>action potential</a:t>
            </a:r>
            <a:r>
              <a:rPr lang="en-US" dirty="0" smtClean="0"/>
              <a:t> occurs when a neuron sends information down an axon, away from the cell body.</a:t>
            </a:r>
          </a:p>
          <a:p>
            <a:pPr>
              <a:lnSpc>
                <a:spcPct val="90000"/>
              </a:lnSpc>
              <a:buSzPct val="85000"/>
            </a:pPr>
            <a:endParaRPr lang="en-US" dirty="0" smtClean="0">
              <a:cs typeface="Times New Roman" pitchFamily="18" charset="0"/>
            </a:endParaRPr>
          </a:p>
          <a:p>
            <a:pPr eaLnBrk="1" hangingPunct="1">
              <a:lnSpc>
                <a:spcPct val="90000"/>
              </a:lnSpc>
              <a:buSzPct val="85000"/>
            </a:pPr>
            <a:r>
              <a:rPr lang="en-US" dirty="0" smtClean="0"/>
              <a:t>The activity </a:t>
            </a:r>
            <a:r>
              <a:rPr lang="en-US" b="1" u="sng" dirty="0" smtClean="0"/>
              <a:t>within</a:t>
            </a:r>
            <a:r>
              <a:rPr lang="en-US" dirty="0" smtClean="0"/>
              <a:t> the neurons is </a:t>
            </a:r>
            <a:r>
              <a:rPr lang="en-US" u="sng" dirty="0" smtClean="0"/>
              <a:t>electrical.</a:t>
            </a:r>
            <a:r>
              <a:rPr lang="en-US" dirty="0" smtClean="0"/>
              <a:t> This current causes the neuron to “</a:t>
            </a:r>
            <a:r>
              <a:rPr lang="en-US" dirty="0" smtClean="0">
                <a:solidFill>
                  <a:srgbClr val="FF3300"/>
                </a:solidFill>
              </a:rPr>
              <a:t>fire</a:t>
            </a:r>
            <a:r>
              <a:rPr lang="en-US" dirty="0" smtClean="0"/>
              <a:t>”</a:t>
            </a:r>
          </a:p>
          <a:p>
            <a:pPr lvl="1" eaLnBrk="1" hangingPunct="1">
              <a:lnSpc>
                <a:spcPct val="90000"/>
              </a:lnSpc>
              <a:buSzPct val="85000"/>
            </a:pPr>
            <a:r>
              <a:rPr lang="en-US" dirty="0" smtClean="0"/>
              <a:t>This is an “all-or-none” process</a:t>
            </a:r>
          </a:p>
          <a:p>
            <a:pPr eaLnBrk="1" hangingPunct="1">
              <a:lnSpc>
                <a:spcPct val="90000"/>
              </a:lnSpc>
              <a:buSzPct val="85000"/>
              <a:buFont typeface="Wingdings" pitchFamily="2" charset="2"/>
              <a:buNone/>
            </a:pPr>
            <a:endParaRPr lang="en-US" u="sng" dirty="0" smtClean="0"/>
          </a:p>
          <a:p>
            <a:pPr eaLnBrk="1" hangingPunct="1">
              <a:lnSpc>
                <a:spcPct val="90000"/>
              </a:lnSpc>
              <a:buFontTx/>
              <a:buChar char="•"/>
            </a:pPr>
            <a:endParaRPr lang="en-US" dirty="0" smtClean="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Content Placeholder 2"/>
          <p:cNvSpPr>
            <a:spLocks noGrp="1"/>
          </p:cNvSpPr>
          <p:nvPr>
            <p:ph idx="1"/>
          </p:nvPr>
        </p:nvSpPr>
        <p:spPr>
          <a:xfrm>
            <a:off x="2133600" y="4724400"/>
            <a:ext cx="6934200" cy="1676400"/>
          </a:xfrm>
        </p:spPr>
        <p:txBody>
          <a:bodyPr/>
          <a:lstStyle/>
          <a:p>
            <a:pPr marL="457200" lvl="1" indent="-457200" algn="ctr">
              <a:buClr>
                <a:srgbClr val="A50021"/>
              </a:buClr>
              <a:buSzPct val="59000"/>
              <a:buFont typeface="Californian FB" pitchFamily="18" charset="0"/>
              <a:buNone/>
            </a:pPr>
            <a:r>
              <a:rPr lang="en-US" sz="3000" smtClean="0"/>
              <a:t>Action potentials travel down the axon like a wave of energy</a:t>
            </a:r>
          </a:p>
          <a:p>
            <a:pPr algn="ctr">
              <a:buFontTx/>
              <a:buNone/>
            </a:pPr>
            <a:endParaRPr lang="en-US" sz="3000" smtClean="0"/>
          </a:p>
        </p:txBody>
      </p:sp>
      <p:pic>
        <p:nvPicPr>
          <p:cNvPr id="17412" name="Picture 4" descr="neuron2.gif"/>
          <p:cNvPicPr>
            <a:picLocks noChangeAspect="1"/>
          </p:cNvPicPr>
          <p:nvPr/>
        </p:nvPicPr>
        <p:blipFill>
          <a:blip r:embed="rId2"/>
          <a:srcRect/>
          <a:stretch>
            <a:fillRect/>
          </a:stretch>
        </p:blipFill>
        <p:spPr bwMode="auto">
          <a:xfrm>
            <a:off x="1506538" y="2438400"/>
            <a:ext cx="7485062" cy="143351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4AD314ACBBD024AB368ED7E36B4D55E" ma:contentTypeVersion="8" ma:contentTypeDescription="Create a new document." ma:contentTypeScope="" ma:versionID="47672c4b886260e8e6784f7250205eaf">
  <xsd:schema xmlns:xsd="http://www.w3.org/2001/XMLSchema" xmlns:xs="http://www.w3.org/2001/XMLSchema" xmlns:p="http://schemas.microsoft.com/office/2006/metadata/properties" xmlns:ns2="a069deda-dd54-4a17-8471-364442f6fb77" targetNamespace="http://schemas.microsoft.com/office/2006/metadata/properties" ma:root="true" ma:fieldsID="385fd464c505d6bcf43ee5d3fb3f35bf" ns2:_="">
    <xsd:import namespace="a069deda-dd54-4a17-8471-364442f6fb7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69deda-dd54-4a17-8471-364442f6fb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EA6E3B9-4E80-4E5F-9984-D69B55278EEB}"/>
</file>

<file path=customXml/itemProps2.xml><?xml version="1.0" encoding="utf-8"?>
<ds:datastoreItem xmlns:ds="http://schemas.openxmlformats.org/officeDocument/2006/customXml" ds:itemID="{C4C838D8-5801-4935-AA57-BF5F9291264A}"/>
</file>

<file path=customXml/itemProps3.xml><?xml version="1.0" encoding="utf-8"?>
<ds:datastoreItem xmlns:ds="http://schemas.openxmlformats.org/officeDocument/2006/customXml" ds:itemID="{B13A35B9-0877-4EE7-92CC-FE85D5F25FAC}"/>
</file>

<file path=docProps/app.xml><?xml version="1.0" encoding="utf-8"?>
<Properties xmlns="http://schemas.openxmlformats.org/officeDocument/2006/extended-properties" xmlns:vt="http://schemas.openxmlformats.org/officeDocument/2006/docPropsVTypes">
  <TotalTime>733</TotalTime>
  <Words>1470</Words>
  <Application>Microsoft Office PowerPoint</Application>
  <PresentationFormat>On-screen Show (4:3)</PresentationFormat>
  <Paragraphs>269</Paragraphs>
  <Slides>35</Slides>
  <Notes>9</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Slide 1</vt:lpstr>
      <vt:lpstr>Slide 2</vt:lpstr>
      <vt:lpstr> Co(Course Outcomes) of Subject.</vt:lpstr>
      <vt:lpstr> Co(Course Outcomes) of Subject.</vt:lpstr>
      <vt:lpstr>Slide 5</vt:lpstr>
      <vt:lpstr>Slide 6</vt:lpstr>
      <vt:lpstr>Slide 7</vt:lpstr>
      <vt:lpstr>The Electrical Part</vt:lpstr>
      <vt:lpstr>Slide 9</vt:lpstr>
      <vt:lpstr>Synaptic transmission</vt:lpstr>
      <vt:lpstr>Slide 11</vt:lpstr>
      <vt:lpstr>Slide 12</vt:lpstr>
      <vt:lpstr>Neurotransmitters</vt:lpstr>
      <vt:lpstr>Chemical Communication</vt:lpstr>
      <vt:lpstr>Chemical Communication</vt:lpstr>
      <vt:lpstr>Synaptic Transmission</vt:lpstr>
      <vt:lpstr>Neurotransmitters</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Fundamental Types of Neurons</vt:lpstr>
      <vt:lpstr>Fundamental Types of Neurons</vt:lpstr>
      <vt:lpstr>Fundamental Properties of Neurons</vt:lpstr>
      <vt:lpstr>Structure of a Neuron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Ashish Tiwari</cp:lastModifiedBy>
  <cp:revision>138</cp:revision>
  <dcterms:created xsi:type="dcterms:W3CDTF">2006-08-16T00:00:00Z</dcterms:created>
  <dcterms:modified xsi:type="dcterms:W3CDTF">2020-09-03T03:49:45Z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0x010100E4AD314ACBBD024AB368ED7E36B4D55E</vt:lpwstr>
  </property>
</Properties>
</file>