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4" r:id="rId2"/>
    <p:sldId id="307" r:id="rId3"/>
    <p:sldId id="308" r:id="rId4"/>
    <p:sldId id="323" r:id="rId5"/>
    <p:sldId id="299" r:id="rId6"/>
    <p:sldId id="326" r:id="rId7"/>
    <p:sldId id="300" r:id="rId8"/>
    <p:sldId id="324" r:id="rId9"/>
    <p:sldId id="327" r:id="rId10"/>
    <p:sldId id="328" r:id="rId11"/>
    <p:sldId id="329" r:id="rId12"/>
    <p:sldId id="330" r:id="rId13"/>
    <p:sldId id="314" r:id="rId14"/>
    <p:sldId id="315" r:id="rId15"/>
    <p:sldId id="316" r:id="rId16"/>
  </p:sldIdLst>
  <p:sldSz cx="10058400" cy="7772400"/>
  <p:notesSz cx="7772400" cy="10058400"/>
  <p:custDataLst>
    <p:tags r:id="rId18"/>
  </p:custDataLst>
  <p:defaultTextStyle>
    <a:defPPr>
      <a:defRPr lang="ru-RU"/>
    </a:defPPr>
    <a:lvl1pPr algn="l" rtl="0" fontAlgn="base">
      <a:spcBef>
        <a:spcPct val="0"/>
      </a:spcBef>
      <a:spcAft>
        <a:spcPct val="0"/>
      </a:spcAft>
      <a:buSzPct val="100000"/>
      <a:buFont typeface="Calibri"/>
      <a:defRPr kern="1200">
        <a:solidFill>
          <a:schemeClr val="tx1"/>
        </a:solidFill>
        <a:latin typeface="Calibri"/>
        <a:ea typeface="+mn-ea"/>
        <a:cs typeface="+mn-cs"/>
      </a:defRPr>
    </a:lvl1pPr>
    <a:lvl2pPr marL="457200" algn="l" rtl="0" fontAlgn="base">
      <a:spcBef>
        <a:spcPct val="0"/>
      </a:spcBef>
      <a:spcAft>
        <a:spcPct val="0"/>
      </a:spcAft>
      <a:buSzPct val="100000"/>
      <a:buFont typeface="Calibri"/>
      <a:defRPr kern="1200">
        <a:solidFill>
          <a:schemeClr val="tx1"/>
        </a:solidFill>
        <a:latin typeface="Calibri"/>
        <a:ea typeface="+mn-ea"/>
        <a:cs typeface="+mn-cs"/>
      </a:defRPr>
    </a:lvl2pPr>
    <a:lvl3pPr marL="914400" algn="l" rtl="0" fontAlgn="base">
      <a:spcBef>
        <a:spcPct val="0"/>
      </a:spcBef>
      <a:spcAft>
        <a:spcPct val="0"/>
      </a:spcAft>
      <a:buSzPct val="100000"/>
      <a:buFont typeface="Calibri"/>
      <a:defRPr kern="1200">
        <a:solidFill>
          <a:schemeClr val="tx1"/>
        </a:solidFill>
        <a:latin typeface="Calibri"/>
        <a:ea typeface="+mn-ea"/>
        <a:cs typeface="+mn-cs"/>
      </a:defRPr>
    </a:lvl3pPr>
    <a:lvl4pPr marL="1371600" algn="l" rtl="0" fontAlgn="base">
      <a:spcBef>
        <a:spcPct val="0"/>
      </a:spcBef>
      <a:spcAft>
        <a:spcPct val="0"/>
      </a:spcAft>
      <a:buSzPct val="100000"/>
      <a:buFont typeface="Calibri"/>
      <a:defRPr kern="1200">
        <a:solidFill>
          <a:schemeClr val="tx1"/>
        </a:solidFill>
        <a:latin typeface="Calibri"/>
        <a:ea typeface="+mn-ea"/>
        <a:cs typeface="+mn-cs"/>
      </a:defRPr>
    </a:lvl4pPr>
    <a:lvl5pPr marL="1828800" algn="l" rtl="0" fontAlgn="base">
      <a:spcBef>
        <a:spcPct val="0"/>
      </a:spcBef>
      <a:spcAft>
        <a:spcPct val="0"/>
      </a:spcAft>
      <a:buSzPct val="100000"/>
      <a:buFont typeface="Calibri"/>
      <a:defRPr kern="1200">
        <a:solidFill>
          <a:schemeClr val="tx1"/>
        </a:solidFill>
        <a:latin typeface="Calibri"/>
        <a:ea typeface="+mn-ea"/>
        <a:cs typeface="+mn-cs"/>
      </a:defRPr>
    </a:lvl5pPr>
    <a:lvl6pPr marL="2286000" algn="l" defTabSz="914400" rtl="0" eaLnBrk="1" latinLnBrk="0" hangingPunct="1">
      <a:defRPr kern="1200">
        <a:solidFill>
          <a:schemeClr val="tx1"/>
        </a:solidFill>
        <a:latin typeface="Calibri"/>
        <a:ea typeface="+mn-ea"/>
        <a:cs typeface="+mn-cs"/>
      </a:defRPr>
    </a:lvl6pPr>
    <a:lvl7pPr marL="2743200" algn="l" defTabSz="914400" rtl="0" eaLnBrk="1" latinLnBrk="0" hangingPunct="1">
      <a:defRPr kern="1200">
        <a:solidFill>
          <a:schemeClr val="tx1"/>
        </a:solidFill>
        <a:latin typeface="Calibri"/>
        <a:ea typeface="+mn-ea"/>
        <a:cs typeface="+mn-cs"/>
      </a:defRPr>
    </a:lvl7pPr>
    <a:lvl8pPr marL="3200400" algn="l" defTabSz="914400" rtl="0" eaLnBrk="1" latinLnBrk="0" hangingPunct="1">
      <a:defRPr kern="1200">
        <a:solidFill>
          <a:schemeClr val="tx1"/>
        </a:solidFill>
        <a:latin typeface="Calibri"/>
        <a:ea typeface="+mn-ea"/>
        <a:cs typeface="+mn-cs"/>
      </a:defRPr>
    </a:lvl8pPr>
    <a:lvl9pPr marL="3657600" algn="l" defTabSz="914400" rtl="0" eaLnBrk="1" latinLnBrk="0" hangingPunct="1">
      <a:defRPr kern="1200">
        <a:solidFill>
          <a:schemeClr val="tx1"/>
        </a:solidFill>
        <a:latin typeface="Calibri"/>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0143" autoAdjust="0"/>
  </p:normalViewPr>
  <p:slideViewPr>
    <p:cSldViewPr>
      <p:cViewPr>
        <p:scale>
          <a:sx n="82" d="100"/>
          <a:sy n="82" d="100"/>
        </p:scale>
        <p:origin x="-792" y="510"/>
      </p:cViewPr>
      <p:guideLst>
        <p:guide orient="horz" pos="1669"/>
        <p:guide pos="3727"/>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 d="100"/>
          <a:sy n="10" d="100"/>
        </p:scale>
        <p:origin x="-102" y="-26"/>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B0E7DDF0-A1BC-406D-BB21-C10F4424C918}" type="datetimeFigureOut">
              <a:rPr lang="en-US" smtClean="0"/>
              <a:pPr/>
              <a:t>10/9/2020</a:t>
            </a:fld>
            <a:endParaRPr lang="en-US"/>
          </a:p>
        </p:txBody>
      </p:sp>
      <p:sp>
        <p:nvSpPr>
          <p:cNvPr id="4" name="Slide Image Placeholder 3"/>
          <p:cNvSpPr>
            <a:spLocks noGrp="1" noRot="1" noChangeAspect="1"/>
          </p:cNvSpPr>
          <p:nvPr>
            <p:ph type="sldImg" idx="2"/>
          </p:nvPr>
        </p:nvSpPr>
        <p:spPr>
          <a:xfrm>
            <a:off x="1446213" y="754063"/>
            <a:ext cx="4879975"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B9322458-D2C4-465C-AC70-40A897A976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322458-D2C4-465C-AC70-40A897A976DB}"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p:cNvSpPr>
            <a:spLocks noGrp="1" noChangeArrowheads="1"/>
          </p:cNvSpPr>
          <p:nvPr>
            <p:ph type="title"/>
          </p:nvPr>
        </p:nvSpPr>
        <p:spPr bwMode="auto">
          <a:xfrm>
            <a:off x="488951" y="329984"/>
            <a:ext cx="8796991" cy="677108"/>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smtClean="0"/>
          </a:p>
        </p:txBody>
      </p:sp>
      <p:sp>
        <p:nvSpPr>
          <p:cNvPr id="1027" name="Holder 3"/>
          <p:cNvSpPr>
            <a:spLocks noGrp="1" noChangeArrowheads="1"/>
          </p:cNvSpPr>
          <p:nvPr>
            <p:ph type="body" idx="1"/>
          </p:nvPr>
        </p:nvSpPr>
        <p:spPr bwMode="auto">
          <a:xfrm>
            <a:off x="488951" y="1900166"/>
            <a:ext cx="8796991" cy="492443"/>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p>
            <a:pPr lvl="0"/>
            <a:endParaRPr lang="en-US" smtClean="0"/>
          </a:p>
        </p:txBody>
      </p:sp>
      <p:sp>
        <p:nvSpPr>
          <p:cNvPr id="1028" name="Holder 4"/>
          <p:cNvSpPr>
            <a:spLocks noGrp="1" noChangeArrowheads="1"/>
          </p:cNvSpPr>
          <p:nvPr>
            <p:ph type="ftr" sz="quarter" idx="3"/>
          </p:nvPr>
        </p:nvSpPr>
        <p:spPr bwMode="auto">
          <a:xfrm>
            <a:off x="3324039" y="7684077"/>
            <a:ext cx="3128870"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endParaRPr lang="en-US"/>
          </a:p>
        </p:txBody>
      </p:sp>
      <p:sp>
        <p:nvSpPr>
          <p:cNvPr id="1029" name="Holder 5"/>
          <p:cNvSpPr>
            <a:spLocks noGrp="1" noChangeArrowheads="1"/>
          </p:cNvSpPr>
          <p:nvPr>
            <p:ph type="dt" sz="half" idx="2"/>
          </p:nvPr>
        </p:nvSpPr>
        <p:spPr bwMode="auto">
          <a:xfrm>
            <a:off x="488951" y="7684077"/>
            <a:ext cx="2247526" cy="276999"/>
          </a:xfrm>
          <a:prstGeom prst="rect">
            <a:avLst/>
          </a:prstGeom>
          <a:noFill/>
          <a:ln w="9525" cap="flat"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defRPr/>
            </a:lvl1pPr>
          </a:lstStyle>
          <a:p>
            <a:fld id="{9E2EEC7E-CB8D-407B-8F5B-CA13B067EF1B}" type="datetime1">
              <a:rPr lang="en-US"/>
              <a:pPr/>
              <a:t>10/9/2020</a:t>
            </a:fld>
            <a:endParaRPr lang="en-US"/>
          </a:p>
        </p:txBody>
      </p:sp>
      <p:sp>
        <p:nvSpPr>
          <p:cNvPr id="6" name="Holder 6"/>
          <p:cNvSpPr>
            <a:spLocks noGrp="1"/>
          </p:cNvSpPr>
          <p:nvPr>
            <p:ph type="sldNum" sz="quarter" idx="7"/>
          </p:nvPr>
        </p:nvSpPr>
        <p:spPr>
          <a:xfrm>
            <a:off x="7038416" y="7684077"/>
            <a:ext cx="2247526" cy="276999"/>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a:defRPr/>
            </a:lvl1pPr>
          </a:lstStyle>
          <a:p>
            <a:fld id="{2F0DF7DD-6F26-4F04-B307-65958A46B01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4400">
          <a:solidFill>
            <a:schemeClr val="tx2"/>
          </a:solidFill>
          <a:latin typeface="Calibri"/>
          <a:cs typeface="Arial" charset="0"/>
        </a:defRPr>
      </a:lvl1pPr>
      <a:lvl2pPr algn="ctr" rtl="0" eaLnBrk="0" fontAlgn="base" hangingPunct="0">
        <a:spcBef>
          <a:spcPct val="0"/>
        </a:spcBef>
        <a:spcAft>
          <a:spcPct val="0"/>
        </a:spcAft>
        <a:defRPr sz="4400">
          <a:solidFill>
            <a:schemeClr val="tx2"/>
          </a:solidFill>
          <a:latin typeface="Calibri"/>
          <a:cs typeface="Arial" charset="0"/>
        </a:defRPr>
      </a:lvl2pPr>
      <a:lvl3pPr algn="ctr" rtl="0" eaLnBrk="0" fontAlgn="base" hangingPunct="0">
        <a:spcBef>
          <a:spcPct val="0"/>
        </a:spcBef>
        <a:spcAft>
          <a:spcPct val="0"/>
        </a:spcAft>
        <a:defRPr sz="4400">
          <a:solidFill>
            <a:schemeClr val="tx2"/>
          </a:solidFill>
          <a:latin typeface="Calibri"/>
          <a:cs typeface="Arial" charset="0"/>
        </a:defRPr>
      </a:lvl3pPr>
      <a:lvl4pPr algn="ctr" rtl="0" eaLnBrk="0" fontAlgn="base" hangingPunct="0">
        <a:spcBef>
          <a:spcPct val="0"/>
        </a:spcBef>
        <a:spcAft>
          <a:spcPct val="0"/>
        </a:spcAft>
        <a:defRPr sz="4400">
          <a:solidFill>
            <a:schemeClr val="tx2"/>
          </a:solidFill>
          <a:latin typeface="Calibri"/>
          <a:cs typeface="Arial" charset="0"/>
        </a:defRPr>
      </a:lvl4pPr>
      <a:lvl5pPr algn="ctr" rtl="0" eaLnBrk="0" fontAlgn="base" hangingPunct="0">
        <a:spcBef>
          <a:spcPct val="0"/>
        </a:spcBef>
        <a:spcAft>
          <a:spcPct val="0"/>
        </a:spcAft>
        <a:defRPr sz="4400">
          <a:solidFill>
            <a:schemeClr val="tx2"/>
          </a:solidFill>
          <a:latin typeface="Calibri"/>
          <a:cs typeface="Arial" charset="0"/>
        </a:defRPr>
      </a:lvl5pPr>
      <a:lvl6pPr marL="457200" algn="ctr" rtl="0" eaLnBrk="0" fontAlgn="base" hangingPunct="0">
        <a:spcBef>
          <a:spcPct val="0"/>
        </a:spcBef>
        <a:spcAft>
          <a:spcPct val="0"/>
        </a:spcAft>
        <a:defRPr sz="4400">
          <a:solidFill>
            <a:schemeClr val="tx2"/>
          </a:solidFill>
          <a:latin typeface="Calibri"/>
          <a:cs typeface="Arial" charset="0"/>
        </a:defRPr>
      </a:lvl6pPr>
      <a:lvl7pPr marL="914400" algn="ctr" rtl="0" eaLnBrk="0" fontAlgn="base" hangingPunct="0">
        <a:spcBef>
          <a:spcPct val="0"/>
        </a:spcBef>
        <a:spcAft>
          <a:spcPct val="0"/>
        </a:spcAft>
        <a:defRPr sz="4400">
          <a:solidFill>
            <a:schemeClr val="tx2"/>
          </a:solidFill>
          <a:latin typeface="Calibri"/>
          <a:cs typeface="Arial" charset="0"/>
        </a:defRPr>
      </a:lvl7pPr>
      <a:lvl8pPr marL="1371600" algn="ctr" rtl="0" eaLnBrk="0" fontAlgn="base" hangingPunct="0">
        <a:spcBef>
          <a:spcPct val="0"/>
        </a:spcBef>
        <a:spcAft>
          <a:spcPct val="0"/>
        </a:spcAft>
        <a:defRPr sz="4400">
          <a:solidFill>
            <a:schemeClr val="tx2"/>
          </a:solidFill>
          <a:latin typeface="Calibri"/>
          <a:cs typeface="Arial" charset="0"/>
        </a:defRPr>
      </a:lvl8pPr>
      <a:lvl9pPr marL="1828800" algn="ctr" rtl="0" eaLnBrk="0" fontAlgn="base" hangingPunct="0">
        <a:spcBef>
          <a:spcPct val="0"/>
        </a:spcBef>
        <a:spcAft>
          <a:spcPct val="0"/>
        </a:spcAft>
        <a:defRPr sz="4400">
          <a:solidFill>
            <a:schemeClr val="tx2"/>
          </a:solidFill>
          <a:latin typeface="Calibri"/>
          <a:cs typeface="Arial" charset="0"/>
        </a:defRPr>
      </a:lvl9pPr>
    </p:titleStyle>
    <p:bodyStyle>
      <a:lvl1pPr algn="l" rtl="0" eaLnBrk="0" fontAlgn="base" hangingPunct="0">
        <a:spcBef>
          <a:spcPct val="20000"/>
        </a:spcBef>
        <a:spcAft>
          <a:spcPct val="0"/>
        </a:spcAft>
        <a:buChar char="•"/>
        <a:defRPr sz="3200">
          <a:solidFill>
            <a:schemeClr val="tx1"/>
          </a:solidFill>
          <a:latin typeface="Calibri"/>
          <a:cs typeface="Arial" charset="0"/>
        </a:defRPr>
      </a:lvl1pPr>
      <a:lvl2pPr marL="457200" algn="l" rtl="0" eaLnBrk="0" fontAlgn="base" hangingPunct="0">
        <a:spcBef>
          <a:spcPct val="20000"/>
        </a:spcBef>
        <a:spcAft>
          <a:spcPct val="0"/>
        </a:spcAft>
        <a:buChar char="•"/>
        <a:defRPr sz="3200">
          <a:solidFill>
            <a:schemeClr val="tx1"/>
          </a:solidFill>
          <a:latin typeface="Calibri"/>
          <a:cs typeface="Arial" charset="0"/>
        </a:defRPr>
      </a:lvl2pPr>
      <a:lvl3pPr marL="914400" algn="l" rtl="0" eaLnBrk="0" fontAlgn="base" hangingPunct="0">
        <a:spcBef>
          <a:spcPct val="20000"/>
        </a:spcBef>
        <a:spcAft>
          <a:spcPct val="0"/>
        </a:spcAft>
        <a:buChar char="•"/>
        <a:defRPr sz="3200">
          <a:solidFill>
            <a:schemeClr val="tx1"/>
          </a:solidFill>
          <a:latin typeface="Calibri"/>
          <a:cs typeface="Arial" charset="0"/>
        </a:defRPr>
      </a:lvl3pPr>
      <a:lvl4pPr marL="1371600" algn="l" rtl="0" eaLnBrk="0" fontAlgn="base" hangingPunct="0">
        <a:spcBef>
          <a:spcPct val="20000"/>
        </a:spcBef>
        <a:spcAft>
          <a:spcPct val="0"/>
        </a:spcAft>
        <a:buChar char="•"/>
        <a:defRPr sz="3200">
          <a:solidFill>
            <a:schemeClr val="tx1"/>
          </a:solidFill>
          <a:latin typeface="Calibri"/>
          <a:cs typeface="Arial" charset="0"/>
        </a:defRPr>
      </a:lvl4pPr>
      <a:lvl5pPr marL="1828800" algn="l" rtl="0" eaLnBrk="0" fontAlgn="base" hangingPunct="0">
        <a:spcBef>
          <a:spcPct val="20000"/>
        </a:spcBef>
        <a:spcAft>
          <a:spcPct val="0"/>
        </a:spcAft>
        <a:buChar char="•"/>
        <a:defRPr sz="3200">
          <a:solidFill>
            <a:schemeClr val="tx1"/>
          </a:solidFill>
          <a:latin typeface="Calibri"/>
          <a:cs typeface="Arial" charset="0"/>
        </a:defRPr>
      </a:lvl5pPr>
      <a:lvl6pPr marL="2286000" algn="l" rtl="0" eaLnBrk="0" fontAlgn="base" hangingPunct="0">
        <a:spcBef>
          <a:spcPct val="20000"/>
        </a:spcBef>
        <a:spcAft>
          <a:spcPct val="0"/>
        </a:spcAft>
        <a:buChar char="•"/>
        <a:defRPr sz="3200">
          <a:solidFill>
            <a:schemeClr val="tx1"/>
          </a:solidFill>
          <a:latin typeface="Calibri"/>
          <a:cs typeface="Arial" charset="0"/>
        </a:defRPr>
      </a:lvl6pPr>
      <a:lvl7pPr marL="2743200" algn="l" rtl="0" eaLnBrk="0" fontAlgn="base" hangingPunct="0">
        <a:spcBef>
          <a:spcPct val="20000"/>
        </a:spcBef>
        <a:spcAft>
          <a:spcPct val="0"/>
        </a:spcAft>
        <a:buChar char="•"/>
        <a:defRPr sz="3200">
          <a:solidFill>
            <a:schemeClr val="tx1"/>
          </a:solidFill>
          <a:latin typeface="Calibri"/>
          <a:cs typeface="Arial" charset="0"/>
        </a:defRPr>
      </a:lvl7pPr>
      <a:lvl8pPr marL="3200400" algn="l" rtl="0" eaLnBrk="0" fontAlgn="base" hangingPunct="0">
        <a:spcBef>
          <a:spcPct val="20000"/>
        </a:spcBef>
        <a:spcAft>
          <a:spcPct val="0"/>
        </a:spcAft>
        <a:buChar char="•"/>
        <a:defRPr sz="3200">
          <a:solidFill>
            <a:schemeClr val="tx1"/>
          </a:solidFill>
          <a:latin typeface="Calibri"/>
          <a:cs typeface="Arial" charset="0"/>
        </a:defRPr>
      </a:lvl8pPr>
      <a:lvl9pPr marL="3657600" algn="l" rtl="0" eaLnBrk="0" fontAlgn="base" hangingPunct="0">
        <a:spcBef>
          <a:spcPct val="20000"/>
        </a:spcBef>
        <a:spcAft>
          <a:spcPct val="0"/>
        </a:spcAft>
        <a:buChar char="•"/>
        <a:defRPr sz="3200">
          <a:solidFill>
            <a:schemeClr val="tx1"/>
          </a:solidFill>
          <a:latin typeface="Calibri"/>
          <a:cs typeface="Arial"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lprocus.com/free-cad-softwares-to-download/"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058400" cy="7663636"/>
          </a:xfrm>
          <a:prstGeom prst="rect">
            <a:avLst/>
          </a:prstGeom>
        </p:spPr>
        <p:txBody>
          <a:bodyPr wrap="square">
            <a:spAutoFit/>
          </a:bodyPr>
          <a:lstStyle/>
          <a:p>
            <a:r>
              <a:rPr lang="en-US" sz="4800" b="1" dirty="0" smtClean="0"/>
              <a:t>KCS056  APPLICATION OF </a:t>
            </a:r>
          </a:p>
          <a:p>
            <a:r>
              <a:rPr lang="en-US" sz="4800" b="1" dirty="0" smtClean="0"/>
              <a:t>SOFT COMPUTING</a:t>
            </a:r>
          </a:p>
          <a:p>
            <a:r>
              <a:rPr lang="en-US" sz="4800" b="1" dirty="0" smtClean="0"/>
              <a:t>UNIT-2</a:t>
            </a:r>
          </a:p>
          <a:p>
            <a:endParaRPr lang="en-US" sz="4800" b="1" dirty="0" smtClean="0"/>
          </a:p>
          <a:p>
            <a:endParaRPr lang="en-US" sz="4800" b="1" dirty="0" smtClean="0"/>
          </a:p>
          <a:p>
            <a:endParaRPr lang="en-US" sz="4800" b="1" dirty="0" smtClean="0"/>
          </a:p>
          <a:p>
            <a:endParaRPr lang="en-US" sz="4800" b="1" dirty="0" smtClean="0"/>
          </a:p>
          <a:p>
            <a:endParaRPr lang="en-US" sz="4800" b="1" dirty="0" smtClean="0"/>
          </a:p>
          <a:p>
            <a:endParaRPr lang="en-US" b="1" dirty="0" smtClean="0"/>
          </a:p>
          <a:p>
            <a:r>
              <a:rPr lang="en-US" b="1" dirty="0" smtClean="0"/>
              <a:t>	                                                                                                       Prepared By- MR. </a:t>
            </a:r>
            <a:r>
              <a:rPr lang="en-US" b="1" dirty="0" err="1" smtClean="0"/>
              <a:t>Ashish</a:t>
            </a:r>
            <a:r>
              <a:rPr lang="en-US" b="1" dirty="0" smtClean="0"/>
              <a:t> </a:t>
            </a:r>
            <a:r>
              <a:rPr lang="en-US" b="1" dirty="0" err="1" smtClean="0"/>
              <a:t>Tiwari</a:t>
            </a:r>
            <a:endParaRPr lang="en-US" b="1" dirty="0" smtClean="0"/>
          </a:p>
          <a:p>
            <a:r>
              <a:rPr lang="en-US" b="1" dirty="0" smtClean="0"/>
              <a:t>						                             ASSISTANT PROFESSOR</a:t>
            </a:r>
          </a:p>
          <a:p>
            <a:r>
              <a:rPr lang="en-US" b="1" dirty="0" smtClean="0"/>
              <a:t>			                           DEPARTMENT OF COMPUTER SCIENCE ENGINEERING</a:t>
            </a:r>
          </a:p>
          <a:p>
            <a:r>
              <a:rPr lang="en-US" b="1" dirty="0" smtClean="0"/>
              <a:t>		                                                    UNITED COLLEGE OF ENGG. &amp; RESEARCH, PRAYAGRAJ</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029608" y="171424"/>
            <a:ext cx="1714500" cy="17049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424"/>
            <a:ext cx="10058400" cy="6863417"/>
          </a:xfrm>
          <a:prstGeom prst="rect">
            <a:avLst/>
          </a:prstGeom>
        </p:spPr>
        <p:txBody>
          <a:bodyPr wrap="square">
            <a:spAutoFit/>
          </a:bodyPr>
          <a:lstStyle/>
          <a:p>
            <a:pPr algn="ctr"/>
            <a:r>
              <a:rPr lang="en-US" sz="3200" b="1" dirty="0" smtClean="0">
                <a:latin typeface="Times New Roman" pitchFamily="18" charset="0"/>
                <a:cs typeface="Times New Roman" pitchFamily="18" charset="0"/>
              </a:rPr>
              <a:t>Types of </a:t>
            </a:r>
            <a:r>
              <a:rPr lang="en-US" sz="3200" b="1" dirty="0" err="1" smtClean="0">
                <a:latin typeface="Times New Roman" pitchFamily="18" charset="0"/>
                <a:cs typeface="Times New Roman" pitchFamily="18" charset="0"/>
              </a:rPr>
              <a:t>Backpropagation</a:t>
            </a:r>
            <a:r>
              <a:rPr lang="en-US" sz="3200" b="1" dirty="0" smtClean="0">
                <a:latin typeface="Times New Roman" pitchFamily="18" charset="0"/>
                <a:cs typeface="Times New Roman" pitchFamily="18" charset="0"/>
              </a:rPr>
              <a:t> Network</a:t>
            </a:r>
          </a:p>
          <a:p>
            <a:pPr algn="ct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 are two kinds of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networks. It is categorized as below:</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Static </a:t>
            </a:r>
            <a:r>
              <a:rPr lang="en-US" sz="2400" b="1" dirty="0" err="1" smtClean="0">
                <a:latin typeface="Times New Roman" pitchFamily="18" charset="0"/>
                <a:cs typeface="Times New Roman" pitchFamily="18" charset="0"/>
              </a:rPr>
              <a:t>Backpropagation</a:t>
            </a: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Static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is one type of network that aims in producing a mapping of a static input for static output. These kinds of networks are capable of solving static classification problems like optical character recognition (OCR).</a:t>
            </a:r>
          </a:p>
          <a:p>
            <a:pPr algn="just"/>
            <a:endParaRPr lang="en-US" sz="2400" b="1"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Recurrent </a:t>
            </a:r>
            <a:r>
              <a:rPr lang="en-US" sz="2400" b="1" dirty="0" err="1" smtClean="0">
                <a:latin typeface="Times New Roman" pitchFamily="18" charset="0"/>
                <a:cs typeface="Times New Roman" pitchFamily="18" charset="0"/>
              </a:rPr>
              <a:t>Backpropagation</a:t>
            </a: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recurrent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is another type of network employed in fixed-point learning. The activations in recurrent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are fed forward till it attains a fixed value. Following this, an error is calculated and propagated backward. A </a:t>
            </a:r>
            <a:r>
              <a:rPr lang="en-US" sz="2400" dirty="0" smtClean="0">
                <a:latin typeface="Times New Roman" pitchFamily="18" charset="0"/>
                <a:cs typeface="Times New Roman" pitchFamily="18" charset="0"/>
                <a:hlinkClick r:id="rId2"/>
              </a:rPr>
              <a:t>software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NeuroSolutions</a:t>
            </a:r>
            <a:r>
              <a:rPr lang="en-US" sz="2400" dirty="0" smtClean="0">
                <a:latin typeface="Times New Roman" pitchFamily="18" charset="0"/>
                <a:cs typeface="Times New Roman" pitchFamily="18" charset="0"/>
              </a:rPr>
              <a:t> has the ability to perform the recurrent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key differences: The static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offers immediate mapping, while mapping recurrent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is not immediate.</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00118"/>
            <a:ext cx="9715568" cy="3170099"/>
          </a:xfrm>
          <a:prstGeom prst="rect">
            <a:avLst/>
          </a:prstGeom>
        </p:spPr>
        <p:txBody>
          <a:bodyPr wrap="square">
            <a:spAutoFit/>
          </a:bodyPr>
          <a:lstStyle/>
          <a:p>
            <a:pPr algn="ctr"/>
            <a:r>
              <a:rPr lang="en-US" sz="2800" b="1" dirty="0" smtClean="0">
                <a:latin typeface="Times New Roman" pitchFamily="18" charset="0"/>
                <a:cs typeface="Times New Roman" pitchFamily="18" charset="0"/>
              </a:rPr>
              <a:t>Disadvantages of </a:t>
            </a:r>
            <a:r>
              <a:rPr lang="en-US" sz="2800" b="1" dirty="0" err="1" smtClean="0">
                <a:latin typeface="Times New Roman" pitchFamily="18" charset="0"/>
                <a:cs typeface="Times New Roman" pitchFamily="18" charset="0"/>
              </a:rPr>
              <a:t>Backpropagation</a:t>
            </a:r>
            <a:endParaRPr lang="en-US" sz="2800" b="1" dirty="0" smtClean="0">
              <a:latin typeface="Times New Roman" pitchFamily="18" charset="0"/>
              <a:cs typeface="Times New Roman" pitchFamily="18" charset="0"/>
            </a:endParaRPr>
          </a:p>
          <a:p>
            <a:pPr algn="ctr"/>
            <a:endParaRPr lang="en-US" sz="28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Disadvantages of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are:</a:t>
            </a:r>
          </a:p>
          <a:p>
            <a:pPr>
              <a:buFont typeface="Arial" pitchFamily="34" charset="0"/>
              <a:buChar char="•"/>
            </a:pP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possibly be sensitive to noisy data and irregularity</a:t>
            </a:r>
          </a:p>
          <a:p>
            <a:pPr>
              <a:buFont typeface="Arial" pitchFamily="34" charset="0"/>
              <a:buChar char="•"/>
            </a:pPr>
            <a:r>
              <a:rPr lang="en-US" sz="2400" dirty="0" smtClean="0">
                <a:latin typeface="Times New Roman" pitchFamily="18" charset="0"/>
                <a:cs typeface="Times New Roman" pitchFamily="18" charset="0"/>
              </a:rPr>
              <a:t>The performance of this is highly reliant on the input data</a:t>
            </a:r>
          </a:p>
          <a:p>
            <a:pPr>
              <a:buFont typeface="Arial" pitchFamily="34" charset="0"/>
              <a:buChar char="•"/>
            </a:pPr>
            <a:r>
              <a:rPr lang="en-US" sz="2400" dirty="0" smtClean="0">
                <a:latin typeface="Times New Roman" pitchFamily="18" charset="0"/>
                <a:cs typeface="Times New Roman" pitchFamily="18" charset="0"/>
              </a:rPr>
              <a:t>Needs excessive time for training</a:t>
            </a:r>
          </a:p>
          <a:p>
            <a:pPr>
              <a:buFont typeface="Arial" pitchFamily="34" charset="0"/>
              <a:buChar char="•"/>
            </a:pPr>
            <a:r>
              <a:rPr lang="en-US" sz="2400" dirty="0" smtClean="0">
                <a:latin typeface="Times New Roman" pitchFamily="18" charset="0"/>
                <a:cs typeface="Times New Roman" pitchFamily="18" charset="0"/>
              </a:rPr>
              <a:t>The need for a matrix-based method for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instead of mini-batch</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171416" y="0"/>
            <a:ext cx="9401276"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Times New Roman" pitchFamily="18" charset="0"/>
                <a:ea typeface="HiddenHorzOCR"/>
                <a:cs typeface="Times New Roman" pitchFamily="18" charset="0"/>
              </a:rPr>
              <a:t>APPLICATION OF BACK PROPAGATION  ALGORITHM:</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600" b="1" dirty="0" smtClean="0">
              <a:solidFill>
                <a:schemeClr val="accent6">
                  <a:lumMod val="50000"/>
                </a:schemeClr>
              </a:solidFill>
              <a:latin typeface="Times New Roman" pitchFamily="18" charset="0"/>
              <a:ea typeface="HiddenHorzOCR"/>
              <a:cs typeface="Times New Roman" pitchFamily="18" charset="0"/>
            </a:endParaRPr>
          </a:p>
          <a:p>
            <a:pPr lvl="0" algn="just">
              <a:buSzTx/>
            </a:pPr>
            <a:r>
              <a:rPr lang="en-US" sz="1600" dirty="0" smtClean="0">
                <a:latin typeface="Times New Roman" pitchFamily="18" charset="0"/>
                <a:ea typeface="HiddenHorzOCR"/>
                <a:cs typeface="Times New Roman" pitchFamily="18" charset="0"/>
              </a:rPr>
              <a:t>Applications of </a:t>
            </a:r>
            <a:r>
              <a:rPr lang="en-US" sz="1600" dirty="0" err="1" smtClean="0">
                <a:latin typeface="Times New Roman" pitchFamily="18" charset="0"/>
                <a:ea typeface="HiddenHorzOCR"/>
                <a:cs typeface="Times New Roman" pitchFamily="18" charset="0"/>
              </a:rPr>
              <a:t>Backpropagation</a:t>
            </a:r>
            <a:endParaRPr lang="en-US" sz="1600" dirty="0" smtClean="0">
              <a:latin typeface="Times New Roman" pitchFamily="18" charset="0"/>
              <a:ea typeface="HiddenHorzOCR"/>
              <a:cs typeface="Times New Roman" pitchFamily="18" charset="0"/>
            </a:endParaRPr>
          </a:p>
          <a:p>
            <a:pPr lvl="0" algn="just">
              <a:buSzTx/>
            </a:pPr>
            <a:endParaRPr lang="en-US" sz="1600" dirty="0" smtClean="0">
              <a:latin typeface="Times New Roman" pitchFamily="18" charset="0"/>
              <a:ea typeface="HiddenHorzOCR"/>
              <a:cs typeface="Times New Roman" pitchFamily="18" charset="0"/>
            </a:endParaRPr>
          </a:p>
          <a:p>
            <a:pPr lvl="0" algn="just">
              <a:buSzTx/>
            </a:pPr>
            <a:r>
              <a:rPr lang="en-US" sz="1600" dirty="0" smtClean="0">
                <a:latin typeface="Times New Roman" pitchFamily="18" charset="0"/>
                <a:ea typeface="HiddenHorzOCR"/>
                <a:cs typeface="Times New Roman" pitchFamily="18" charset="0"/>
              </a:rPr>
              <a:t>The applications are</a:t>
            </a:r>
          </a:p>
          <a:p>
            <a:pPr lvl="0" algn="just">
              <a:buSzTx/>
              <a:buFont typeface="Arial" pitchFamily="34" charset="0"/>
              <a:buChar char="•"/>
            </a:pPr>
            <a:r>
              <a:rPr lang="en-US" sz="1600" dirty="0" smtClean="0">
                <a:latin typeface="Times New Roman" pitchFamily="18" charset="0"/>
                <a:ea typeface="HiddenHorzOCR"/>
                <a:cs typeface="Times New Roman" pitchFamily="18" charset="0"/>
              </a:rPr>
              <a:t>The neural network is trained to enunciate each letter of a word and a sentence</a:t>
            </a:r>
          </a:p>
          <a:p>
            <a:pPr lvl="0" algn="just">
              <a:buSzTx/>
              <a:buFont typeface="Arial" pitchFamily="34" charset="0"/>
              <a:buChar char="•"/>
            </a:pPr>
            <a:r>
              <a:rPr lang="en-US" sz="1600" dirty="0" smtClean="0">
                <a:latin typeface="Times New Roman" pitchFamily="18" charset="0"/>
                <a:ea typeface="HiddenHorzOCR"/>
                <a:cs typeface="Times New Roman" pitchFamily="18" charset="0"/>
              </a:rPr>
              <a:t>It is used in the field of speech recognition</a:t>
            </a:r>
          </a:p>
          <a:p>
            <a:pPr lvl="0" algn="just">
              <a:buSzTx/>
              <a:buFont typeface="Arial" pitchFamily="34" charset="0"/>
              <a:buChar char="•"/>
            </a:pPr>
            <a:r>
              <a:rPr lang="en-US" sz="1600" dirty="0" smtClean="0">
                <a:latin typeface="Times New Roman" pitchFamily="18" charset="0"/>
                <a:ea typeface="HiddenHorzOCR"/>
                <a:cs typeface="Times New Roman" pitchFamily="18" charset="0"/>
              </a:rPr>
              <a:t>It is used in the field of character and face recognition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accent6">
                  <a:lumMod val="50000"/>
                </a:schemeClr>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effectLst/>
                <a:latin typeface="Times New Roman" pitchFamily="18" charset="0"/>
                <a:ea typeface="Verdana" pitchFamily="34" charset="0"/>
                <a:cs typeface="Times New Roman" pitchFamily="18" charset="0"/>
              </a:rPr>
              <a:t>Classification of Soil </a:t>
            </a:r>
            <a:r>
              <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solidFill>
                  <a:srgbClr val="151417"/>
                </a:solidFill>
                <a:effectLst/>
                <a:latin typeface="Times New Roman" pitchFamily="18" charset="0"/>
                <a:ea typeface="Verdana" pitchFamily="34" charset="0"/>
                <a:cs typeface="Times New Roman" pitchFamily="18" charset="0"/>
              </a:rPr>
              <a:t> </a:t>
            </a:r>
            <a:r>
              <a:rPr kumimoji="0" lang="en-US" sz="1600" b="0" i="0" u="none" strike="noStrike" cap="none" normalizeH="0" baseline="0" dirty="0" smtClean="0">
                <a:ln>
                  <a:noFill/>
                </a:ln>
                <a:solidFill>
                  <a:srgbClr val="002060"/>
                </a:solidFill>
                <a:effectLst/>
                <a:latin typeface="Times New Roman" pitchFamily="18" charset="0"/>
                <a:ea typeface="Verdana" pitchFamily="34" charset="0"/>
                <a:cs typeface="Times New Roman" pitchFamily="18" charset="0"/>
              </a:rPr>
              <a:t>The objective of soil classification are to find the suitability of the soil for the construction of different structures, embankments, sub-grades and wearing surface. NN is used for the classification of soil. The architecture used for grouping the soil is 6 input neurons, 6 hidden neurons and 1 output neuron. </a:t>
            </a:r>
            <a:r>
              <a:rPr lang="en-US" sz="1600" dirty="0" smtClean="0">
                <a:latin typeface="Times New Roman" pitchFamily="18" charset="0"/>
                <a:cs typeface="Times New Roman" pitchFamily="18" charset="0"/>
              </a:rPr>
              <a:t>Random </a:t>
            </a:r>
            <a:r>
              <a:rPr lang="en-US" sz="1600" dirty="0" smtClean="0">
                <a:latin typeface="Times New Roman" pitchFamily="18" charset="0"/>
                <a:cs typeface="Times New Roman" pitchFamily="18" charset="0"/>
              </a:rPr>
              <a:t>points are assigned to a certain class, and the neural network is trained to find the pattern. When training is complete, it will use what it has learned to accurately classify new </a:t>
            </a:r>
            <a:r>
              <a:rPr lang="en-US" sz="1600" dirty="0" smtClean="0">
                <a:latin typeface="Times New Roman" pitchFamily="18" charset="0"/>
                <a:cs typeface="Times New Roman" pitchFamily="18" charset="0"/>
              </a:rPr>
              <a:t>points.</a:t>
            </a:r>
          </a:p>
        </p:txBody>
      </p:sp>
      <p:pic>
        <p:nvPicPr>
          <p:cNvPr id="1026" name="Picture 2" descr="http://www.gierad.com/wp-content/themes/gierad/contents/Projects/NeuralNetworks/assets/two_class.jpg"/>
          <p:cNvPicPr>
            <a:picLocks noChangeAspect="1" noChangeArrowheads="1"/>
          </p:cNvPicPr>
          <p:nvPr/>
        </p:nvPicPr>
        <p:blipFill>
          <a:blip r:embed="rId2"/>
          <a:srcRect/>
          <a:stretch>
            <a:fillRect/>
          </a:stretch>
        </p:blipFill>
        <p:spPr bwMode="auto">
          <a:xfrm>
            <a:off x="671482" y="4886332"/>
            <a:ext cx="2428892" cy="2000265"/>
          </a:xfrm>
          <a:prstGeom prst="rect">
            <a:avLst/>
          </a:prstGeom>
          <a:noFill/>
        </p:spPr>
      </p:pic>
      <p:sp>
        <p:nvSpPr>
          <p:cNvPr id="5" name="Rectangle 4"/>
          <p:cNvSpPr/>
          <p:nvPr/>
        </p:nvSpPr>
        <p:spPr>
          <a:xfrm>
            <a:off x="457168" y="6815158"/>
            <a:ext cx="2857520" cy="923330"/>
          </a:xfrm>
          <a:prstGeom prst="rect">
            <a:avLst/>
          </a:prstGeom>
        </p:spPr>
        <p:txBody>
          <a:bodyPr wrap="square">
            <a:spAutoFit/>
          </a:bodyPr>
          <a:lstStyle/>
          <a:p>
            <a:pPr algn="just"/>
            <a:r>
              <a:rPr lang="en-US" dirty="0" smtClean="0">
                <a:latin typeface="Times New Roman" pitchFamily="18" charset="0"/>
                <a:cs typeface="Times New Roman" pitchFamily="18" charset="0"/>
              </a:rPr>
              <a:t>Here, the network was able to distinguish group 1 (red) from group 2 (blue).</a:t>
            </a:r>
            <a:endParaRPr lang="en-US" dirty="0">
              <a:latin typeface="Times New Roman" pitchFamily="18" charset="0"/>
              <a:cs typeface="Times New Roman" pitchFamily="18" charset="0"/>
            </a:endParaRPr>
          </a:p>
        </p:txBody>
      </p:sp>
      <p:pic>
        <p:nvPicPr>
          <p:cNvPr id="1028" name="Picture 4" descr="http://www.gierad.com/wp-content/themes/gierad/contents/Projects/NeuralNetworks/assets/three_class.jpg"/>
          <p:cNvPicPr>
            <a:picLocks noChangeAspect="1" noChangeArrowheads="1"/>
          </p:cNvPicPr>
          <p:nvPr/>
        </p:nvPicPr>
        <p:blipFill>
          <a:blip r:embed="rId3"/>
          <a:srcRect/>
          <a:stretch>
            <a:fillRect/>
          </a:stretch>
        </p:blipFill>
        <p:spPr bwMode="auto">
          <a:xfrm>
            <a:off x="5672142" y="4886332"/>
            <a:ext cx="3286128" cy="1771651"/>
          </a:xfrm>
          <a:prstGeom prst="rect">
            <a:avLst/>
          </a:prstGeom>
          <a:noFill/>
        </p:spPr>
      </p:pic>
      <p:sp>
        <p:nvSpPr>
          <p:cNvPr id="7" name="Rectangle 6"/>
          <p:cNvSpPr/>
          <p:nvPr/>
        </p:nvSpPr>
        <p:spPr>
          <a:xfrm>
            <a:off x="6100770" y="6815158"/>
            <a:ext cx="3071834" cy="646331"/>
          </a:xfrm>
          <a:prstGeom prst="rect">
            <a:avLst/>
          </a:prstGeom>
        </p:spPr>
        <p:txBody>
          <a:bodyPr wrap="square">
            <a:spAutoFit/>
          </a:bodyPr>
          <a:lstStyle/>
          <a:p>
            <a:pPr algn="just"/>
            <a:r>
              <a:rPr lang="en-US" dirty="0" smtClean="0">
                <a:latin typeface="Times New Roman" pitchFamily="18" charset="0"/>
                <a:cs typeface="Times New Roman" pitchFamily="18" charset="0"/>
              </a:rPr>
              <a:t>Here, the system was trained to identify three groups.</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0" y="671490"/>
            <a:ext cx="9573005" cy="47859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6">
                    <a:lumMod val="50000"/>
                  </a:schemeClr>
                </a:solidFill>
                <a:effectLst/>
                <a:latin typeface="Calibri" pitchFamily="34" charset="0"/>
                <a:ea typeface="HiddenHorzOCR" charset="-128"/>
                <a:cs typeface="Times New Roman" pitchFamily="18" charset="0"/>
              </a:rPr>
              <a:t>(ii) </a:t>
            </a:r>
            <a:r>
              <a:rPr kumimoji="0" lang="en-US" sz="1600" b="1" i="0" u="none" strike="noStrike" cap="none" normalizeH="0" baseline="0" dirty="0" smtClean="0">
                <a:ln>
                  <a:noFill/>
                </a:ln>
                <a:solidFill>
                  <a:schemeClr val="accent6">
                    <a:lumMod val="50000"/>
                  </a:schemeClr>
                </a:solidFill>
                <a:effectLst/>
                <a:latin typeface="Calibri" pitchFamily="34" charset="0"/>
                <a:ea typeface="HiddenHorzOCR" charset="-128"/>
                <a:cs typeface="Times New Roman" pitchFamily="18" charset="0"/>
              </a:rPr>
              <a:t>Hot Extrusion of Steel</a:t>
            </a:r>
            <a:r>
              <a:rPr kumimoji="0" lang="en-US" sz="1600" b="0" i="0" u="none" strike="noStrike" cap="none" normalizeH="0" baseline="0" dirty="0" smtClean="0">
                <a:ln>
                  <a:noFill/>
                </a:ln>
                <a:solidFill>
                  <a:schemeClr val="accent6">
                    <a:lumMod val="50000"/>
                  </a:schemeClr>
                </a:solidFill>
                <a:effectLst/>
                <a:latin typeface="Calibri" pitchFamily="34" charset="0"/>
                <a:ea typeface="HiddenHorzOCR" charset="-128"/>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200" b="0"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 </a:t>
            </a: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Hot metal forming has become an attractive process in industry due to achieved energy and material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savings, quality improvement and development of homogeneous properties throughout the component.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NNs are now-a-days applied to the simulation of hot extrusion due to the fact that the finite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 solution  of hot forging are very complex and require a lot of computer time.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The NN architecture consist of three layers-two input neurons, eight neurons in a hidden layer and five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 output neurons.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 Both inputs and outputs are normalized such that values lie between 0 and 1 . The learning rate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and momentum  factor are as 0.6 and 0.8 respectively. The error rate reaches at tolerance value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 3500 iterations.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The inputs are die angle and punch velocity and the outputs are forging load, maximum equivalent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strain, maximum</a:t>
            </a:r>
            <a:r>
              <a:rPr kumimoji="0" lang="en-US" sz="1400" b="0" i="1" u="none" strike="noStrike" cap="none" normalizeH="0" baseline="0" dirty="0" smtClean="0">
                <a:ln>
                  <a:noFill/>
                </a:ln>
                <a:solidFill>
                  <a:srgbClr val="002060"/>
                </a:solidFill>
                <a:effectLst/>
                <a:latin typeface="Verdana" pitchFamily="34" charset="0"/>
                <a:ea typeface="Verdana" pitchFamily="34" charset="0"/>
                <a:cs typeface="Verdana" pitchFamily="34" charset="0"/>
              </a:rPr>
              <a:t> </a:t>
            </a: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equivalent stress, maximum normal velocity and equivalent strain rate. Twenty-four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data set are  taken for training and eighteen data-sets are taken for testing;. After neural network is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 trained, it is used for inferring.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0" y="242862"/>
            <a:ext cx="984122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111114"/>
                </a:solidFill>
                <a:effectLst/>
                <a:latin typeface="Calibri" pitchFamily="34" charset="0"/>
                <a:ea typeface="HiddenHorzOCR"/>
                <a:cs typeface="Times New Roman" pitchFamily="18" charset="0"/>
              </a:rPr>
              <a:t> (</a:t>
            </a:r>
            <a:r>
              <a:rPr kumimoji="0" lang="en-US" sz="1600" b="0" i="0" u="none" strike="noStrike" cap="none" normalizeH="0" baseline="0" dirty="0" smtClean="0">
                <a:ln>
                  <a:noFill/>
                </a:ln>
                <a:solidFill>
                  <a:schemeClr val="accent6">
                    <a:lumMod val="50000"/>
                  </a:schemeClr>
                </a:solidFill>
                <a:effectLst/>
                <a:latin typeface="Calibri" pitchFamily="34" charset="0"/>
                <a:ea typeface="HiddenHorzOCR"/>
                <a:cs typeface="Times New Roman" pitchFamily="18" charset="0"/>
              </a:rPr>
              <a:t>iii) </a:t>
            </a:r>
            <a:r>
              <a:rPr kumimoji="0" lang="en-US" sz="1600" b="1" i="0" u="none" strike="noStrike" cap="none" normalizeH="0" baseline="0" dirty="0" smtClean="0">
                <a:ln>
                  <a:noFill/>
                </a:ln>
                <a:solidFill>
                  <a:schemeClr val="accent6">
                    <a:lumMod val="50000"/>
                  </a:schemeClr>
                </a:solidFill>
                <a:effectLst/>
                <a:latin typeface="Calibri" pitchFamily="34" charset="0"/>
                <a:ea typeface="HiddenHorzOCR"/>
                <a:cs typeface="Times New Roman" pitchFamily="18" charset="0"/>
              </a:rPr>
              <a:t>Design of Journal Bearing:</a:t>
            </a:r>
            <a:endParaRPr kumimoji="0" lang="en-US" sz="16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200" b="1" i="0" u="none" strike="noStrike" cap="none" normalizeH="0" baseline="0" dirty="0" smtClean="0">
                <a:ln>
                  <a:noFill/>
                </a:ln>
                <a:solidFill>
                  <a:srgbClr val="111114"/>
                </a:solidFill>
                <a:effectLst/>
                <a:latin typeface="Calibri" pitchFamily="34" charset="0"/>
                <a:ea typeface="HiddenHorzOCR"/>
                <a:cs typeface="Times New Roman" pitchFamily="18" charset="0"/>
              </a:rPr>
              <a:t> </a:t>
            </a: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Whenever the machine elements move, there are bearing surfaces some of which are lubricated easily,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some of which are  lubricated incompletely and with difficulty, and some of which are not lubricated at all.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When there is relative motion between  two machine parts, one of which supporting the other, then the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supporting member is called bearing. The bearings are classified as  in Fig. 2.11</a:t>
            </a:r>
          </a:p>
        </p:txBody>
      </p:sp>
      <p:pic>
        <p:nvPicPr>
          <p:cNvPr id="3" name="Picture 2"/>
          <p:cNvPicPr/>
          <p:nvPr/>
        </p:nvPicPr>
        <p:blipFill>
          <a:blip r:embed="rId3"/>
          <a:srcRect/>
          <a:stretch>
            <a:fillRect/>
          </a:stretch>
        </p:blipFill>
        <p:spPr bwMode="auto">
          <a:xfrm>
            <a:off x="2171680" y="1957374"/>
            <a:ext cx="5695950" cy="2476500"/>
          </a:xfrm>
          <a:prstGeom prst="rect">
            <a:avLst/>
          </a:prstGeom>
          <a:noFill/>
          <a:ln w="9525">
            <a:noFill/>
            <a:miter lim="800000"/>
            <a:headEnd/>
            <a:tailEnd/>
          </a:ln>
        </p:spPr>
      </p:pic>
      <p:sp>
        <p:nvSpPr>
          <p:cNvPr id="61442" name="Rectangle 2"/>
          <p:cNvSpPr>
            <a:spLocks noChangeArrowheads="1"/>
          </p:cNvSpPr>
          <p:nvPr/>
        </p:nvSpPr>
        <p:spPr bwMode="auto">
          <a:xfrm>
            <a:off x="314292" y="4600580"/>
            <a:ext cx="10058400"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Fig.2.11</a:t>
            </a:r>
            <a:r>
              <a:rPr kumimoji="0" lang="en-US" sz="1400" b="0"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 Different Types of Bearings</a:t>
            </a:r>
            <a:endParaRPr kumimoji="0" lang="en-US" sz="14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Out of these bearing, let us consider journal bearing. ·Design of journal bearing is depend upon the load, speed of the journal,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clearance in the bearing, length and diameter of bearing, and kinds of surface.</a:t>
            </a:r>
            <a:endParaRPr kumimoji="0" lang="en-US" sz="14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1"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"NEURONET" </a:t>
            </a:r>
            <a:r>
              <a:rPr kumimoji="0" lang="en-US" sz="1400" b="0"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is used to train the data and infer the results for test data. A back propagation NN with 8 input neurons, 8 hidden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 neurons and 2 output neurons has been used. The learning and momentum factor is 0.6 and 0.9 respectively. Although,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5000 iterations have been performed till the error rate converges to the tolerance.</a:t>
            </a:r>
            <a:endParaRPr kumimoji="0" lang="en-US" sz="14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smtClean="0">
                <a:ln>
                  <a:noFill/>
                </a:ln>
                <a:solidFill>
                  <a:srgbClr val="002060"/>
                </a:solidFill>
                <a:effectLst/>
                <a:latin typeface="Calibri" pitchFamily="34" charset="0"/>
                <a:ea typeface="HiddenHorzOCR" charset="-128"/>
                <a:cs typeface="Times New Roman" pitchFamily="18" charset="0"/>
              </a:rPr>
              <a:t>Once the network is trained with the given training data the values are inferred for both training and testing the data.</a:t>
            </a:r>
            <a:endParaRPr kumimoji="0" lang="en-US" sz="1400" b="0" i="0" u="none" strike="noStrike" cap="none" normalizeH="0" baseline="0" dirty="0" smtClean="0">
              <a:ln>
                <a:noFill/>
              </a:ln>
              <a:solidFill>
                <a:srgbClr val="00206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7630" y="3314696"/>
            <a:ext cx="1714512" cy="1015663"/>
          </a:xfrm>
          <a:prstGeom prst="rect">
            <a:avLst/>
          </a:prstGeom>
          <a:noFill/>
        </p:spPr>
        <p:txBody>
          <a:bodyPr wrap="square" rtlCol="0">
            <a:spAutoFit/>
          </a:bodyPr>
          <a:lstStyle/>
          <a:p>
            <a:r>
              <a:rPr lang="en-US" sz="6000" b="1" dirty="0" smtClean="0"/>
              <a:t>END</a:t>
            </a:r>
            <a:endParaRPr lang="en-US"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044" y="814366"/>
            <a:ext cx="8858312" cy="5355312"/>
          </a:xfrm>
          <a:prstGeom prst="rect">
            <a:avLst/>
          </a:prstGeom>
        </p:spPr>
        <p:txBody>
          <a:bodyPr wrap="square">
            <a:spAutoFit/>
          </a:bodyPr>
          <a:lstStyle/>
          <a:p>
            <a:pPr algn="ctr"/>
            <a:r>
              <a:rPr lang="en-US" sz="4800" b="1" dirty="0" smtClean="0">
                <a:solidFill>
                  <a:schemeClr val="accent6">
                    <a:lumMod val="50000"/>
                  </a:schemeClr>
                </a:solidFill>
                <a:cs typeface="Times New Roman" pitchFamily="18" charset="0"/>
              </a:rPr>
              <a:t>Unit -2</a:t>
            </a:r>
          </a:p>
          <a:p>
            <a:pPr algn="ctr"/>
            <a:r>
              <a:rPr lang="en-US" sz="4800" b="1" dirty="0" smtClean="0">
                <a:solidFill>
                  <a:schemeClr val="accent6">
                    <a:lumMod val="50000"/>
                  </a:schemeClr>
                </a:solidFill>
                <a:cs typeface="Times New Roman" pitchFamily="18" charset="0"/>
              </a:rPr>
              <a:t>Neural Networks-II (</a:t>
            </a:r>
            <a:r>
              <a:rPr lang="ru-RU" sz="4800" b="1" dirty="0" smtClean="0">
                <a:solidFill>
                  <a:schemeClr val="accent6">
                    <a:lumMod val="50000"/>
                  </a:schemeClr>
                </a:solidFill>
                <a:ea typeface="Verdana" charset="0"/>
                <a:cs typeface="Times New Roman" pitchFamily="18" charset="0"/>
              </a:rPr>
              <a:t>Back Propagation Network</a:t>
            </a:r>
            <a:endParaRPr lang="en-US" sz="4800" b="1" dirty="0" smtClean="0">
              <a:solidFill>
                <a:schemeClr val="accent6">
                  <a:lumMod val="50000"/>
                </a:schemeClr>
              </a:solidFill>
              <a:ea typeface="Verdana" charset="0"/>
              <a:cs typeface="Times New Roman" pitchFamily="18" charset="0"/>
            </a:endParaRPr>
          </a:p>
          <a:p>
            <a:endPar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endPar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endParaRPr>
          </a:p>
          <a:p>
            <a:pPr algn="just"/>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topics</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2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Background,</a:t>
            </a:r>
            <a:r>
              <a:rPr lang="en-US" i="1" spc="22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what</a:t>
            </a:r>
            <a:r>
              <a:rPr lang="en-US" i="1" spc="22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is</a:t>
            </a:r>
            <a:r>
              <a:rPr lang="en-US" i="1" spc="22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 network</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function,</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simple</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21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machines</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216"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 measure,</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err="1" smtClean="0">
                <a:solidFill>
                  <a:srgbClr val="002060"/>
                </a:solidFill>
                <a:latin typeface="Arial" pitchFamily="34" charset="0"/>
                <a:cs typeface="Arial" pitchFamily="34" charset="0"/>
              </a:rPr>
              <a:t>perceptron</a:t>
            </a:r>
            <a:r>
              <a:rPr lang="en-US" i="1" dirty="0" smtClean="0">
                <a:solidFill>
                  <a:srgbClr val="002060"/>
                </a:solidFill>
                <a:latin typeface="Arial" pitchFamily="34" charset="0"/>
                <a:cs typeface="Arial" pitchFamily="34" charset="0"/>
              </a:rPr>
              <a:t> model </a:t>
            </a:r>
            <a:r>
              <a:rPr lang="en-US" i="1" dirty="0" err="1"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Perceptron</a:t>
            </a:r>
            <a:r>
              <a:rPr lang="en-US" i="1" spc="36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rule,</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a:t>
            </a:r>
            <a:r>
              <a:rPr lang="en-US" i="1" spc="36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learning</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by</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example,</a:t>
            </a:r>
            <a:r>
              <a:rPr lang="en-US" i="1" dirty="0" smtClean="0">
                <a:solidFill>
                  <a:srgbClr val="002060"/>
                </a:solidFill>
              </a:rPr>
              <a:t> single layer artificial neural network </a:t>
            </a:r>
            <a:r>
              <a:rPr lang="en-US" i="1" spc="1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multi-layer</a:t>
            </a:r>
            <a:r>
              <a:rPr lang="en-US" i="1" spc="1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feed- forward</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computation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input,</a:t>
            </a:r>
            <a:r>
              <a:rPr lang="en-US" i="1" spc="70"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hidden</a:t>
            </a:r>
            <a:r>
              <a:rPr lang="en-US" i="1" spc="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and output</a:t>
            </a:r>
            <a:r>
              <a:rPr lang="en-US" i="1" spc="5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layers,</a:t>
            </a:r>
            <a:r>
              <a:rPr lang="en-US" i="1" spc="5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error</a:t>
            </a:r>
            <a:r>
              <a:rPr lang="en-US" i="1" spc="585"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calculation.</a:t>
            </a:r>
            <a:r>
              <a:rPr lang="en-US" i="1" spc="58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Back-propagation</a:t>
            </a:r>
            <a:r>
              <a:rPr lang="en-US" i="1" spc="583"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algorithm</a:t>
            </a:r>
            <a:r>
              <a:rPr lang="en-US" i="1" spc="584"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for training</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network</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a:t>
            </a:r>
            <a:r>
              <a:rPr lang="en-US" i="1" spc="4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basic</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loop</a:t>
            </a:r>
            <a:r>
              <a:rPr lang="en-US" i="1" spc="47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structure,</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step-by-step</a:t>
            </a:r>
            <a:r>
              <a:rPr lang="en-US" i="1" spc="469"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 </a:t>
            </a:r>
            <a:r>
              <a:rPr lang="en-US" i="1" dirty="0" smtClean="0">
                <a:ln w="9525" cap="flat" cmpd="sng" algn="ctr">
                  <a:noFill/>
                  <a:prstDash val="solid"/>
                  <a:round/>
                  <a:headEnd type="none" w="med" len="med"/>
                  <a:tailEnd type="none" w="med" len="med"/>
                </a:ln>
                <a:solidFill>
                  <a:srgbClr val="002060"/>
                </a:solidFill>
                <a:latin typeface="Arial" pitchFamily="34" charset="0"/>
                <a:cs typeface="Arial" pitchFamily="34" charset="0"/>
                <a:sym typeface="Wingdings"/>
              </a:rPr>
              <a:t>procedure, numerical example.</a:t>
            </a:r>
            <a:r>
              <a:rPr lang="en-US" i="1" dirty="0" smtClean="0">
                <a:solidFill>
                  <a:srgbClr val="002060"/>
                </a:solidFill>
              </a:rPr>
              <a:t> factors affecting back propagation training, applications</a:t>
            </a:r>
            <a:r>
              <a:rPr lang="en-US" i="1" dirty="0" smtClean="0">
                <a:solidFill>
                  <a:schemeClr val="tx2"/>
                </a:solidFill>
              </a:rPr>
              <a:t>.</a:t>
            </a:r>
          </a:p>
          <a:p>
            <a:endParaRPr lang="en-US" dirty="0"/>
          </a:p>
        </p:txBody>
      </p:sp>
      <p:pic>
        <p:nvPicPr>
          <p:cNvPr id="3"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172484" y="171424"/>
            <a:ext cx="1714500" cy="17049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3992" y="3171820"/>
            <a:ext cx="4252662" cy="830997"/>
          </a:xfrm>
          <a:prstGeom prst="rect">
            <a:avLst/>
          </a:prstGeom>
          <a:noFill/>
        </p:spPr>
        <p:txBody>
          <a:bodyPr wrap="square" rtlCol="0">
            <a:spAutoFit/>
          </a:bodyPr>
          <a:lstStyle/>
          <a:p>
            <a:r>
              <a:rPr lang="en-US" sz="4800" b="1" dirty="0" smtClean="0"/>
              <a:t>LECTURE - 7</a:t>
            </a:r>
            <a:endParaRPr lang="en-US" sz="4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044" y="528614"/>
            <a:ext cx="8001056" cy="4216539"/>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Outlines of Today's Lecture</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Factor Affecting the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Training.</a:t>
            </a:r>
          </a:p>
          <a:p>
            <a:pPr algn="just">
              <a:buFont typeface="Arial" pitchFamily="34" charset="0"/>
              <a:buChar char="•"/>
            </a:pPr>
            <a:r>
              <a:rPr lang="en-US" sz="2400" dirty="0" smtClean="0">
                <a:latin typeface="Times New Roman" pitchFamily="18" charset="0"/>
                <a:cs typeface="Times New Roman" pitchFamily="18" charset="0"/>
              </a:rPr>
              <a:t>Momentum Factor.</a:t>
            </a:r>
          </a:p>
          <a:p>
            <a:pPr algn="just">
              <a:buFont typeface="Arial" pitchFamily="34" charset="0"/>
              <a:buChar char="•"/>
            </a:pPr>
            <a:r>
              <a:rPr lang="en-US" sz="2400" dirty="0" smtClean="0">
                <a:latin typeface="Times New Roman" pitchFamily="18" charset="0"/>
                <a:cs typeface="Times New Roman" pitchFamily="18" charset="0"/>
              </a:rPr>
              <a:t>Learning Co-efficient.</a:t>
            </a:r>
          </a:p>
          <a:p>
            <a:pPr algn="just">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Sigmoidal</a:t>
            </a:r>
            <a:r>
              <a:rPr lang="en-US" sz="2400" dirty="0" smtClean="0">
                <a:latin typeface="Times New Roman" pitchFamily="18" charset="0"/>
                <a:cs typeface="Times New Roman" pitchFamily="18" charset="0"/>
              </a:rPr>
              <a:t> Gain.</a:t>
            </a:r>
          </a:p>
          <a:p>
            <a:pPr algn="just">
              <a:buFont typeface="Arial" pitchFamily="34" charset="0"/>
              <a:buChar char="•"/>
            </a:pPr>
            <a:r>
              <a:rPr lang="en-US" sz="2400" dirty="0" smtClean="0">
                <a:latin typeface="Times New Roman" pitchFamily="18" charset="0"/>
                <a:cs typeface="Times New Roman" pitchFamily="18" charset="0"/>
              </a:rPr>
              <a:t>Threshold Value.</a:t>
            </a:r>
          </a:p>
          <a:p>
            <a:pPr algn="just">
              <a:buFont typeface="Arial" pitchFamily="34" charset="0"/>
              <a:buChar char="•"/>
            </a:pP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6"/>
          <p:cNvSpPr>
            <a:spLocks noChangeArrowheads="1"/>
          </p:cNvSpPr>
          <p:nvPr/>
        </p:nvSpPr>
        <p:spPr bwMode="auto">
          <a:xfrm>
            <a:off x="0" y="1398443"/>
            <a:ext cx="325730"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Pct val="100000"/>
              <a:buFont typeface="Calibri" pitchFamily="34" charset="0"/>
              <a:buNone/>
              <a:tabLst/>
            </a:pPr>
            <a:r>
              <a:rPr kumimoji="0" lang="en-US" sz="1200" b="0" i="0" u="none" strike="noStrike" cap="none" normalizeH="0" baseline="0" smtClean="0">
                <a:ln>
                  <a:noFill/>
                </a:ln>
                <a:solidFill>
                  <a:srgbClr val="0B0A11"/>
                </a:solidFill>
                <a:effectLst/>
                <a:latin typeface="Calibri" pitchFamily="34" charset="0"/>
                <a:ea typeface="HiddenHorzOCR"/>
                <a:cs typeface="Times New Roman" pitchFamily="18" charset="0"/>
              </a:rPr>
              <a:t>    </a:t>
            </a:r>
            <a:endParaRPr kumimoji="0" lang="en-US" sz="1800" b="0" i="0" u="none" strike="noStrike" cap="none" normalizeH="0" baseline="0" smtClean="0">
              <a:ln>
                <a:noFill/>
              </a:ln>
              <a:solidFill>
                <a:schemeClr val="tx1"/>
              </a:solidFill>
              <a:effectLst/>
              <a:latin typeface="Calibri" pitchFamily="34" charset="0"/>
            </a:endParaRPr>
          </a:p>
        </p:txBody>
      </p:sp>
      <p:sp>
        <p:nvSpPr>
          <p:cNvPr id="11" name="Rectangle 5"/>
          <p:cNvSpPr>
            <a:spLocks noChangeArrowheads="1"/>
          </p:cNvSpPr>
          <p:nvPr/>
        </p:nvSpPr>
        <p:spPr bwMode="auto">
          <a:xfrm>
            <a:off x="1" y="187661"/>
            <a:ext cx="100584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Pct val="100000"/>
              <a:buFont typeface="Calibri" pitchFamily="34" charset="0"/>
              <a:buNone/>
              <a:tabLst/>
            </a:pPr>
            <a:r>
              <a:rPr kumimoji="0" lang="en-US" sz="2000" b="1" i="0" u="none" strike="noStrike" cap="none" normalizeH="0" baseline="0" dirty="0" smtClean="0">
                <a:ln>
                  <a:noFill/>
                </a:ln>
                <a:solidFill>
                  <a:schemeClr val="accent6">
                    <a:lumMod val="50000"/>
                  </a:schemeClr>
                </a:solidFill>
                <a:effectLst/>
                <a:latin typeface="Verdana" pitchFamily="34" charset="0"/>
                <a:ea typeface="Verdana" pitchFamily="34" charset="0"/>
                <a:cs typeface="Verdana" pitchFamily="34" charset="0"/>
              </a:rPr>
              <a:t>FACTOR AFFECTING THE BACKPROPAGATION TRAINING:</a:t>
            </a:r>
          </a:p>
          <a:p>
            <a:pPr marL="0" marR="0" lvl="0" indent="0" algn="l" defTabSz="914400" rtl="0" eaLnBrk="1" fontAlgn="base" latinLnBrk="0" hangingPunct="1">
              <a:lnSpc>
                <a:spcPct val="100000"/>
              </a:lnSpc>
              <a:spcBef>
                <a:spcPct val="0"/>
              </a:spcBef>
              <a:spcAft>
                <a:spcPct val="0"/>
              </a:spcAft>
              <a:buClrTx/>
              <a:buSzPct val="100000"/>
              <a:buFont typeface="Calibri" pitchFamily="34" charset="0"/>
              <a:buNone/>
              <a:tabLst/>
            </a:pPr>
            <a:endParaRPr kumimoji="0" lang="en-US" sz="2000" b="0" i="0" u="none" strike="noStrike" cap="none" normalizeH="0" baseline="0" dirty="0" smtClean="0">
              <a:ln>
                <a:noFill/>
              </a:ln>
              <a:solidFill>
                <a:schemeClr val="accent6">
                  <a:lumMod val="50000"/>
                </a:schemeClr>
              </a:solidFill>
              <a:effectLst/>
              <a:latin typeface="Verdana" pitchFamily="34" charset="0"/>
              <a:ea typeface="Verdana" pitchFamily="34" charset="0"/>
              <a:cs typeface="Verdana" pitchFamily="34" charset="0"/>
            </a:endParaRPr>
          </a:p>
          <a:p>
            <a:pPr marL="0" marR="0" lvl="0" indent="0" algn="l" defTabSz="914400" rtl="0" eaLnBrk="1" fontAlgn="base" latinLnBrk="0" hangingPunct="1">
              <a:lnSpc>
                <a:spcPct val="100000"/>
              </a:lnSpc>
              <a:spcBef>
                <a:spcPct val="0"/>
              </a:spcBef>
              <a:spcAft>
                <a:spcPct val="0"/>
              </a:spcAft>
              <a:buClrTx/>
              <a:buSzPct val="100000"/>
              <a:buFont typeface="Calibri" pitchFamily="34" charset="0"/>
              <a:buNone/>
              <a:tabLst/>
            </a:pPr>
            <a:endParaRPr kumimoji="0" lang="en-US" sz="2000" b="0" i="0" u="none" strike="noStrike" cap="none" normalizeH="0" baseline="0" dirty="0" smtClean="0">
              <a:ln>
                <a:noFill/>
              </a:ln>
              <a:solidFill>
                <a:schemeClr val="accent6">
                  <a:lumMod val="50000"/>
                </a:schemeClr>
              </a:solidFill>
              <a:effectLst/>
              <a:latin typeface="Verdana" pitchFamily="34" charset="0"/>
              <a:ea typeface="Verdana" pitchFamily="34" charset="0"/>
              <a:cs typeface="Verdana"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US" sz="1600" dirty="0" smtClean="0">
                <a:latin typeface="Times New Roman" pitchFamily="18" charset="0"/>
                <a:ea typeface="Verdana" pitchFamily="34" charset="0"/>
                <a:cs typeface="Times New Roman" pitchFamily="18" charset="0"/>
              </a:rPr>
              <a:t>A proper selection of tuning parameters such as momentum factor, learning co-efficient,  </a:t>
            </a:r>
            <a:r>
              <a:rPr lang="en-US" sz="1600" dirty="0" err="1" smtClean="0">
                <a:latin typeface="Times New Roman" pitchFamily="18" charset="0"/>
                <a:ea typeface="Verdana" pitchFamily="34" charset="0"/>
                <a:cs typeface="Times New Roman" pitchFamily="18" charset="0"/>
              </a:rPr>
              <a:t>sigmoidal</a:t>
            </a:r>
            <a:r>
              <a:rPr lang="en-US" sz="1600" dirty="0" smtClean="0">
                <a:latin typeface="Times New Roman" pitchFamily="18" charset="0"/>
                <a:ea typeface="Verdana" pitchFamily="34" charset="0"/>
                <a:cs typeface="Times New Roman" pitchFamily="18" charset="0"/>
              </a:rPr>
              <a:t> gain and threshold value are required for efficient learning and designing of stable network</a:t>
            </a:r>
            <a:endPar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endParaRPr>
          </a:p>
          <a:p>
            <a:pPr marL="285750" marR="0" lvl="0" indent="-285750" algn="just" defTabSz="914400" rtl="0" eaLnBrk="0" fontAlgn="base" latinLnBrk="0" hangingPunct="0">
              <a:lnSpc>
                <a:spcPct val="150000"/>
              </a:lnSpc>
              <a:spcBef>
                <a:spcPct val="0"/>
              </a:spcBef>
              <a:spcAft>
                <a:spcPct val="0"/>
              </a:spcAft>
              <a:buClrTx/>
              <a:buSzTx/>
              <a:buFontTx/>
              <a:buAutoNum type="romanLcParenBoth"/>
              <a:tabLst/>
            </a:pPr>
            <a:r>
              <a:rPr kumimoji="0" lang="en-US" sz="1600" b="1" i="0" u="none" strike="noStrike" cap="none" normalizeH="0" baseline="0" dirty="0" smtClean="0">
                <a:ln>
                  <a:noFill/>
                </a:ln>
                <a:effectLst/>
                <a:latin typeface="Times New Roman" pitchFamily="18" charset="0"/>
                <a:ea typeface="Verdana" pitchFamily="34" charset="0"/>
                <a:cs typeface="Times New Roman" pitchFamily="18" charset="0"/>
              </a:rPr>
              <a:t>Momentum Factor </a:t>
            </a:r>
            <a:r>
              <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rPr>
              <a:t>: Weight adjustment is based on Momentum method. The Momentum factor has a significant role in deciding the values of learning rate that will produce  rapid learning. </a:t>
            </a:r>
          </a:p>
          <a:p>
            <a:pPr marL="285750" marR="0" lvl="0" indent="-285750" algn="just" defTabSz="914400" rtl="0" eaLnBrk="0" fontAlgn="base" latinLnBrk="0" hangingPunct="0">
              <a:lnSpc>
                <a:spcPct val="150000"/>
              </a:lnSpc>
              <a:spcBef>
                <a:spcPct val="0"/>
              </a:spcBef>
              <a:spcAft>
                <a:spcPct val="0"/>
              </a:spcAft>
              <a:buClrTx/>
              <a:buSzTx/>
              <a:tabLst/>
            </a:pPr>
            <a:endPar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endParaRPr>
          </a:p>
          <a:p>
            <a:pPr marL="285750" marR="0" lvl="0" indent="-28575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rPr>
              <a:t> If momentum is zero, then smoothening is minimum and the entire weight adjustment comes from newly calculated</a:t>
            </a:r>
            <a:r>
              <a:rPr kumimoji="0" lang="en-US" sz="1600" b="0" i="0" u="none" strike="noStrike" cap="none" normalizeH="0" dirty="0" smtClean="0">
                <a:ln>
                  <a:noFill/>
                </a:ln>
                <a:effectLst/>
                <a:latin typeface="Times New Roman" pitchFamily="18" charset="0"/>
                <a:ea typeface="Verdana" pitchFamily="34" charset="0"/>
                <a:cs typeface="Times New Roman" pitchFamily="18" charset="0"/>
              </a:rPr>
              <a:t> </a:t>
            </a:r>
            <a:r>
              <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rPr>
              <a:t>change. If momentum is one, new adjustment is ignored and the previous one is repeated. </a:t>
            </a:r>
          </a:p>
          <a:p>
            <a:pPr marL="285750" marR="0" lvl="0" indent="-285750" algn="just" defTabSz="914400" rtl="0" eaLnBrk="0" fontAlgn="base" latinLnBrk="0" hangingPunct="0">
              <a:lnSpc>
                <a:spcPct val="150000"/>
              </a:lnSpc>
              <a:spcBef>
                <a:spcPct val="0"/>
              </a:spcBef>
              <a:spcAft>
                <a:spcPct val="0"/>
              </a:spcAft>
              <a:buClrTx/>
              <a:buSzTx/>
              <a:tabLst/>
            </a:pPr>
            <a:endParaRPr lang="en-US" sz="1600" dirty="0" smtClean="0">
              <a:latin typeface="Times New Roman" pitchFamily="18" charset="0"/>
              <a:ea typeface="Verdana" pitchFamily="34" charset="0"/>
              <a:cs typeface="Times New Roman" pitchFamily="18" charset="0"/>
            </a:endParaRPr>
          </a:p>
          <a:p>
            <a:pPr marL="285750" marR="0" lvl="0" indent="-285750" algn="just" defTabSz="914400" rtl="0" eaLnBrk="0" fontAlgn="base" latinLnBrk="0" hangingPunct="0">
              <a:lnSpc>
                <a:spcPct val="150000"/>
              </a:lnSpc>
              <a:spcBef>
                <a:spcPct val="0"/>
              </a:spcBef>
              <a:spcAft>
                <a:spcPct val="0"/>
              </a:spcAft>
              <a:buClrTx/>
              <a:buSzTx/>
              <a:tabLst/>
            </a:pPr>
            <a:r>
              <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rPr>
              <a:t>Between 0 and 1 is a region where the weight adjustment is smoothened by an amount is proportional to the momentum factor. The role of momentum factor is to increase the speed  of learning without leading to oscillations.</a:t>
            </a:r>
          </a:p>
          <a:p>
            <a:pPr marL="285750" marR="0" lvl="0" indent="-285750" algn="just" defTabSz="914400" rtl="0" eaLnBrk="0" fontAlgn="base" latinLnBrk="0" hangingPunct="0">
              <a:lnSpc>
                <a:spcPct val="150000"/>
              </a:lnSpc>
              <a:spcBef>
                <a:spcPct val="0"/>
              </a:spcBef>
              <a:spcAft>
                <a:spcPct val="0"/>
              </a:spcAft>
              <a:buClrTx/>
              <a:buSzTx/>
              <a:tabLst/>
            </a:pPr>
            <a:endPar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600" b="0" i="0" u="none" strike="noStrike" cap="none" normalizeH="0" baseline="0" dirty="0" smtClean="0">
                <a:ln>
                  <a:noFill/>
                </a:ln>
                <a:effectLst/>
                <a:latin typeface="Times New Roman" pitchFamily="18" charset="0"/>
                <a:ea typeface="Verdana" pitchFamily="34" charset="0"/>
                <a:cs typeface="Times New Roman" pitchFamily="18" charset="0"/>
              </a:rPr>
              <a:t>The momentum also overcomes the effect of level minima. The use of momentum terns will often carry  a weight change process through one or local minima to get into global minima.</a:t>
            </a:r>
            <a:r>
              <a:rPr kumimoji="0" lang="en-US" sz="1400" b="0" i="0" u="none" strike="noStrike" cap="none" normalizeH="0" baseline="0" dirty="0" smtClean="0">
                <a:ln>
                  <a:noFill/>
                </a:ln>
                <a:solidFill>
                  <a:srgbClr val="002060"/>
                </a:solidFill>
                <a:effectLst/>
                <a:latin typeface="Verdana" pitchFamily="34" charset="0"/>
                <a:ea typeface="Verdana" pitchFamily="34" charset="0"/>
                <a:cs typeface="Verdana" pitchFamily="34" charset="0"/>
              </a:rPr>
              <a:t> </a:t>
            </a:r>
            <a:endParaRPr kumimoji="0" lang="en-US" sz="1400" b="0" i="0" u="none" strike="noStrike" cap="none" normalizeH="0" baseline="0" dirty="0" smtClean="0">
              <a:ln>
                <a:noFill/>
              </a:ln>
              <a:solidFill>
                <a:schemeClr val="tx1"/>
              </a:solidFill>
              <a:effectLst/>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416" y="314300"/>
            <a:ext cx="9644130" cy="1631216"/>
          </a:xfrm>
          <a:prstGeom prst="rect">
            <a:avLst/>
          </a:prstGeom>
        </p:spPr>
        <p:txBody>
          <a:bodyPr wrap="square">
            <a:spAutoFit/>
          </a:bodyPr>
          <a:lstStyle/>
          <a:p>
            <a:pPr algn="just"/>
            <a:r>
              <a:rPr lang="en-US" sz="2000" dirty="0" smtClean="0">
                <a:latin typeface="Times New Roman" pitchFamily="18" charset="0"/>
                <a:cs typeface="Times New Roman" pitchFamily="18" charset="0"/>
              </a:rPr>
              <a:t>The Momentum strategy, which is defined as buying the winning and selling the losing factors, as measured by their performance over the last 12 months, excluding the most recent month.  The momentum factor exists, according to reams of academic literature — but fund managers can’t find a way to profit from it in the real world, according to new research available to clients of Dimensional Fund Advisors.</a:t>
            </a:r>
            <a:endParaRPr lang="en-US" sz="2000" dirty="0">
              <a:latin typeface="Times New Roman" pitchFamily="18" charset="0"/>
              <a:cs typeface="Times New Roman" pitchFamily="18" charset="0"/>
            </a:endParaRPr>
          </a:p>
        </p:txBody>
      </p:sp>
      <p:pic>
        <p:nvPicPr>
          <p:cNvPr id="1026" name="Picture 2" descr="FactorUniverse"/>
          <p:cNvPicPr>
            <a:picLocks noChangeAspect="1" noChangeArrowheads="1"/>
          </p:cNvPicPr>
          <p:nvPr/>
        </p:nvPicPr>
        <p:blipFill>
          <a:blip r:embed="rId2"/>
          <a:srcRect/>
          <a:stretch>
            <a:fillRect/>
          </a:stretch>
        </p:blipFill>
        <p:spPr bwMode="auto">
          <a:xfrm>
            <a:off x="171416" y="2100250"/>
            <a:ext cx="9657734" cy="364333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2854" y="187660"/>
            <a:ext cx="9408805" cy="5909310"/>
          </a:xfrm>
          <a:prstGeom prst="rect">
            <a:avLst/>
          </a:prstGeom>
        </p:spPr>
        <p:txBody>
          <a:bodyPr wrap="square">
            <a:spAutoFit/>
          </a:bodyPr>
          <a:lstStyle/>
          <a:p>
            <a:pPr lvl="0" algn="just" eaLnBrk="0" hangingPunct="0">
              <a:lnSpc>
                <a:spcPct val="150000"/>
              </a:lnSpc>
              <a:buSzTx/>
            </a:pPr>
            <a:r>
              <a:rPr kumimoji="0" lang="en-US" b="0" i="0" u="none" strike="noStrike" cap="none" normalizeH="0" baseline="0" dirty="0" smtClean="0">
                <a:ln>
                  <a:noFill/>
                </a:ln>
                <a:solidFill>
                  <a:srgbClr val="002060"/>
                </a:solidFill>
                <a:effectLst/>
                <a:latin typeface="Times New Roman" pitchFamily="18" charset="0"/>
                <a:ea typeface="Verdana" pitchFamily="34" charset="0"/>
                <a:cs typeface="Times New Roman" pitchFamily="18" charset="0"/>
              </a:rPr>
              <a:t>(ii) </a:t>
            </a:r>
            <a:r>
              <a:rPr kumimoji="0" lang="en-US" b="1" i="0" u="none" strike="noStrike" cap="none" normalizeH="0" baseline="0" dirty="0" smtClean="0">
                <a:ln>
                  <a:noFill/>
                </a:ln>
                <a:solidFill>
                  <a:srgbClr val="002060"/>
                </a:solidFill>
                <a:effectLst/>
                <a:latin typeface="Times New Roman" pitchFamily="18" charset="0"/>
                <a:ea typeface="Verdana" pitchFamily="34" charset="0"/>
                <a:cs typeface="Times New Roman" pitchFamily="18" charset="0"/>
              </a:rPr>
              <a:t>Learning Co-efficient </a:t>
            </a:r>
            <a:r>
              <a:rPr kumimoji="0" lang="en-US" b="0" i="0" u="none" strike="noStrike" cap="none" normalizeH="0" baseline="0" dirty="0" smtClean="0">
                <a:ln>
                  <a:noFill/>
                </a:ln>
                <a:solidFill>
                  <a:srgbClr val="002060"/>
                </a:solidFill>
                <a:effectLst/>
                <a:latin typeface="Times New Roman" pitchFamily="18" charset="0"/>
                <a:ea typeface="Verdana" pitchFamily="34" charset="0"/>
                <a:cs typeface="Times New Roman" pitchFamily="18" charset="0"/>
              </a:rPr>
              <a:t>: The choice learning co-efficient is a tricky task in back propagation algorithm. The range of learning co-efficient that will produce rapid training depends on the number and types of input patterns. </a:t>
            </a:r>
          </a:p>
          <a:p>
            <a:pPr lvl="0" algn="just" eaLnBrk="0" hangingPunct="0">
              <a:lnSpc>
                <a:spcPct val="150000"/>
              </a:lnSpc>
              <a:buSzTx/>
            </a:pPr>
            <a:endParaRPr kumimoji="0" lang="en-US" b="0" i="0" u="none" strike="noStrike" cap="none" normalizeH="0" baseline="0" dirty="0" smtClean="0">
              <a:ln>
                <a:noFill/>
              </a:ln>
              <a:solidFill>
                <a:srgbClr val="002060"/>
              </a:solidFill>
              <a:effectLst/>
              <a:latin typeface="Times New Roman" pitchFamily="18" charset="0"/>
              <a:ea typeface="Verdana" pitchFamily="34" charset="0"/>
              <a:cs typeface="Times New Roman" pitchFamily="18" charset="0"/>
            </a:endParaRPr>
          </a:p>
          <a:p>
            <a:pPr algn="just" eaLnBrk="0" hangingPunct="0">
              <a:lnSpc>
                <a:spcPct val="150000"/>
              </a:lnSpc>
              <a:buSzTx/>
            </a:pPr>
            <a:r>
              <a:rPr lang="en-US" i="1" dirty="0" smtClean="0">
                <a:solidFill>
                  <a:srgbClr val="002060"/>
                </a:solidFill>
                <a:latin typeface="Times New Roman" pitchFamily="18" charset="0"/>
                <a:ea typeface="Verdana" pitchFamily="34" charset="0"/>
                <a:cs typeface="Times New Roman" pitchFamily="18" charset="0"/>
              </a:rPr>
              <a:t>(iii) </a:t>
            </a:r>
            <a:r>
              <a:rPr lang="en-US" b="1" dirty="0" err="1" smtClean="0">
                <a:solidFill>
                  <a:srgbClr val="002060"/>
                </a:solidFill>
                <a:latin typeface="Times New Roman" pitchFamily="18" charset="0"/>
                <a:ea typeface="Verdana" pitchFamily="34" charset="0"/>
                <a:cs typeface="Times New Roman" pitchFamily="18" charset="0"/>
              </a:rPr>
              <a:t>Sigmoidal</a:t>
            </a:r>
            <a:r>
              <a:rPr lang="en-US" b="1" dirty="0" smtClean="0">
                <a:solidFill>
                  <a:srgbClr val="002060"/>
                </a:solidFill>
                <a:latin typeface="Times New Roman" pitchFamily="18" charset="0"/>
                <a:ea typeface="Verdana" pitchFamily="34" charset="0"/>
                <a:cs typeface="Times New Roman" pitchFamily="18" charset="0"/>
              </a:rPr>
              <a:t> Gain: </a:t>
            </a:r>
            <a:r>
              <a:rPr lang="en-US" dirty="0" smtClean="0">
                <a:solidFill>
                  <a:srgbClr val="002060"/>
                </a:solidFill>
                <a:latin typeface="Times New Roman" pitchFamily="18" charset="0"/>
                <a:ea typeface="Verdana" pitchFamily="34" charset="0"/>
                <a:cs typeface="Times New Roman" pitchFamily="18" charset="0"/>
              </a:rPr>
              <a:t>In some problems, when the weights become large and force the neuron to operate on a· region where </a:t>
            </a:r>
            <a:r>
              <a:rPr lang="en-US" dirty="0" err="1" smtClean="0">
                <a:solidFill>
                  <a:srgbClr val="002060"/>
                </a:solidFill>
                <a:latin typeface="Times New Roman" pitchFamily="18" charset="0"/>
                <a:ea typeface="Verdana" pitchFamily="34" charset="0"/>
                <a:cs typeface="Times New Roman" pitchFamily="18" charset="0"/>
              </a:rPr>
              <a:t>sigmoidal</a:t>
            </a:r>
            <a:r>
              <a:rPr lang="en-US" dirty="0" smtClean="0">
                <a:solidFill>
                  <a:srgbClr val="002060"/>
                </a:solidFill>
                <a:latin typeface="Times New Roman" pitchFamily="18" charset="0"/>
                <a:ea typeface="Verdana" pitchFamily="34" charset="0"/>
                <a:cs typeface="Times New Roman" pitchFamily="18" charset="0"/>
              </a:rPr>
              <a:t> function is very flat, a better method of coping with network paralyses is to adjust the </a:t>
            </a:r>
            <a:r>
              <a:rPr lang="en-US" dirty="0" err="1" smtClean="0">
                <a:solidFill>
                  <a:srgbClr val="002060"/>
                </a:solidFill>
                <a:latin typeface="Times New Roman" pitchFamily="18" charset="0"/>
                <a:ea typeface="Verdana" pitchFamily="34" charset="0"/>
                <a:cs typeface="Times New Roman" pitchFamily="18" charset="0"/>
              </a:rPr>
              <a:t>sigmoidal</a:t>
            </a:r>
            <a:r>
              <a:rPr lang="en-US" dirty="0" smtClean="0">
                <a:solidFill>
                  <a:srgbClr val="002060"/>
                </a:solidFill>
                <a:latin typeface="Times New Roman" pitchFamily="18" charset="0"/>
                <a:ea typeface="Verdana" pitchFamily="34" charset="0"/>
                <a:cs typeface="Times New Roman" pitchFamily="18" charset="0"/>
              </a:rPr>
              <a:t> gain. By decreasing the scaling factor, we effectively spread out </a:t>
            </a:r>
            <a:r>
              <a:rPr lang="en-US" dirty="0" err="1" smtClean="0">
                <a:solidFill>
                  <a:srgbClr val="002060"/>
                </a:solidFill>
                <a:latin typeface="Times New Roman" pitchFamily="18" charset="0"/>
                <a:ea typeface="Verdana" pitchFamily="34" charset="0"/>
                <a:cs typeface="Times New Roman" pitchFamily="18" charset="0"/>
              </a:rPr>
              <a:t>sigmoidal</a:t>
            </a:r>
            <a:r>
              <a:rPr lang="en-US" dirty="0" smtClean="0">
                <a:solidFill>
                  <a:srgbClr val="002060"/>
                </a:solidFill>
                <a:latin typeface="Times New Roman" pitchFamily="18" charset="0"/>
                <a:ea typeface="Verdana" pitchFamily="34" charset="0"/>
                <a:cs typeface="Times New Roman" pitchFamily="18" charset="0"/>
              </a:rPr>
              <a:t> function on wide range to that training proceeds faster.</a:t>
            </a:r>
          </a:p>
          <a:p>
            <a:pPr algn="just" eaLnBrk="0" hangingPunct="0">
              <a:lnSpc>
                <a:spcPct val="150000"/>
              </a:lnSpc>
              <a:buSzTx/>
            </a:pPr>
            <a:endParaRPr lang="en-US" dirty="0" smtClean="0">
              <a:solidFill>
                <a:srgbClr val="002060"/>
              </a:solidFill>
              <a:latin typeface="Times New Roman" pitchFamily="18" charset="0"/>
              <a:ea typeface="Verdana" pitchFamily="34" charset="0"/>
              <a:cs typeface="Times New Roman" pitchFamily="18" charset="0"/>
            </a:endParaRPr>
          </a:p>
          <a:p>
            <a:pPr algn="just" eaLnBrk="0" hangingPunct="0">
              <a:lnSpc>
                <a:spcPct val="150000"/>
              </a:lnSpc>
              <a:buSzTx/>
            </a:pPr>
            <a:r>
              <a:rPr lang="en-US" dirty="0" smtClean="0">
                <a:solidFill>
                  <a:srgbClr val="002060"/>
                </a:solidFill>
                <a:latin typeface="Times New Roman" pitchFamily="18" charset="0"/>
                <a:ea typeface="Verdana" pitchFamily="34" charset="0"/>
                <a:cs typeface="Times New Roman" pitchFamily="18" charset="0"/>
              </a:rPr>
              <a:t>(iv)</a:t>
            </a:r>
            <a:r>
              <a:rPr lang="en-US" b="1" dirty="0" err="1" smtClean="0">
                <a:solidFill>
                  <a:srgbClr val="002060"/>
                </a:solidFill>
                <a:latin typeface="Times New Roman" pitchFamily="18" charset="0"/>
                <a:ea typeface="Verdana" pitchFamily="34" charset="0"/>
                <a:cs typeface="Times New Roman" pitchFamily="18" charset="0"/>
              </a:rPr>
              <a:t>ThresholdValue:</a:t>
            </a:r>
            <a:r>
              <a:rPr lang="en-US" dirty="0" err="1" smtClean="0">
                <a:solidFill>
                  <a:srgbClr val="002060"/>
                </a:solidFill>
                <a:latin typeface="Times New Roman" pitchFamily="18" charset="0"/>
                <a:ea typeface="Verdana" pitchFamily="34" charset="0"/>
                <a:cs typeface="Times New Roman" pitchFamily="18" charset="0"/>
              </a:rPr>
              <a:t>A</a:t>
            </a:r>
            <a:r>
              <a:rPr lang="en-US" dirty="0" smtClean="0">
                <a:solidFill>
                  <a:srgbClr val="002060"/>
                </a:solidFill>
                <a:latin typeface="Times New Roman" pitchFamily="18" charset="0"/>
                <a:ea typeface="Verdana" pitchFamily="34" charset="0"/>
                <a:cs typeface="Times New Roman" pitchFamily="18" charset="0"/>
              </a:rPr>
              <a:t> point beyond which there is a change in the manner a program executes; in particular, an error rate above which the operating system shuts down the computer system on the assumption that a hardware failure has occurred.  Every threshold has a current value, which is displayed by the threshold indicator. </a:t>
            </a:r>
          </a:p>
          <a:p>
            <a:pPr algn="just" eaLnBrk="0" hangingPunct="0">
              <a:lnSpc>
                <a:spcPct val="150000"/>
              </a:lnSpc>
              <a:buSzTx/>
            </a:pPr>
            <a:endParaRPr lang="en-US" dirty="0" smtClean="0">
              <a:solidFill>
                <a:srgbClr val="002060"/>
              </a:solidFill>
              <a:latin typeface="Times New Roman" pitchFamily="18" charset="0"/>
              <a:ea typeface="Verdana" pitchFamily="34"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54" y="1171556"/>
            <a:ext cx="9501254" cy="4893647"/>
          </a:xfrm>
          <a:prstGeom prst="rect">
            <a:avLst/>
          </a:prstGeom>
        </p:spPr>
        <p:txBody>
          <a:bodyPr wrap="square">
            <a:spAutoFit/>
          </a:bodyPr>
          <a:lstStyle/>
          <a:p>
            <a:pPr algn="just"/>
            <a:r>
              <a:rPr lang="en-US" sz="2400" dirty="0" smtClean="0">
                <a:latin typeface="Times New Roman" pitchFamily="18" charset="0"/>
                <a:cs typeface="Times New Roman" pitchFamily="18" charset="0"/>
              </a:rPr>
              <a:t>Thresholds can be set on six different parameters:</a:t>
            </a:r>
          </a:p>
          <a:p>
            <a:pPr algn="just"/>
            <a:endParaRPr lang="en-US" sz="2400" dirty="0" smtClean="0">
              <a:latin typeface="Times New Roman" pitchFamily="18" charset="0"/>
              <a:cs typeface="Times New Roman" pitchFamily="18" charset="0"/>
            </a:endParaRPr>
          </a:p>
          <a:p>
            <a:pPr marL="342900" indent="-342900" algn="just">
              <a:buFont typeface="+mj-lt"/>
              <a:buAutoNum type="arabicPeriod"/>
            </a:pPr>
            <a:r>
              <a:rPr lang="en-US" sz="2400" b="1" dirty="0" err="1" smtClean="0">
                <a:latin typeface="Times New Roman" pitchFamily="18" charset="0"/>
                <a:cs typeface="Times New Roman" pitchFamily="18" charset="0"/>
              </a:rPr>
              <a:t>Utilization</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percent utilization of an interface.</a:t>
            </a:r>
          </a:p>
          <a:p>
            <a:pPr marL="342900" indent="-342900" algn="just">
              <a:buFont typeface="+mj-lt"/>
              <a:buAutoNum type="arabicPeriod"/>
            </a:pPr>
            <a:endParaRPr lang="en-US" sz="2400" dirty="0" smtClean="0">
              <a:latin typeface="Times New Roman" pitchFamily="18" charset="0"/>
              <a:cs typeface="Times New Roman" pitchFamily="18" charset="0"/>
            </a:endParaRPr>
          </a:p>
          <a:p>
            <a:pPr marL="342900" indent="-342900" algn="just">
              <a:buFont typeface="+mj-lt"/>
              <a:buAutoNum type="arabicPeriod"/>
            </a:pPr>
            <a:r>
              <a:rPr lang="en-US" sz="2400" b="1" dirty="0" err="1" smtClean="0">
                <a:latin typeface="Times New Roman" pitchFamily="18" charset="0"/>
                <a:cs typeface="Times New Roman" pitchFamily="18" charset="0"/>
              </a:rPr>
              <a:t>Unicasts</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number of </a:t>
            </a:r>
            <a:r>
              <a:rPr lang="en-US" sz="2400" dirty="0" err="1" smtClean="0">
                <a:latin typeface="Times New Roman" pitchFamily="18" charset="0"/>
                <a:cs typeface="Times New Roman" pitchFamily="18" charset="0"/>
              </a:rPr>
              <a:t>unicast</a:t>
            </a:r>
            <a:r>
              <a:rPr lang="en-US" sz="2400" dirty="0" smtClean="0">
                <a:latin typeface="Times New Roman" pitchFamily="18" charset="0"/>
                <a:cs typeface="Times New Roman" pitchFamily="18" charset="0"/>
              </a:rPr>
              <a:t> frames per second.</a:t>
            </a:r>
          </a:p>
          <a:p>
            <a:pPr marL="342900" indent="-342900" algn="just">
              <a:buFont typeface="+mj-lt"/>
              <a:buAutoNum type="arabicPeriod"/>
            </a:pPr>
            <a:endParaRPr lang="en-US" sz="2400" dirty="0" smtClean="0">
              <a:latin typeface="Times New Roman" pitchFamily="18" charset="0"/>
              <a:cs typeface="Times New Roman" pitchFamily="18" charset="0"/>
            </a:endParaRPr>
          </a:p>
          <a:p>
            <a:pPr marL="342900" indent="-342900" algn="just">
              <a:buFont typeface="+mj-lt"/>
              <a:buAutoNum type="arabicPeriod"/>
            </a:pPr>
            <a:r>
              <a:rPr lang="en-US" sz="2400" b="1" dirty="0" err="1" smtClean="0">
                <a:latin typeface="Times New Roman" pitchFamily="18" charset="0"/>
                <a:cs typeface="Times New Roman" pitchFamily="18" charset="0"/>
              </a:rPr>
              <a:t>Broadcasts</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number of broadcast frames per second.</a:t>
            </a:r>
          </a:p>
          <a:p>
            <a:pPr marL="342900" indent="-342900" algn="just">
              <a:buFont typeface="+mj-lt"/>
              <a:buAutoNum type="arabicPeriod"/>
            </a:pPr>
            <a:endParaRPr lang="en-US" sz="2400" dirty="0" smtClean="0">
              <a:latin typeface="Times New Roman" pitchFamily="18" charset="0"/>
              <a:cs typeface="Times New Roman" pitchFamily="18" charset="0"/>
            </a:endParaRPr>
          </a:p>
          <a:p>
            <a:pPr marL="342900" indent="-342900" algn="just">
              <a:buFont typeface="+mj-lt"/>
              <a:buAutoNum type="arabicPeriod"/>
            </a:pPr>
            <a:r>
              <a:rPr lang="en-US" sz="2400" b="1" dirty="0" err="1" smtClean="0">
                <a:latin typeface="Times New Roman" pitchFamily="18" charset="0"/>
                <a:cs typeface="Times New Roman" pitchFamily="18" charset="0"/>
              </a:rPr>
              <a:t>Multicasts</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number of layer 2 multicasts per second.</a:t>
            </a:r>
          </a:p>
          <a:p>
            <a:pPr marL="342900" indent="-342900" algn="just">
              <a:buFont typeface="+mj-lt"/>
              <a:buAutoNum type="arabicPeriod"/>
            </a:pPr>
            <a:endParaRPr lang="en-US" sz="2400" dirty="0" smtClean="0">
              <a:latin typeface="Times New Roman" pitchFamily="18" charset="0"/>
              <a:cs typeface="Times New Roman" pitchFamily="18" charset="0"/>
            </a:endParaRPr>
          </a:p>
          <a:p>
            <a:pPr marL="342900" indent="-342900" algn="just">
              <a:buFont typeface="+mj-lt"/>
              <a:buAutoNum type="arabicPeriod"/>
            </a:pPr>
            <a:r>
              <a:rPr lang="en-US" sz="2400" b="1" dirty="0" err="1" smtClean="0">
                <a:latin typeface="Times New Roman" pitchFamily="18" charset="0"/>
                <a:cs typeface="Times New Roman" pitchFamily="18" charset="0"/>
              </a:rPr>
              <a:t>Errors</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number of </a:t>
            </a:r>
            <a:r>
              <a:rPr lang="en-US" sz="2400" dirty="0" err="1" smtClean="0">
                <a:latin typeface="Times New Roman" pitchFamily="18" charset="0"/>
                <a:cs typeface="Times New Roman" pitchFamily="18" charset="0"/>
              </a:rPr>
              <a:t>errored</a:t>
            </a:r>
            <a:r>
              <a:rPr lang="en-US" sz="2400" dirty="0" smtClean="0">
                <a:latin typeface="Times New Roman" pitchFamily="18" charset="0"/>
                <a:cs typeface="Times New Roman" pitchFamily="18" charset="0"/>
              </a:rPr>
              <a:t> frames per second.</a:t>
            </a:r>
          </a:p>
          <a:p>
            <a:pPr marL="342900" indent="-342900" algn="just">
              <a:buFont typeface="+mj-lt"/>
              <a:buAutoNum type="arabicPeriod"/>
            </a:pPr>
            <a:endParaRPr lang="en-US" sz="2400" dirty="0" smtClean="0">
              <a:latin typeface="Times New Roman" pitchFamily="18" charset="0"/>
              <a:cs typeface="Times New Roman" pitchFamily="18" charset="0"/>
            </a:endParaRPr>
          </a:p>
          <a:p>
            <a:pPr marL="342900" indent="-342900" algn="just">
              <a:buFont typeface="+mj-lt"/>
              <a:buAutoNum type="arabicPeriod"/>
            </a:pPr>
            <a:r>
              <a:rPr lang="en-US" sz="2400" b="1" dirty="0" err="1" smtClean="0">
                <a:latin typeface="Times New Roman" pitchFamily="18" charset="0"/>
                <a:cs typeface="Times New Roman" pitchFamily="18" charset="0"/>
              </a:rPr>
              <a:t>Discards</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number of discarded frames per second.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2862"/>
            <a:ext cx="9886984" cy="5570756"/>
          </a:xfrm>
          <a:prstGeom prst="rect">
            <a:avLst/>
          </a:prstGeom>
        </p:spPr>
        <p:txBody>
          <a:bodyPr wrap="square">
            <a:spAutoFit/>
          </a:bodyPr>
          <a:lstStyle/>
          <a:p>
            <a:pPr algn="just"/>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objective of </a:t>
            </a:r>
            <a:r>
              <a:rPr lang="en-US" sz="2000" b="1" dirty="0" err="1" smtClean="0">
                <a:latin typeface="Times New Roman" pitchFamily="18" charset="0"/>
                <a:cs typeface="Times New Roman" pitchFamily="18" charset="0"/>
              </a:rPr>
              <a:t>backpropagation</a:t>
            </a:r>
            <a:r>
              <a:rPr lang="en-US" sz="2000" b="1" dirty="0" smtClean="0">
                <a:latin typeface="Times New Roman" pitchFamily="18" charset="0"/>
                <a:cs typeface="Times New Roman" pitchFamily="18" charset="0"/>
              </a:rPr>
              <a:t> algorithm</a:t>
            </a:r>
            <a:r>
              <a:rPr lang="en-US" sz="2000" dirty="0" smtClean="0">
                <a:latin typeface="Times New Roman" pitchFamily="18" charset="0"/>
                <a:cs typeface="Times New Roman" pitchFamily="18" charset="0"/>
              </a:rPr>
              <a:t> is to </a:t>
            </a:r>
            <a:r>
              <a:rPr lang="en-US" sz="2000" dirty="0" err="1" smtClean="0">
                <a:latin typeface="Times New Roman" pitchFamily="18" charset="0"/>
                <a:cs typeface="Times New Roman" pitchFamily="18" charset="0"/>
              </a:rPr>
              <a:t>to</a:t>
            </a:r>
            <a:r>
              <a:rPr lang="en-US" sz="2000" dirty="0" smtClean="0">
                <a:latin typeface="Times New Roman" pitchFamily="18" charset="0"/>
                <a:cs typeface="Times New Roman" pitchFamily="18" charset="0"/>
              </a:rPr>
              <a:t> develop learning </a:t>
            </a:r>
            <a:r>
              <a:rPr lang="en-US" sz="2000" b="1" dirty="0" smtClean="0">
                <a:latin typeface="Times New Roman" pitchFamily="18" charset="0"/>
                <a:cs typeface="Times New Roman" pitchFamily="18" charset="0"/>
              </a:rPr>
              <a:t>algorithm</a:t>
            </a:r>
            <a:r>
              <a:rPr lang="en-US" sz="2000" dirty="0" smtClean="0">
                <a:latin typeface="Times New Roman" pitchFamily="18" charset="0"/>
                <a:cs typeface="Times New Roman" pitchFamily="18" charset="0"/>
              </a:rPr>
              <a:t> for multilayer </a:t>
            </a:r>
            <a:r>
              <a:rPr lang="en-US" sz="2000" dirty="0" err="1" smtClean="0">
                <a:latin typeface="Times New Roman" pitchFamily="18" charset="0"/>
                <a:cs typeface="Times New Roman" pitchFamily="18" charset="0"/>
              </a:rPr>
              <a:t>feedforward</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neural network</a:t>
            </a:r>
            <a:r>
              <a:rPr lang="en-US" sz="2000" dirty="0" smtClean="0">
                <a:latin typeface="Times New Roman" pitchFamily="18" charset="0"/>
                <a:cs typeface="Times New Roman" pitchFamily="18" charset="0"/>
              </a:rPr>
              <a:t>, so that network can be trained to capture the mapping implicitly.</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Why We Need </a:t>
            </a:r>
            <a:r>
              <a:rPr lang="en-US" sz="2000" b="1" dirty="0" err="1" smtClean="0">
                <a:latin typeface="Times New Roman" pitchFamily="18" charset="0"/>
                <a:cs typeface="Times New Roman" pitchFamily="18" charset="0"/>
              </a:rPr>
              <a:t>Backpropagation</a:t>
            </a:r>
            <a:r>
              <a:rPr lang="en-US" sz="2000" b="1" dirty="0" smtClean="0">
                <a:latin typeface="Times New Roman" pitchFamily="18" charset="0"/>
                <a:cs typeface="Times New Roman" pitchFamily="18" charset="0"/>
              </a:rPr>
              <a:t>?</a:t>
            </a:r>
          </a:p>
          <a:p>
            <a:pPr algn="just"/>
            <a:endParaRPr lang="en-US" sz="20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is a mechanism used to train the neural network relating to the particular dataset. Some of the advantages of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are:</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It is simple, fast and easy to program</a:t>
            </a:r>
          </a:p>
          <a:p>
            <a:pPr algn="just">
              <a:buFont typeface="Arial" pitchFamily="34" charset="0"/>
              <a:buChar char="•"/>
            </a:pPr>
            <a:r>
              <a:rPr lang="en-US" sz="2400" dirty="0" smtClean="0">
                <a:latin typeface="Times New Roman" pitchFamily="18" charset="0"/>
                <a:cs typeface="Times New Roman" pitchFamily="18" charset="0"/>
              </a:rPr>
              <a:t>Only numbers of the input are tuned and not any other parameter</a:t>
            </a:r>
          </a:p>
          <a:p>
            <a:pPr algn="just">
              <a:buFont typeface="Arial" pitchFamily="34" charset="0"/>
              <a:buChar char="•"/>
            </a:pPr>
            <a:r>
              <a:rPr lang="en-US" sz="2400" dirty="0" smtClean="0">
                <a:latin typeface="Times New Roman" pitchFamily="18" charset="0"/>
                <a:cs typeface="Times New Roman" pitchFamily="18" charset="0"/>
              </a:rPr>
              <a:t>No need to have prior knowledge about the network</a:t>
            </a:r>
          </a:p>
          <a:p>
            <a:pPr algn="just">
              <a:buFont typeface="Arial" pitchFamily="34" charset="0"/>
              <a:buChar char="•"/>
            </a:pPr>
            <a:r>
              <a:rPr lang="en-US" sz="2400" dirty="0" smtClean="0">
                <a:latin typeface="Times New Roman" pitchFamily="18" charset="0"/>
                <a:cs typeface="Times New Roman" pitchFamily="18" charset="0"/>
              </a:rPr>
              <a:t>It is flexible</a:t>
            </a:r>
          </a:p>
          <a:p>
            <a:pPr algn="just">
              <a:buFont typeface="Arial" pitchFamily="34" charset="0"/>
              <a:buChar char="•"/>
            </a:pPr>
            <a:r>
              <a:rPr lang="en-US" sz="2400" dirty="0" smtClean="0">
                <a:latin typeface="Times New Roman" pitchFamily="18" charset="0"/>
                <a:cs typeface="Times New Roman" pitchFamily="18" charset="0"/>
              </a:rPr>
              <a:t>A standard approach and works efficiently</a:t>
            </a:r>
          </a:p>
          <a:p>
            <a:pPr algn="just">
              <a:buFont typeface="Arial" pitchFamily="34" charset="0"/>
              <a:buChar char="•"/>
            </a:pPr>
            <a:r>
              <a:rPr lang="en-US" sz="2400" dirty="0" smtClean="0">
                <a:latin typeface="Times New Roman" pitchFamily="18" charset="0"/>
                <a:cs typeface="Times New Roman" pitchFamily="18" charset="0"/>
              </a:rPr>
              <a:t>It does not require the user to learn special functions</a:t>
            </a:r>
          </a:p>
          <a:p>
            <a:pPr algn="just"/>
            <a:endParaRPr lang="en-US" sz="2000" dirty="0">
              <a:latin typeface="Times New Roman" pitchFamily="18" charset="0"/>
              <a:cs typeface="Times New Roman"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20.05.14"/>
  <p:tag name="AS_TITLE" val="Aspose.Slides for .NET 2.0"/>
  <p:tag name="AS_VERSION" val="20.5"/>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AD314ACBBD024AB368ED7E36B4D55E" ma:contentTypeVersion="8" ma:contentTypeDescription="Create a new document." ma:contentTypeScope="" ma:versionID="47672c4b886260e8e6784f7250205eaf">
  <xsd:schema xmlns:xsd="http://www.w3.org/2001/XMLSchema" xmlns:xs="http://www.w3.org/2001/XMLSchema" xmlns:p="http://schemas.microsoft.com/office/2006/metadata/properties" xmlns:ns2="a069deda-dd54-4a17-8471-364442f6fb77" targetNamespace="http://schemas.microsoft.com/office/2006/metadata/properties" ma:root="true" ma:fieldsID="385fd464c505d6bcf43ee5d3fb3f35bf" ns2:_="">
    <xsd:import namespace="a069deda-dd54-4a17-8471-364442f6fb7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69deda-dd54-4a17-8471-364442f6fb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FCEE96-D422-4B54-812C-7BE07EE8689A}"/>
</file>

<file path=customXml/itemProps2.xml><?xml version="1.0" encoding="utf-8"?>
<ds:datastoreItem xmlns:ds="http://schemas.openxmlformats.org/officeDocument/2006/customXml" ds:itemID="{214CD62D-2145-4CBD-B330-5C86B8CC2B04}"/>
</file>

<file path=customXml/itemProps3.xml><?xml version="1.0" encoding="utf-8"?>
<ds:datastoreItem xmlns:ds="http://schemas.openxmlformats.org/officeDocument/2006/customXml" ds:itemID="{592DDFE0-432B-4570-B7D8-4FD893CE7E26}"/>
</file>

<file path=docProps/app.xml><?xml version="1.0" encoding="utf-8"?>
<Properties xmlns="http://schemas.openxmlformats.org/officeDocument/2006/extended-properties" xmlns:vt="http://schemas.openxmlformats.org/officeDocument/2006/docPropsVTypes">
  <Template/>
  <TotalTime>1007</TotalTime>
  <Words>1126</Words>
  <Application>Microsoft Office PowerPoint</Application>
  <PresentationFormat>Custom</PresentationFormat>
  <Paragraphs>132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products.groupdocs.app</dc:creator>
  <cp:lastModifiedBy>Ashish Tiwari</cp:lastModifiedBy>
  <cp:revision>194</cp:revision>
  <cp:lastPrinted>1601-01-01T00:00:00Z</cp:lastPrinted>
  <dcterms:created xsi:type="dcterms:W3CDTF">1601-01-01T00:00:00Z</dcterms:created>
  <dcterms:modified xsi:type="dcterms:W3CDTF">2020-10-09T05:35:08Z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0x010100E4AD314ACBBD024AB368ED7E36B4D55E</vt:lpwstr>
  </property>
</Properties>
</file>