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88" r:id="rId6"/>
    <p:sldId id="318" r:id="rId7"/>
    <p:sldId id="319" r:id="rId8"/>
    <p:sldId id="304" r:id="rId9"/>
    <p:sldId id="305" r:id="rId10"/>
    <p:sldId id="306" r:id="rId11"/>
    <p:sldId id="312" r:id="rId12"/>
    <p:sldId id="308" r:id="rId13"/>
    <p:sldId id="309" r:id="rId14"/>
    <p:sldId id="311" r:id="rId15"/>
    <p:sldId id="307" r:id="rId16"/>
    <p:sldId id="289" r:id="rId17"/>
    <p:sldId id="290" r:id="rId18"/>
    <p:sldId id="355" r:id="rId19"/>
    <p:sldId id="356" r:id="rId20"/>
    <p:sldId id="357" r:id="rId21"/>
    <p:sldId id="358" r:id="rId22"/>
    <p:sldId id="359" r:id="rId23"/>
    <p:sldId id="286" r:id="rId24"/>
    <p:sldId id="287" r:id="rId25"/>
    <p:sldId id="344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35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28785-18F9-45C2-8BFF-6D2C3FE6E841}" v="1" dt="2020-08-19T10:08:54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A AGRAWAL" userId="S::1801010151@united.edu.in::b881973d-be43-4a12-b2b9-39ee3043f12e" providerId="AD" clId="Web-{CC328785-18F9-45C2-8BFF-6D2C3FE6E841}"/>
    <pc:docChg chg="modSld">
      <pc:chgData name="SHWETA AGRAWAL" userId="S::1801010151@united.edu.in::b881973d-be43-4a12-b2b9-39ee3043f12e" providerId="AD" clId="Web-{CC328785-18F9-45C2-8BFF-6D2C3FE6E841}" dt="2020-08-19T10:08:54.591" v="0" actId="1076"/>
      <pc:docMkLst>
        <pc:docMk/>
      </pc:docMkLst>
      <pc:sldChg chg="modSp">
        <pc:chgData name="SHWETA AGRAWAL" userId="S::1801010151@united.edu.in::b881973d-be43-4a12-b2b9-39ee3043f12e" providerId="AD" clId="Web-{CC328785-18F9-45C2-8BFF-6D2C3FE6E841}" dt="2020-08-19T10:08:54.591" v="0" actId="1076"/>
        <pc:sldMkLst>
          <pc:docMk/>
          <pc:sldMk cId="0" sldId="331"/>
        </pc:sldMkLst>
        <pc:picChg chg="mod">
          <ac:chgData name="SHWETA AGRAWAL" userId="S::1801010151@united.edu.in::b881973d-be43-4a12-b2b9-39ee3043f12e" providerId="AD" clId="Web-{CC328785-18F9-45C2-8BFF-6D2C3FE6E841}" dt="2020-08-19T10:08:54.591" v="0" actId="1076"/>
          <ac:picMkLst>
            <pc:docMk/>
            <pc:sldMk cId="0" sldId="331"/>
            <ac:picMk id="717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225B7-625E-4FB7-A9F4-D8C7DFE75C80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1B9FB-4AD9-4519-9DCD-473D7C88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1801C-9CD9-4BFF-8466-C7476D3526D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CFF25-9EE5-445E-82E8-653D1BE9A04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whole process takes 2 miliseconds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6AACC-DA26-4777-83D1-B79E5D8DE76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BF367E3-EF97-4DE9-B8BA-F754D19E99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ureducation.in/fuzzy-systems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rgbClr val="1C1C1C"/>
              </a:solidFill>
              <a:effectLst/>
              <a:latin typeface="Abyssinica SIL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rgbClr val="1C1C1C"/>
              </a:solidFill>
              <a:effectLst/>
              <a:latin typeface="Abyssinica SIL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rgbClr val="1C1C1C"/>
              </a:solidFill>
              <a:effectLst/>
              <a:latin typeface="Abyssinica SIL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rgbClr val="1C1C1C"/>
              </a:solidFill>
              <a:effectLst/>
              <a:latin typeface="Abyssinica SIL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3600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rgbClr val="1C1C1C"/>
              </a:solidFill>
              <a:effectLst/>
              <a:latin typeface="Abyssinica SIL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sz="3600" b="1" dirty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3600" b="1" dirty="0"/>
              <a:t>United College Of Engineering &amp; Research Naini Prayagraj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sz="3600" dirty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sz="3600" dirty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3600" dirty="0"/>
              <a:t>PPT on Soft Computing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sz="3600" dirty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3600" dirty="0"/>
              <a:t>For CS/IT </a:t>
            </a:r>
            <a:r>
              <a:rPr lang="en-IN" sz="3600" dirty="0" err="1"/>
              <a:t>V</a:t>
            </a:r>
            <a:r>
              <a:rPr lang="en-IN" sz="2800" dirty="0" err="1"/>
              <a:t>th</a:t>
            </a:r>
            <a:r>
              <a:rPr lang="en-IN" sz="4400" dirty="0"/>
              <a:t> </a:t>
            </a:r>
            <a:r>
              <a:rPr lang="en-IN" sz="3600" dirty="0"/>
              <a:t>Semester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3600" dirty="0"/>
              <a:t>Unit 1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						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How will we teach the techniques?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  <a:p>
            <a:r>
              <a:rPr lang="en-US"/>
              <a:t>We will present </a:t>
            </a:r>
          </a:p>
          <a:p>
            <a:pPr lvl="1"/>
            <a:r>
              <a:rPr lang="en-US" sz="2400"/>
              <a:t>multiple techniques from Soft Computing +,</a:t>
            </a:r>
          </a:p>
          <a:p>
            <a:pPr lvl="1"/>
            <a:r>
              <a:rPr lang="en-US" sz="2400"/>
              <a:t>when each technique is applicable</a:t>
            </a:r>
          </a:p>
          <a:p>
            <a:pPr lvl="1"/>
            <a:r>
              <a:rPr lang="en-US" sz="2400"/>
              <a:t>examples of industrial applications</a:t>
            </a:r>
            <a:endParaRPr lang="en-US"/>
          </a:p>
          <a:p>
            <a:endParaRPr lang="en-US" sz="1200"/>
          </a:p>
          <a:p>
            <a:r>
              <a:rPr lang="en-US"/>
              <a:t>“If the only tool you have is a hammer, then every problem looks like a nail”</a:t>
            </a:r>
          </a:p>
          <a:p>
            <a:r>
              <a:rPr lang="en-US"/>
              <a:t>				- anonymous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Why is this important?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1905000"/>
            <a:ext cx="5334000" cy="44196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/>
              <a:t>The information revolution going on is allowing us to automate information processing tasks which require intelligence much like the industrial revolution automated manufacturing tasks </a:t>
            </a:r>
          </a:p>
          <a:p>
            <a:r>
              <a:rPr lang="en-US"/>
              <a:t>“Soft Computing” techniques have already been applied successfully.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00100" y="1689100"/>
            <a:ext cx="2095500" cy="901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 algn="l">
              <a:lnSpc>
                <a:spcPct val="95000"/>
              </a:lnSpc>
              <a:spcBef>
                <a:spcPct val="30000"/>
              </a:spcBef>
            </a:pPr>
            <a:r>
              <a:rPr lang="en-US" sz="2600" b="1" dirty="0">
                <a:latin typeface="Arial" charset="0"/>
              </a:rPr>
              <a:t>Farming</a:t>
            </a:r>
          </a:p>
          <a:p>
            <a:pPr algn="l">
              <a:lnSpc>
                <a:spcPct val="95000"/>
              </a:lnSpc>
              <a:spcBef>
                <a:spcPct val="30000"/>
              </a:spcBef>
            </a:pPr>
            <a:r>
              <a:rPr lang="en-US" sz="2000" b="1" dirty="0">
                <a:latin typeface="Arial" charset="0"/>
              </a:rPr>
              <a:t>corn &amp; cows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62000" y="3505200"/>
            <a:ext cx="2590800" cy="914400"/>
          </a:xfrm>
          <a:prstGeom prst="rect">
            <a:avLst/>
          </a:prstGeom>
          <a:noFill/>
          <a:ln w="38100">
            <a:solidFill>
              <a:srgbClr val="FAFD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>
              <a:lnSpc>
                <a:spcPct val="95000"/>
              </a:lnSpc>
              <a:spcBef>
                <a:spcPct val="30000"/>
              </a:spcBef>
            </a:pPr>
            <a:r>
              <a:rPr lang="en-US" sz="2600" b="1" dirty="0">
                <a:latin typeface="Arial" charset="0"/>
              </a:rPr>
              <a:t>Manufacturing</a:t>
            </a:r>
          </a:p>
          <a:p>
            <a:pPr algn="l">
              <a:lnSpc>
                <a:spcPct val="95000"/>
              </a:lnSpc>
              <a:spcBef>
                <a:spcPct val="30000"/>
              </a:spcBef>
            </a:pPr>
            <a:r>
              <a:rPr lang="en-US" sz="2000" b="1" dirty="0">
                <a:latin typeface="Arial" charset="0"/>
              </a:rPr>
              <a:t>chairs &amp; cars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38200" y="5410200"/>
            <a:ext cx="2667000" cy="914400"/>
          </a:xfrm>
          <a:prstGeom prst="rect">
            <a:avLst/>
          </a:prstGeom>
          <a:noFill/>
          <a:ln w="38100">
            <a:solidFill>
              <a:srgbClr val="FAFD00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>
              <a:lnSpc>
                <a:spcPct val="95000"/>
              </a:lnSpc>
              <a:spcBef>
                <a:spcPct val="30000"/>
              </a:spcBef>
            </a:pPr>
            <a:r>
              <a:rPr lang="en-US" sz="2600" b="1">
                <a:latin typeface="Arial" charset="0"/>
              </a:rPr>
              <a:t>Service</a:t>
            </a:r>
          </a:p>
          <a:p>
            <a:pPr algn="l">
              <a:lnSpc>
                <a:spcPct val="95000"/>
              </a:lnSpc>
              <a:spcBef>
                <a:spcPct val="30000"/>
              </a:spcBef>
            </a:pPr>
            <a:r>
              <a:rPr lang="en-US" sz="2000" b="1">
                <a:latin typeface="Arial" charset="0"/>
              </a:rPr>
              <a:t>content and code</a:t>
            </a:r>
            <a:endParaRPr lang="en-US" sz="2800" b="1">
              <a:latin typeface="Arial" charset="0"/>
            </a:endParaRP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1219200" y="2667000"/>
            <a:ext cx="0" cy="76200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1219200" y="4495800"/>
            <a:ext cx="0" cy="762000"/>
          </a:xfrm>
          <a:prstGeom prst="line">
            <a:avLst/>
          </a:prstGeom>
          <a:noFill/>
          <a:ln w="38100">
            <a:solidFill>
              <a:srgbClr val="FAFD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676400" y="2667000"/>
            <a:ext cx="1192058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Industrial </a:t>
            </a:r>
          </a:p>
          <a:p>
            <a:r>
              <a:rPr lang="en-US"/>
              <a:t>Revolution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587500" y="4495800"/>
            <a:ext cx="1349728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Information </a:t>
            </a:r>
          </a:p>
          <a:p>
            <a:r>
              <a:rPr lang="en-US"/>
              <a:t>Revolution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>
            <a:normAutofit fontScale="90000"/>
          </a:bodyPr>
          <a:lstStyle/>
          <a:p>
            <a:r>
              <a:rPr lang="en-US" sz="4000"/>
              <a:t>Reasons of necessary of uncertainty in AI</a:t>
            </a:r>
            <a:endParaRPr lang="ru-RU" sz="40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Objective (features of whole environment)</a:t>
            </a:r>
          </a:p>
          <a:p>
            <a:pPr lvl="1"/>
            <a:r>
              <a:rPr lang="en-US"/>
              <a:t>Uncertainty of our world and limited capabilities of our senses</a:t>
            </a:r>
          </a:p>
          <a:p>
            <a:r>
              <a:rPr lang="en-US"/>
              <a:t>Subjective (features of interaction with concrete environment)</a:t>
            </a:r>
          </a:p>
          <a:p>
            <a:pPr lvl="1"/>
            <a:r>
              <a:rPr lang="en-US"/>
              <a:t>Different experience of different persons and peoples, in particular, it maps on features of semantics of different languages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1C1C1C"/>
                </a:solidFill>
                <a:cs typeface="Arial" pitchFamily="34" charset="0"/>
              </a:rPr>
              <a:t>Types of computing 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800" dirty="0">
                <a:solidFill>
                  <a:srgbClr val="1C1C1C"/>
                </a:solidFill>
                <a:cs typeface="Arial" pitchFamily="34" charset="0"/>
              </a:rPr>
              <a:t>Hard</a:t>
            </a:r>
            <a:r>
              <a:rPr lang="en-US" altLang="zh-CN" sz="2800" dirty="0">
                <a:solidFill>
                  <a:srgbClr val="1C1C1C"/>
                </a:solidFill>
                <a:cs typeface="Arial" pitchFamily="34" charset="0"/>
              </a:rPr>
              <a:t> computing</a:t>
            </a:r>
            <a:endParaRPr lang="en-US" sz="2800" dirty="0">
              <a:solidFill>
                <a:srgbClr val="1C1C1C"/>
              </a:solidFill>
              <a:cs typeface="Arial" pitchFamily="34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800" dirty="0">
                <a:solidFill>
                  <a:srgbClr val="1C1C1C"/>
                </a:solidFill>
                <a:cs typeface="Arial" pitchFamily="34" charset="0"/>
              </a:rPr>
              <a:t>Soft </a:t>
            </a:r>
            <a:r>
              <a:rPr lang="en-US" altLang="zh-CN" sz="2800" dirty="0">
                <a:solidFill>
                  <a:srgbClr val="1C1C1C"/>
                </a:solidFill>
                <a:cs typeface="Arial" pitchFamily="34" charset="0"/>
              </a:rPr>
              <a:t>computing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srgbClr val="1C1C1C"/>
              </a:solidFill>
              <a:cs typeface="Arial" pitchFamily="34" charset="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1C1C1C"/>
                </a:solidFill>
                <a:cs typeface="Arial" pitchFamily="34" charset="0"/>
              </a:rPr>
              <a:t>Hard</a:t>
            </a:r>
            <a:r>
              <a:rPr lang="en-US" altLang="zh-CN" sz="2800" b="1" dirty="0">
                <a:solidFill>
                  <a:srgbClr val="1C1C1C"/>
                </a:solidFill>
                <a:cs typeface="Arial" pitchFamily="34" charset="0"/>
              </a:rPr>
              <a:t> computing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1. It deals with precised models where accurate solutions are achieve quickly.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2. It is based </a:t>
            </a:r>
            <a:r>
              <a:rPr lang="en-US" sz="2400" dirty="0" err="1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sz="24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 on mathematical approaches.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3. High degree of accuracy.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4. Hard Computing</a:t>
            </a:r>
            <a:r>
              <a:rPr lang="en-US" sz="2400" dirty="0"/>
              <a:t> It deals with binary and crisp logic that need the precise input file consecutive. Hard computing isn’t capable of finding the real world problem’s solution.</a:t>
            </a:r>
            <a:endParaRPr lang="en-US" sz="2400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9154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1C1C1C"/>
                </a:solidFill>
                <a:cs typeface="Arial" pitchFamily="34" charset="0"/>
              </a:rPr>
              <a:t>Soft </a:t>
            </a: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computing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It deals with appropriate model and gives appropriate solutions.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It is collection of A.I ,M.L , and some other engineering discipline.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Soft Computing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could be a computing model evolved to resolve the non-linear issues that involve unsure, imprecise and approximate solutions of a tangle. These sorts of issues square measure thought of as real-life issues wherever the human-like intelligence is needed to resolve it.</a:t>
            </a:r>
            <a:endParaRPr lang="en-US" altLang="zh-CN" sz="2800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 Soft Computing </a:t>
            </a:r>
            <a:r>
              <a:rPr lang="en-US" sz="2400" b="1" u="sng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Hard Computing:-</a:t>
            </a:r>
          </a:p>
          <a:p>
            <a:pPr algn="just"/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1. Soft Computing is tolerant  of uncertainty, partial truth and approximation whereas  Hard Computing requires a precisely state analytic model.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Soft Computing is based on 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 tooltip="Fuzzy Logic"/>
              </a:rPr>
              <a:t> fuzzy logic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neural sets, and probabilistic reasoning whereas Hard Computing is based on binary logic, crisp system, numerical analysis and crisp software.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 Soft computing has the characteristics of approximation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dispositionality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whereas Hard computing has the characteristics of precision and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categoricity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  Soft computing can evolve its own programs whereas Hard computing requires programs to be written.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 Soft computing can use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multivalued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fuzzy logic whereas Hard computing uses two-valued logic.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6. Soft computing incorporates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stochasticity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whereas Hard computing is deterministic.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7.  Soft computing can deal with ambiguous and noisy data whereas Hard computing requires exact input data.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8. Soft computing allows parallel computations whereas Hard computing is strictly sequential.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 Soft computing can yield approximate answers whereas Hard computing produces precise answers.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838200"/>
          <a:ext cx="8915400" cy="5689662"/>
        </p:xfrm>
        <a:graphic>
          <a:graphicData uri="http://schemas.openxmlformats.org/drawingml/2006/table">
            <a:tbl>
              <a:tblPr/>
              <a:tblGrid>
                <a:gridCol w="899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5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41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</a:p>
                  </a:txBody>
                  <a:tcPr marL="38946" marR="38946" marT="38946" marB="389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SOFT COMPUTING</a:t>
                      </a:r>
                    </a:p>
                  </a:txBody>
                  <a:tcPr marL="38946" marR="38946" marT="38946" marB="389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HARD COMPUTING</a:t>
                      </a:r>
                    </a:p>
                  </a:txBody>
                  <a:tcPr marL="38946" marR="38946" marT="38946" marB="389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98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Soft Computing is liberal of inexactness, uncertainty, partial truth and approximation.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Hard computing needs a exactly state analytic model.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5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Soft Computing relies on formal logic and probabilistic reasoning.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Hard computing relies on binary logic and crisp system.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398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Soft computing has the features of approximation and dispositionality.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Hard computing has the features of exactitude(precision) and </a:t>
                      </a:r>
                      <a:r>
                        <a:rPr lang="en-US" sz="1800" b="0" dirty="0" err="1">
                          <a:latin typeface="Times New Roman" pitchFamily="18" charset="0"/>
                          <a:cs typeface="Times New Roman" pitchFamily="18" charset="0"/>
                        </a:rPr>
                        <a:t>categoricity</a:t>
                      </a:r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1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Soft computing is stochastic in nature.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Hard computing is deterministic in nature.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5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Times New Roman" pitchFamily="18" charset="0"/>
                          <a:cs typeface="Times New Roman" pitchFamily="18" charset="0"/>
                        </a:rPr>
                        <a:t>Soft computing works on ambiguous and noisy data.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Times New Roman" pitchFamily="18" charset="0"/>
                          <a:cs typeface="Times New Roman" pitchFamily="18" charset="0"/>
                        </a:rPr>
                        <a:t>Hard computing works on exact data.</a:t>
                      </a:r>
                    </a:p>
                  </a:txBody>
                  <a:tcPr marL="68155" marR="68155" marT="34078" marB="3407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00200" y="228600"/>
            <a:ext cx="5779467" cy="5539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normalizeH="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Difference between Soft Computing and Hard Computing: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" y="-2"/>
          <a:ext cx="9144000" cy="6858003"/>
        </p:xfrm>
        <a:graphic>
          <a:graphicData uri="http://schemas.openxmlformats.org/drawingml/2006/table">
            <a:tbl>
              <a:tblPr/>
              <a:tblGrid>
                <a:gridCol w="99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560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Soft computing can perform parallel computations.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Hard computing performs sequential computations.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60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Soft computing produces approximate results.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Hard computing produces precise results.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60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8.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Soft computing will emerge its own programs.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Hard computing requires programs to be written.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591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9.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Soft computing incorporates randomness 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Hard computing is settled.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60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10.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>
                          <a:latin typeface="Times New Roman" pitchFamily="18" charset="0"/>
                          <a:cs typeface="Times New Roman" pitchFamily="18" charset="0"/>
                        </a:rPr>
                        <a:t>Soft computing will use multivalued logic.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2000" b="0" dirty="0">
                          <a:latin typeface="Times New Roman" pitchFamily="18" charset="0"/>
                          <a:cs typeface="Times New Roman" pitchFamily="18" charset="0"/>
                        </a:rPr>
                        <a:t>Hard computing uses two-valued logic.</a:t>
                      </a:r>
                    </a:p>
                  </a:txBody>
                  <a:tcPr marL="92184" marR="92184" marT="46092" marB="460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 descr="Table 1. Difference between hard computing and soft compu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440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srgbClr val="1C1C1C"/>
              </a:solidFill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   </a:t>
            </a:r>
            <a:r>
              <a:rPr lang="en-US" altLang="zh-CN" sz="3600" b="1" dirty="0">
                <a:solidFill>
                  <a:srgbClr val="1C1C1C"/>
                </a:solidFill>
                <a:cs typeface="Arial" pitchFamily="34" charset="0"/>
              </a:rPr>
              <a:t>Topics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srgbClr val="1C1C1C"/>
              </a:solidFill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   Co(Course Outcomes) of Subject.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1C1C1C"/>
                </a:solidFill>
                <a:cs typeface="Arial" pitchFamily="34" charset="0"/>
              </a:rPr>
              <a:t>   </a:t>
            </a:r>
            <a:r>
              <a:rPr lang="en-US" sz="3600" dirty="0"/>
              <a:t>What is SC?</a:t>
            </a:r>
            <a:endParaRPr lang="en-US" altLang="zh-CN" sz="3600" dirty="0">
              <a:solidFill>
                <a:srgbClr val="1C1C1C"/>
              </a:solidFill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    What is Neuron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3600" dirty="0"/>
              <a:t>    Levels of Brain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3600" dirty="0"/>
              <a:t>    Types of Neurons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3600" dirty="0"/>
              <a:t>    Biological Neurons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3600" dirty="0"/>
              <a:t>    Artificial Neurons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3600" dirty="0"/>
              <a:t>    Neural Signal Processing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6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3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37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srgbClr val="1C1C1C"/>
              </a:solidFill>
              <a:cs typeface="Arial" pitchFamily="34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Application of soft computing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srgbClr val="1C1C1C"/>
              </a:solidFill>
              <a:cs typeface="Arial" pitchFamily="34" charset="0"/>
            </a:endParaRPr>
          </a:p>
          <a:p>
            <a:pPr marL="742950" lvl="0" indent="-742950" algn="just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It is used in hand written recognition.</a:t>
            </a:r>
          </a:p>
          <a:p>
            <a:pPr marL="742950" lvl="0" indent="-742950" algn="just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It is used in image processing.</a:t>
            </a:r>
          </a:p>
          <a:p>
            <a:pPr marL="742950" lvl="0" indent="-742950" algn="just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It is used in data compression.</a:t>
            </a:r>
          </a:p>
          <a:p>
            <a:pPr marL="742950" lvl="0" indent="-742950" algn="just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It is used in power system.</a:t>
            </a:r>
          </a:p>
          <a:p>
            <a:pPr marL="742950" lvl="0" indent="-742950" algn="just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It is used in </a:t>
            </a:r>
            <a:r>
              <a:rPr lang="en-US" altLang="zh-CN" sz="3600" dirty="0" err="1">
                <a:solidFill>
                  <a:srgbClr val="1C1C1C"/>
                </a:solidFill>
                <a:cs typeface="Arial" pitchFamily="34" charset="0"/>
              </a:rPr>
              <a:t>neuro</a:t>
            </a: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 fuzzy system.</a:t>
            </a:r>
          </a:p>
          <a:p>
            <a:pPr marL="742950" lvl="0" indent="-742950" algn="just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3600" dirty="0">
                <a:solidFill>
                  <a:srgbClr val="1C1C1C"/>
                </a:solidFill>
                <a:cs typeface="Arial" pitchFamily="34" charset="0"/>
              </a:rPr>
              <a:t>It is used in fuzzy logic control.</a:t>
            </a:r>
          </a:p>
          <a:p>
            <a:pPr marL="742950" lvl="0" indent="-742950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srgbClr val="1C1C1C"/>
              </a:solidFill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cs typeface="Arial" pitchFamily="34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1C1C1C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1C1C1C"/>
                </a:solidFill>
                <a:latin typeface="Times New Roman" pitchFamily="18" charset="0"/>
                <a:ea typeface="Noto Sans CJK SC Regular"/>
                <a:cs typeface="Times New Roman" pitchFamily="18" charset="0"/>
              </a:rPr>
              <a:t>Neuron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1C1C1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Cells within the nervous system, called neurons, communicate with each other in unique ways. The neuron is the basic working unit of the brain, a specialized cell designed to transmit information to other nerve cells, muscle, or gland cells.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85000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neuron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the basic building block of the nervous system</a:t>
            </a:r>
          </a:p>
          <a:p>
            <a:pPr>
              <a:buSzPct val="85000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85000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They are often grouped in bundles called 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nerves.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1C1C1C"/>
                </a:solidFill>
                <a:latin typeface="Abyssinica SIL"/>
                <a:ea typeface="Noto Sans CJK SC Regular"/>
                <a:cs typeface="Arial" pitchFamily="34" charset="0"/>
              </a:rPr>
              <a:t>Neuron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600" dirty="0">
              <a:solidFill>
                <a:srgbClr val="1C1C1C"/>
              </a:solidFill>
              <a:latin typeface="Abyssinica SIL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3600" dirty="0"/>
              <a:t>The neuron is the basic working unit of the brain, a specialized cell designed to transmit information to other nerve cells, muscle, or gland cells.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3600" dirty="0"/>
              <a:t>Brain contains about </a:t>
            </a:r>
            <a:r>
              <a:rPr lang="en-US" sz="3600" dirty="0"/>
              <a:t>10</a:t>
            </a:r>
            <a:r>
              <a:rPr lang="en-US" sz="3600" baseline="30000" dirty="0"/>
              <a:t>10</a:t>
            </a:r>
            <a:r>
              <a:rPr lang="en-US" sz="3600" dirty="0"/>
              <a:t> basic unit called neurons and each neuron is connected about 10</a:t>
            </a:r>
            <a:r>
              <a:rPr lang="en-US" sz="3600" baseline="30000" dirty="0"/>
              <a:t>4</a:t>
            </a:r>
            <a:r>
              <a:rPr lang="en-US" sz="3600" dirty="0"/>
              <a:t> other neurons.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/>
              <a:t>Neurons are also known as nerve cells.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3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baseline="30000" dirty="0"/>
              <a:t>																						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3600" baseline="300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3600" baseline="300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IN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neurons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875" y="-7938"/>
            <a:ext cx="9144000" cy="734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neurons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0"/>
            <a:ext cx="72532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u="sng"/>
              <a:t>4 parts of the neuron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620000" cy="57150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u="sng">
              <a:cs typeface="Times New Roman" pitchFamily="18" charset="0"/>
            </a:endParaRPr>
          </a:p>
          <a:p>
            <a:pPr marL="609600" indent="-609600" eaLnBrk="1" hangingPunct="1">
              <a:buClr>
                <a:schemeClr val="bg1"/>
              </a:buClr>
              <a:buSzPct val="70000"/>
              <a:buFont typeface="Californian FB" pitchFamily="18" charset="0"/>
              <a:buAutoNum type="arabicPeriod"/>
            </a:pPr>
            <a:r>
              <a:rPr lang="en-US" i="1" u="sng">
                <a:cs typeface="Times New Roman" pitchFamily="18" charset="0"/>
              </a:rPr>
              <a:t>Dendrites </a:t>
            </a:r>
            <a:r>
              <a:rPr lang="en-US">
                <a:cs typeface="Times New Roman" pitchFamily="18" charset="0"/>
              </a:rPr>
              <a:t>are specialized to receive signals from neighboring neurons and carry them back to the cell body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>
              <a:cs typeface="Times New Roman" pitchFamily="18" charset="0"/>
            </a:endParaRPr>
          </a:p>
          <a:p>
            <a:pPr marL="609600" indent="-609600" eaLnBrk="1" hangingPunct="1"/>
            <a:r>
              <a:rPr lang="en-US"/>
              <a:t>Thin, bushy-like structures that receive information from outside the neuron</a:t>
            </a:r>
          </a:p>
          <a:p>
            <a:pPr marL="1179513" lvl="1" indent="-609600" eaLnBrk="1" hangingPunct="1"/>
            <a:endParaRPr lang="en-US"/>
          </a:p>
          <a:p>
            <a:pPr marL="1179513" lvl="1" indent="-609600" eaLnBrk="1" hangingPunct="1"/>
            <a:r>
              <a:rPr lang="en-US"/>
              <a:t>Relays the information into the </a:t>
            </a:r>
            <a:r>
              <a:rPr lang="en-US" i="1" u="sng"/>
              <a:t>cell body</a:t>
            </a:r>
            <a:endParaRPr lang="en-US" i="1" u="sng">
              <a:cs typeface="Times New Roman" pitchFamily="18" charset="0"/>
            </a:endParaRPr>
          </a:p>
          <a:p>
            <a:pPr marL="609600" indent="-609600" eaLnBrk="1" hangingPunct="1">
              <a:buFont typeface="Wingdings" pitchFamily="2" charset="2"/>
              <a:buNone/>
            </a:pPr>
            <a:endParaRPr lang="en-US" u="sng"/>
          </a:p>
        </p:txBody>
      </p:sp>
      <p:pic>
        <p:nvPicPr>
          <p:cNvPr id="9220" name="Picture 6" descr="animated neuron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The Neuron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3810000" cy="5791200"/>
          </a:xfrm>
        </p:spPr>
        <p:txBody>
          <a:bodyPr/>
          <a:lstStyle/>
          <a:p>
            <a:pPr marL="609600" indent="-609600" eaLnBrk="1" hangingPunct="1">
              <a:buClrTx/>
              <a:buSzPct val="70000"/>
              <a:buFont typeface="Wingdings" pitchFamily="2" charset="2"/>
              <a:buAutoNum type="arabicPeriod" startAt="2"/>
            </a:pPr>
            <a:r>
              <a:rPr lang="en-US" sz="3600" i="1" u="sng" dirty="0"/>
              <a:t>The Cell body </a:t>
            </a:r>
            <a:r>
              <a:rPr lang="en-US" sz="3600" dirty="0"/>
              <a:t>contains the cell nucleus </a:t>
            </a:r>
            <a:endParaRPr lang="en-US" sz="3600" b="1" dirty="0"/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endParaRPr lang="en-US" sz="3600" b="1" dirty="0"/>
          </a:p>
          <a:p>
            <a:pPr marL="609600" indent="-609600" eaLnBrk="1" hangingPunct="1"/>
            <a:r>
              <a:rPr lang="en-US" sz="3600" dirty="0"/>
              <a:t>The cell body relays the information down to the axon</a:t>
            </a:r>
            <a:endParaRPr lang="en-US" sz="3600" b="1" u="sng" dirty="0"/>
          </a:p>
          <a:p>
            <a:pPr marL="609600" indent="-609600" eaLnBrk="1" hangingPunct="1"/>
            <a:endParaRPr lang="en-US" sz="2800" dirty="0"/>
          </a:p>
        </p:txBody>
      </p:sp>
      <p:sp>
        <p:nvSpPr>
          <p:cNvPr id="10244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sz="2800" dirty="0"/>
          </a:p>
        </p:txBody>
      </p:sp>
      <p:pic>
        <p:nvPicPr>
          <p:cNvPr id="649221" name="Picture 5" descr="neuron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75" y="1066800"/>
            <a:ext cx="39719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9224" name="Line 8"/>
          <p:cNvSpPr>
            <a:spLocks noChangeShapeType="1"/>
          </p:cNvSpPr>
          <p:nvPr/>
        </p:nvSpPr>
        <p:spPr bwMode="auto">
          <a:xfrm>
            <a:off x="4648200" y="1143000"/>
            <a:ext cx="1905000" cy="1447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914400"/>
          </a:xfrm>
        </p:spPr>
        <p:txBody>
          <a:bodyPr/>
          <a:lstStyle/>
          <a:p>
            <a:pPr algn="ctr" eaLnBrk="1" hangingPunct="1"/>
            <a:r>
              <a:rPr lang="en-US" u="sng"/>
              <a:t>The structure of a neuron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7848600" cy="5302250"/>
          </a:xfrm>
        </p:spPr>
        <p:txBody>
          <a:bodyPr/>
          <a:lstStyle/>
          <a:p>
            <a:pPr marL="609600" indent="-609600" eaLnBrk="1" hangingPunct="1">
              <a:buClr>
                <a:schemeClr val="bg1"/>
              </a:buClr>
              <a:buSzPct val="75000"/>
              <a:buFont typeface="Wingdings" pitchFamily="2" charset="2"/>
              <a:buAutoNum type="arabicPeriod" startAt="3"/>
            </a:pPr>
            <a:r>
              <a:rPr lang="en-US" sz="3400" i="1" u="sng">
                <a:cs typeface="Times New Roman" pitchFamily="18" charset="0"/>
              </a:rPr>
              <a:t>Axon</a:t>
            </a:r>
            <a:r>
              <a:rPr lang="en-US" sz="3400">
                <a:cs typeface="Times New Roman" pitchFamily="18" charset="0"/>
              </a:rPr>
              <a:t>: A thin, long structure that transmits signals from the cell body to the </a:t>
            </a:r>
            <a:r>
              <a:rPr lang="en-US" sz="3400" i="1" u="sng">
                <a:cs typeface="Times New Roman" pitchFamily="18" charset="0"/>
              </a:rPr>
              <a:t>axon terminal</a:t>
            </a:r>
            <a:r>
              <a:rPr lang="en-US" sz="3400" u="sng">
                <a:cs typeface="Times New Roman" pitchFamily="18" charset="0"/>
              </a:rPr>
              <a:t>.</a:t>
            </a:r>
          </a:p>
          <a:p>
            <a:pPr marL="609600" indent="-609600" eaLnBrk="1" hangingPunct="1">
              <a:buClr>
                <a:schemeClr val="bg1"/>
              </a:buClr>
              <a:buSzPct val="75000"/>
              <a:buFont typeface="Wingdings" pitchFamily="2" charset="2"/>
              <a:buNone/>
            </a:pPr>
            <a:endParaRPr lang="en-US" sz="3400" b="1" u="sng"/>
          </a:p>
          <a:p>
            <a:pPr marL="609600" indent="-609600" eaLnBrk="1" hangingPunct="1">
              <a:buClr>
                <a:schemeClr val="bg1"/>
              </a:buClr>
              <a:buSzPct val="75000"/>
              <a:buFont typeface="Wingdings" pitchFamily="2" charset="2"/>
              <a:buAutoNum type="arabicPeriod" startAt="4"/>
            </a:pPr>
            <a:r>
              <a:rPr lang="en-US" sz="3400" i="1" u="sng"/>
              <a:t>Axon Terminal </a:t>
            </a:r>
            <a:r>
              <a:rPr lang="en-US" sz="3400"/>
              <a:t>is the last step for the relay of information inside the neuron. </a:t>
            </a:r>
          </a:p>
          <a:p>
            <a:pPr marL="609600" indent="-609600" eaLnBrk="1" hangingPunct="1">
              <a:buFont typeface="Wingdings" pitchFamily="2" charset="2"/>
              <a:buNone/>
            </a:pPr>
            <a:endParaRPr lang="en-US" sz="3400"/>
          </a:p>
        </p:txBody>
      </p:sp>
      <p:pic>
        <p:nvPicPr>
          <p:cNvPr id="11268" name="Picture 6" descr="neuro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937125"/>
            <a:ext cx="82296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1981200" y="2590800"/>
            <a:ext cx="2209800" cy="3581400"/>
          </a:xfrm>
        </p:spPr>
        <p:txBody>
          <a:bodyPr/>
          <a:lstStyle/>
          <a:p>
            <a:pPr algn="ctr"/>
            <a:r>
              <a:rPr lang="en-US" sz="3600" b="0">
                <a:solidFill>
                  <a:schemeClr val="tx1"/>
                </a:solidFill>
              </a:rPr>
              <a:t>The cell body is covered with Axon Terminals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35280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9" descr="neuron_new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7013" y="609600"/>
            <a:ext cx="5259387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905000" y="914400"/>
            <a:ext cx="7010400" cy="4876800"/>
          </a:xfrm>
        </p:spPr>
        <p:txBody>
          <a:bodyPr/>
          <a:lstStyle/>
          <a:p>
            <a:pPr algn="ctr" eaLnBrk="1" hangingPunct="1"/>
            <a:r>
              <a:rPr lang="en-US" sz="4300"/>
              <a:t>Once the information hits the terminal, it is transmitted outside the cell by </a:t>
            </a:r>
            <a:r>
              <a:rPr lang="en-US" sz="4300" i="1" u="sng"/>
              <a:t>neurotransmitters</a:t>
            </a:r>
            <a:r>
              <a:rPr lang="en-US" sz="4300"/>
              <a:t>, which reside in the axon terminal.</a:t>
            </a:r>
            <a:br>
              <a:rPr lang="en-US" sz="4300"/>
            </a:br>
            <a:endParaRPr lang="en-US" sz="43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C1C1C"/>
                </a:solidFill>
                <a:cs typeface="Arial" pitchFamily="34" charset="0"/>
              </a:rPr>
              <a:t> Co(Course Outcomes) of Subject.</a:t>
            </a:r>
            <a:endParaRPr lang="ru-RU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81000" y="19050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Co1 To </a:t>
            </a:r>
            <a:r>
              <a:rPr lang="en-US" sz="2400" dirty="0" err="1"/>
              <a:t>devlop</a:t>
            </a:r>
            <a:r>
              <a:rPr lang="en-US" sz="2400" dirty="0"/>
              <a:t> the skills to gain a basic understanding of neural network theory . Also explain the architecture of neural network, supervised &amp; unsupervised learning.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Co2 To </a:t>
            </a:r>
            <a:r>
              <a:rPr lang="en-US" sz="2400" dirty="0" err="1"/>
              <a:t>devlop</a:t>
            </a:r>
            <a:r>
              <a:rPr lang="en-US" sz="2400" dirty="0"/>
              <a:t> the skills to gain the knowledge of various neural network models like perception model, single &amp;multilayer model, back propagation model and its applications.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Co3 To understand the concept of fuzzy logic knowledge representation using fuzzy rules and fuzzy to crisp conversion.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Synaptic Transmission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696200" cy="5334000"/>
          </a:xfrm>
        </p:spPr>
        <p:txBody>
          <a:bodyPr/>
          <a:lstStyle/>
          <a:p>
            <a:r>
              <a:rPr lang="en-US"/>
              <a:t>The neurotransmitters are released from the vesicles and then attach to receptors located on the postsynaptic neuron.</a:t>
            </a:r>
          </a:p>
          <a:p>
            <a:endParaRPr lang="en-US"/>
          </a:p>
          <a:p>
            <a:r>
              <a:rPr lang="en-US"/>
              <a:t>These neurotransmitters are in contact with the dendrite of the postsynaptic neuron  only briefly.</a:t>
            </a:r>
          </a:p>
          <a:p>
            <a:endParaRPr lang="en-US"/>
          </a:p>
          <a:p>
            <a:pPr lvl="1"/>
            <a:r>
              <a:rPr lang="en-US"/>
              <a:t>The chemical is almost immediately destroyed or reabsorbed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Neurotransmitters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676400" y="1143000"/>
            <a:ext cx="7391400" cy="5257800"/>
          </a:xfrm>
        </p:spPr>
        <p:txBody>
          <a:bodyPr/>
          <a:lstStyle/>
          <a:p>
            <a:r>
              <a:rPr lang="en-US"/>
              <a:t>At least 50 different types of neurotransmitters have been identified</a:t>
            </a:r>
          </a:p>
          <a:p>
            <a:endParaRPr lang="en-US"/>
          </a:p>
          <a:p>
            <a:pPr lvl="1">
              <a:buClrTx/>
            </a:pPr>
            <a:r>
              <a:rPr lang="en-US"/>
              <a:t>Acetylcholine</a:t>
            </a:r>
          </a:p>
          <a:p>
            <a:pPr lvl="1">
              <a:buClrTx/>
            </a:pPr>
            <a:r>
              <a:rPr lang="en-US"/>
              <a:t>GABA</a:t>
            </a:r>
          </a:p>
          <a:p>
            <a:pPr lvl="1">
              <a:buClrTx/>
            </a:pPr>
            <a:r>
              <a:rPr lang="en-US"/>
              <a:t>Serotonin</a:t>
            </a:r>
          </a:p>
          <a:p>
            <a:pPr lvl="1">
              <a:buClrTx/>
            </a:pPr>
            <a:r>
              <a:rPr lang="en-US"/>
              <a:t>Dopamine</a:t>
            </a:r>
          </a:p>
          <a:p>
            <a:pPr lvl="1">
              <a:buClrTx/>
            </a:pPr>
            <a:r>
              <a:rPr lang="en-US"/>
              <a:t>Norepinephrine</a:t>
            </a:r>
          </a:p>
          <a:p>
            <a:pPr lvl="1">
              <a:buClrTx/>
            </a:pPr>
            <a:r>
              <a:rPr lang="en-US"/>
              <a:t>Endorphins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C1C1C"/>
                </a:solidFill>
                <a:cs typeface="Arial" pitchFamily="34" charset="0"/>
              </a:rPr>
              <a:t> Co(Course Outcomes) of Subject.</a:t>
            </a:r>
            <a:endParaRPr lang="ru-RU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81000" y="1460500"/>
            <a:ext cx="8458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  <a:p>
            <a:pPr algn="just"/>
            <a:r>
              <a:rPr lang="en-US" sz="2400" dirty="0"/>
              <a:t>Co4 To </a:t>
            </a:r>
            <a:r>
              <a:rPr lang="en-US" sz="2400" dirty="0" err="1"/>
              <a:t>devlop</a:t>
            </a:r>
            <a:r>
              <a:rPr lang="en-US" sz="2400" dirty="0"/>
              <a:t> the knowledge of fuzzy membership &amp; fuzzy rules and also their industrial applications.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Co5 To </a:t>
            </a:r>
            <a:r>
              <a:rPr lang="en-US" sz="2400" dirty="0" err="1"/>
              <a:t>devlop</a:t>
            </a:r>
            <a:r>
              <a:rPr lang="en-US" sz="2400" dirty="0"/>
              <a:t> the skills to gain a basic understanding of basic genetic algorithm techniques used in soft computing. Also some mutation generational cycle &amp; its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SC?</a:t>
            </a:r>
            <a:endParaRPr lang="ru-RU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81000" y="1460500"/>
            <a:ext cx="8458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“</a:t>
            </a:r>
            <a:r>
              <a:rPr lang="en-US" sz="2400" i="1" dirty="0"/>
              <a:t>Soft computing is a collection of methodologies that aim to exploit the tolerance for imprecision and uncertainty to achieve tractability, robustness, and low solution cost.</a:t>
            </a:r>
          </a:p>
          <a:p>
            <a:pPr algn="just"/>
            <a:r>
              <a:rPr lang="en-US" sz="2400" i="1" dirty="0"/>
              <a:t>Its principal constituents are fuzzy logic, </a:t>
            </a:r>
            <a:r>
              <a:rPr lang="en-US" sz="2400" i="1" dirty="0" err="1"/>
              <a:t>neurocomputing</a:t>
            </a:r>
            <a:r>
              <a:rPr lang="en-US" sz="2400" i="1" dirty="0"/>
              <a:t>, and probabilistic reasoning. Soft computing is likely to play an increasingly important role in many application areas, including software engineering. The role model for soft computing</a:t>
            </a:r>
          </a:p>
          <a:p>
            <a:pPr algn="just"/>
            <a:r>
              <a:rPr lang="en-US" sz="2400" i="1" dirty="0"/>
              <a:t>is the human mind</a:t>
            </a:r>
            <a:r>
              <a:rPr lang="en-US" sz="2400" dirty="0"/>
              <a:t>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SC?</a:t>
            </a:r>
            <a:endParaRPr lang="ru-RU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85750" y="1989138"/>
            <a:ext cx="88582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Soft computing is not precisely defined.</a:t>
            </a:r>
          </a:p>
          <a:p>
            <a:r>
              <a:rPr lang="en-US" sz="2000"/>
              <a:t>It consists of distinct concepts and techniques which aim to overcome the difficulties encountered in real world problems.</a:t>
            </a:r>
          </a:p>
          <a:p>
            <a:r>
              <a:rPr lang="en-US" sz="2000"/>
              <a:t>These problems result from the fact that our world seems to be imprecise, uncertain and difficult to categorize.</a:t>
            </a:r>
          </a:p>
          <a:p>
            <a:endParaRPr lang="en-US" sz="2000"/>
          </a:p>
          <a:p>
            <a:r>
              <a:rPr lang="en-US" sz="2000"/>
              <a:t>Possibly our world is uncertain really (see Quantum Theory, theory of relativity).</a:t>
            </a:r>
          </a:p>
          <a:p>
            <a:r>
              <a:rPr lang="en-US" sz="2000"/>
              <a:t>But question what is in reality and what is appeared in mind is senseless (R.A.Wilson, “Quantum Psychology”)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SC?</a:t>
            </a:r>
            <a:endParaRPr lang="ru-RU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0825" y="1371600"/>
            <a:ext cx="86645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Another possible definition of soft computing is to consider it as an anti-thesis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the concept of computer we now have, which can be described with all the adjectives such as hard, crisp, rigid, inflexible and stupid. Along this track,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may see soft computing as an attempt to mimic natural creatures: plants, animals, human beings, which are soft, flexible, adaptive and clever. In this sense soft computing is the name of a family of problem-solving methods that have analogy with biological reasoning and problem solving (sometimes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referred to as cognitive computing).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basic methods included in cognitive computing are fuzzy logic (FL),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neural networks (NN)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genetic algorithms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(GA) - the methods which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 not derive from classical theories.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is Soft Computing?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89100"/>
            <a:ext cx="7924800" cy="44577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/>
              <a:t>Soft Computing is a field that currently includes</a:t>
            </a:r>
          </a:p>
          <a:p>
            <a:endParaRPr lang="en-US" sz="1200"/>
          </a:p>
          <a:p>
            <a:r>
              <a:rPr lang="en-US"/>
              <a:t>Fuzzy Logic</a:t>
            </a:r>
          </a:p>
          <a:p>
            <a:r>
              <a:rPr lang="en-US"/>
              <a:t>Neural Networks</a:t>
            </a:r>
          </a:p>
          <a:p>
            <a:r>
              <a:rPr lang="en-US"/>
              <a:t>Probabilistic Reasoning</a:t>
            </a:r>
            <a:r>
              <a:rPr lang="en-US" sz="1800"/>
              <a:t>(Genetic Algorithms, BBN),</a:t>
            </a:r>
            <a:r>
              <a:rPr lang="en-US"/>
              <a:t> and </a:t>
            </a:r>
          </a:p>
          <a:p>
            <a:r>
              <a:rPr lang="en-US"/>
              <a:t>Other related methodologies</a:t>
            </a:r>
          </a:p>
          <a:p>
            <a:pPr lvl="1"/>
            <a:r>
              <a:rPr lang="en-US"/>
              <a:t>Case-Based Reasoning </a:t>
            </a:r>
          </a:p>
          <a:p>
            <a:endParaRPr lang="en-US" sz="1200"/>
          </a:p>
          <a:p>
            <a:r>
              <a:rPr lang="en-US"/>
              <a:t>Soft Computing combines knowledge, techniques, and methodologies from the sources above to create intelligent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is covered in this class?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We will teach techniques useful in creating intelligent software systems that can deal with the uncertainty and imprecision of real world problems</a:t>
            </a:r>
          </a:p>
          <a:p>
            <a:endParaRPr lang="en-US" sz="1200" dirty="0"/>
          </a:p>
          <a:p>
            <a:r>
              <a:rPr lang="en-US" dirty="0"/>
              <a:t>Some components of Intelligent systems are</a:t>
            </a:r>
          </a:p>
          <a:p>
            <a:pPr lvl="1"/>
            <a:r>
              <a:rPr lang="en-US" sz="2400" dirty="0"/>
              <a:t>human-like - they possess human-like expertise within a specific domain,</a:t>
            </a:r>
          </a:p>
          <a:p>
            <a:pPr lvl="1"/>
            <a:r>
              <a:rPr lang="en-US" sz="2400" dirty="0"/>
              <a:t>adaptable - they adapt themselves and learn to do better in a changing environment, and</a:t>
            </a:r>
          </a:p>
          <a:p>
            <a:pPr lvl="1"/>
            <a:r>
              <a:rPr lang="en-US" sz="2400" dirty="0"/>
              <a:t>explanations - they explain how they make decisions or take actions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D314ACBBD024AB368ED7E36B4D55E" ma:contentTypeVersion="6" ma:contentTypeDescription="Create a new document." ma:contentTypeScope="" ma:versionID="dc5f4b7c99399356b9712fa62974cb79">
  <xsd:schema xmlns:xsd="http://www.w3.org/2001/XMLSchema" xmlns:xs="http://www.w3.org/2001/XMLSchema" xmlns:p="http://schemas.microsoft.com/office/2006/metadata/properties" xmlns:ns2="a069deda-dd54-4a17-8471-364442f6fb77" targetNamespace="http://schemas.microsoft.com/office/2006/metadata/properties" ma:root="true" ma:fieldsID="467628dd69c627b52efa1bb34df7545c" ns2:_="">
    <xsd:import namespace="a069deda-dd54-4a17-8471-364442f6f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deda-dd54-4a17-8471-364442f6f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580F99-520F-4391-84EB-610F295EC3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69deda-dd54-4a17-8471-364442f6fb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DB3112-D12E-4CA3-9756-00D35BD01F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E99CE9-5CD3-4E46-BA0D-5FC5BD21B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1409</Words>
  <Application>Microsoft Office PowerPoint</Application>
  <PresentationFormat>On-screen Show (4:3)</PresentationFormat>
  <Paragraphs>251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 Co(Course Outcomes) of Subject.</vt:lpstr>
      <vt:lpstr> Co(Course Outcomes) of Subject.</vt:lpstr>
      <vt:lpstr>What is SC?</vt:lpstr>
      <vt:lpstr>What is SC?</vt:lpstr>
      <vt:lpstr>What is SC?</vt:lpstr>
      <vt:lpstr>What is Soft Computing?</vt:lpstr>
      <vt:lpstr>What is covered in this class?</vt:lpstr>
      <vt:lpstr>How will we teach the techniques?</vt:lpstr>
      <vt:lpstr>Why is this important?</vt:lpstr>
      <vt:lpstr>Reasons of necessary of uncertainty in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 parts of the neuron</vt:lpstr>
      <vt:lpstr>The Neuron</vt:lpstr>
      <vt:lpstr>The structure of a neuron</vt:lpstr>
      <vt:lpstr>The cell body is covered with Axon Terminals</vt:lpstr>
      <vt:lpstr>Once the information hits the terminal, it is transmitted outside the cell by neurotransmitters, which reside in the axon terminal. </vt:lpstr>
      <vt:lpstr>Synaptic Transmission</vt:lpstr>
      <vt:lpstr>Neurotransmitters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Ashish Tiwari</cp:lastModifiedBy>
  <cp:revision>136</cp:revision>
  <dcterms:created xsi:type="dcterms:W3CDTF">2006-08-16T00:00:00Z</dcterms:created>
  <dcterms:modified xsi:type="dcterms:W3CDTF">2020-08-19T10:08:54Z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0x010100E4AD314ACBBD024AB368ED7E36B4D55E</vt:lpwstr>
  </property>
</Properties>
</file>