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4" r:id="rId2"/>
    <p:sldId id="307" r:id="rId3"/>
    <p:sldId id="318" r:id="rId4"/>
    <p:sldId id="323" r:id="rId5"/>
    <p:sldId id="329" r:id="rId6"/>
    <p:sldId id="324" r:id="rId7"/>
    <p:sldId id="325" r:id="rId8"/>
    <p:sldId id="328" r:id="rId9"/>
    <p:sldId id="350" r:id="rId10"/>
    <p:sldId id="351" r:id="rId11"/>
    <p:sldId id="331" r:id="rId12"/>
    <p:sldId id="347" r:id="rId13"/>
    <p:sldId id="348" r:id="rId14"/>
    <p:sldId id="349" r:id="rId15"/>
    <p:sldId id="341" r:id="rId16"/>
    <p:sldId id="342" r:id="rId17"/>
    <p:sldId id="343" r:id="rId18"/>
    <p:sldId id="344" r:id="rId19"/>
    <p:sldId id="345" r:id="rId20"/>
    <p:sldId id="346" r:id="rId21"/>
    <p:sldId id="332" r:id="rId22"/>
    <p:sldId id="333" r:id="rId23"/>
    <p:sldId id="337" r:id="rId24"/>
    <p:sldId id="330" r:id="rId25"/>
    <p:sldId id="339" r:id="rId26"/>
    <p:sldId id="340" r:id="rId27"/>
  </p:sldIdLst>
  <p:sldSz cx="10058400" cy="7772400"/>
  <p:notesSz cx="7772400" cy="10058400"/>
  <p:custDataLst>
    <p:tags r:id="rId29"/>
  </p:custDataLst>
  <p:defaultTextStyle>
    <a:defPPr>
      <a:defRPr lang="ru-RU"/>
    </a:defPPr>
    <a:lvl1pPr algn="l" rtl="0" fontAlgn="base">
      <a:spcBef>
        <a:spcPct val="0"/>
      </a:spcBef>
      <a:spcAft>
        <a:spcPct val="0"/>
      </a:spcAft>
      <a:buSzPct val="100000"/>
      <a:buFont typeface="Calibri"/>
      <a:defRPr kern="1200">
        <a:solidFill>
          <a:schemeClr val="tx1"/>
        </a:solidFill>
        <a:latin typeface="Calibri"/>
        <a:ea typeface="+mn-ea"/>
        <a:cs typeface="+mn-cs"/>
      </a:defRPr>
    </a:lvl1pPr>
    <a:lvl2pPr marL="457200" algn="l" rtl="0" fontAlgn="base">
      <a:spcBef>
        <a:spcPct val="0"/>
      </a:spcBef>
      <a:spcAft>
        <a:spcPct val="0"/>
      </a:spcAft>
      <a:buSzPct val="100000"/>
      <a:buFont typeface="Calibri"/>
      <a:defRPr kern="1200">
        <a:solidFill>
          <a:schemeClr val="tx1"/>
        </a:solidFill>
        <a:latin typeface="Calibri"/>
        <a:ea typeface="+mn-ea"/>
        <a:cs typeface="+mn-cs"/>
      </a:defRPr>
    </a:lvl2pPr>
    <a:lvl3pPr marL="914400" algn="l" rtl="0" fontAlgn="base">
      <a:spcBef>
        <a:spcPct val="0"/>
      </a:spcBef>
      <a:spcAft>
        <a:spcPct val="0"/>
      </a:spcAft>
      <a:buSzPct val="100000"/>
      <a:buFont typeface="Calibri"/>
      <a:defRPr kern="1200">
        <a:solidFill>
          <a:schemeClr val="tx1"/>
        </a:solidFill>
        <a:latin typeface="Calibri"/>
        <a:ea typeface="+mn-ea"/>
        <a:cs typeface="+mn-cs"/>
      </a:defRPr>
    </a:lvl3pPr>
    <a:lvl4pPr marL="1371600" algn="l" rtl="0" fontAlgn="base">
      <a:spcBef>
        <a:spcPct val="0"/>
      </a:spcBef>
      <a:spcAft>
        <a:spcPct val="0"/>
      </a:spcAft>
      <a:buSzPct val="100000"/>
      <a:buFont typeface="Calibri"/>
      <a:defRPr kern="1200">
        <a:solidFill>
          <a:schemeClr val="tx1"/>
        </a:solidFill>
        <a:latin typeface="Calibri"/>
        <a:ea typeface="+mn-ea"/>
        <a:cs typeface="+mn-cs"/>
      </a:defRPr>
    </a:lvl4pPr>
    <a:lvl5pPr marL="1828800" algn="l" rtl="0" fontAlgn="base">
      <a:spcBef>
        <a:spcPct val="0"/>
      </a:spcBef>
      <a:spcAft>
        <a:spcPct val="0"/>
      </a:spcAft>
      <a:buSzPct val="100000"/>
      <a:buFont typeface="Calibri"/>
      <a:defRPr kern="1200">
        <a:solidFill>
          <a:schemeClr val="tx1"/>
        </a:solidFill>
        <a:latin typeface="Calibri"/>
        <a:ea typeface="+mn-ea"/>
        <a:cs typeface="+mn-cs"/>
      </a:defRPr>
    </a:lvl5pPr>
    <a:lvl6pPr marL="2286000" algn="l" defTabSz="914400" rtl="0" eaLnBrk="1" latinLnBrk="0" hangingPunct="1">
      <a:defRPr kern="1200">
        <a:solidFill>
          <a:schemeClr val="tx1"/>
        </a:solidFill>
        <a:latin typeface="Calibri"/>
        <a:ea typeface="+mn-ea"/>
        <a:cs typeface="+mn-cs"/>
      </a:defRPr>
    </a:lvl6pPr>
    <a:lvl7pPr marL="2743200" algn="l" defTabSz="914400" rtl="0" eaLnBrk="1" latinLnBrk="0" hangingPunct="1">
      <a:defRPr kern="1200">
        <a:solidFill>
          <a:schemeClr val="tx1"/>
        </a:solidFill>
        <a:latin typeface="Calibri"/>
        <a:ea typeface="+mn-ea"/>
        <a:cs typeface="+mn-cs"/>
      </a:defRPr>
    </a:lvl7pPr>
    <a:lvl8pPr marL="3200400" algn="l" defTabSz="914400" rtl="0" eaLnBrk="1" latinLnBrk="0" hangingPunct="1">
      <a:defRPr kern="1200">
        <a:solidFill>
          <a:schemeClr val="tx1"/>
        </a:solidFill>
        <a:latin typeface="Calibri"/>
        <a:ea typeface="+mn-ea"/>
        <a:cs typeface="+mn-cs"/>
      </a:defRPr>
    </a:lvl8pPr>
    <a:lvl9pPr marL="3657600" algn="l" defTabSz="914400" rtl="0" eaLnBrk="1" latinLnBrk="0" hangingPunct="1">
      <a:defRPr kern="1200">
        <a:solidFill>
          <a:schemeClr val="tx1"/>
        </a:solidFill>
        <a:latin typeface="Calibri"/>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7849" autoAdjust="0"/>
  </p:normalViewPr>
  <p:slideViewPr>
    <p:cSldViewPr>
      <p:cViewPr>
        <p:scale>
          <a:sx n="70" d="100"/>
          <a:sy n="70" d="100"/>
        </p:scale>
        <p:origin x="-1188" y="72"/>
      </p:cViewPr>
      <p:guideLst>
        <p:guide orient="horz" pos="1669"/>
        <p:guide pos="3727"/>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 d="100"/>
          <a:sy n="10" d="100"/>
        </p:scale>
        <p:origin x="-102" y="-26"/>
      </p:cViewPr>
      <p:guideLst>
        <p:guide orient="horz" pos="2160"/>
        <p:guide pos="288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B0E7DDF0-A1BC-406D-BB21-C10F4424C918}" type="datetimeFigureOut">
              <a:rPr lang="en-US" smtClean="0"/>
              <a:pPr/>
              <a:t>10/7/2020</a:t>
            </a:fld>
            <a:endParaRPr lang="en-US"/>
          </a:p>
        </p:txBody>
      </p:sp>
      <p:sp>
        <p:nvSpPr>
          <p:cNvPr id="4" name="Slide Image Placeholder 3"/>
          <p:cNvSpPr>
            <a:spLocks noGrp="1" noRot="1" noChangeAspect="1"/>
          </p:cNvSpPr>
          <p:nvPr>
            <p:ph type="sldImg" idx="2"/>
          </p:nvPr>
        </p:nvSpPr>
        <p:spPr>
          <a:xfrm>
            <a:off x="1446213" y="754063"/>
            <a:ext cx="4879975"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B9322458-D2C4-465C-AC70-40A897A976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5</a:t>
            </a:fld>
            <a:endParaRPr lang="en-US"/>
          </a:p>
        </p:txBody>
      </p:sp>
    </p:spTree>
    <p:extLst>
      <p:ext uri="{BB962C8B-B14F-4D97-AF65-F5344CB8AC3E}">
        <p14:creationId xmlns="" xmlns:p14="http://schemas.microsoft.com/office/powerpoint/2010/main" val="159128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88951" y="1900166"/>
            <a:ext cx="8796991" cy="2856167"/>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DA5674F-55E9-4046-9198-A16240751F5D}" type="datetime1">
              <a:rPr lang="en-US" smtClean="0"/>
              <a:pPr/>
              <a:t>10/7/2020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 xmlns:p14="http://schemas.microsoft.com/office/powerpoint/2010/main" val="14067690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p:cNvSpPr>
            <a:spLocks noGrp="1" noChangeArrowheads="1"/>
          </p:cNvSpPr>
          <p:nvPr>
            <p:ph type="title"/>
          </p:nvPr>
        </p:nvSpPr>
        <p:spPr bwMode="auto">
          <a:xfrm>
            <a:off x="488951" y="329984"/>
            <a:ext cx="8796991" cy="677108"/>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p>
            <a:pPr lvl="0"/>
            <a:endParaRPr lang="en-US" smtClean="0"/>
          </a:p>
        </p:txBody>
      </p:sp>
      <p:sp>
        <p:nvSpPr>
          <p:cNvPr id="1027" name="Holder 3"/>
          <p:cNvSpPr>
            <a:spLocks noGrp="1" noChangeArrowheads="1"/>
          </p:cNvSpPr>
          <p:nvPr>
            <p:ph type="body" idx="1"/>
          </p:nvPr>
        </p:nvSpPr>
        <p:spPr bwMode="auto">
          <a:xfrm>
            <a:off x="488951" y="1900166"/>
            <a:ext cx="8796991" cy="492443"/>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p>
            <a:pPr lvl="0"/>
            <a:endParaRPr lang="en-US" smtClean="0"/>
          </a:p>
        </p:txBody>
      </p:sp>
      <p:sp>
        <p:nvSpPr>
          <p:cNvPr id="1028" name="Holder 4"/>
          <p:cNvSpPr>
            <a:spLocks noGrp="1" noChangeArrowheads="1"/>
          </p:cNvSpPr>
          <p:nvPr>
            <p:ph type="ftr" sz="quarter" idx="3"/>
          </p:nvPr>
        </p:nvSpPr>
        <p:spPr bwMode="auto">
          <a:xfrm>
            <a:off x="3324039" y="7684077"/>
            <a:ext cx="3128870" cy="276999"/>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defRPr/>
            </a:lvl1pPr>
          </a:lstStyle>
          <a:p>
            <a:endParaRPr lang="en-US"/>
          </a:p>
        </p:txBody>
      </p:sp>
      <p:sp>
        <p:nvSpPr>
          <p:cNvPr id="1029" name="Holder 5"/>
          <p:cNvSpPr>
            <a:spLocks noGrp="1" noChangeArrowheads="1"/>
          </p:cNvSpPr>
          <p:nvPr>
            <p:ph type="dt" sz="half" idx="2"/>
          </p:nvPr>
        </p:nvSpPr>
        <p:spPr bwMode="auto">
          <a:xfrm>
            <a:off x="488951" y="7684077"/>
            <a:ext cx="2247526" cy="276999"/>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defRPr/>
            </a:lvl1pPr>
          </a:lstStyle>
          <a:p>
            <a:fld id="{9E2EEC7E-CB8D-407B-8F5B-CA13B067EF1B}" type="datetime1">
              <a:rPr lang="en-US"/>
              <a:pPr/>
              <a:t>10/7/2020</a:t>
            </a:fld>
            <a:endParaRPr lang="en-US"/>
          </a:p>
        </p:txBody>
      </p:sp>
      <p:sp>
        <p:nvSpPr>
          <p:cNvPr id="6" name="Holder 6"/>
          <p:cNvSpPr>
            <a:spLocks noGrp="1"/>
          </p:cNvSpPr>
          <p:nvPr>
            <p:ph type="sldNum" sz="quarter" idx="7"/>
          </p:nvPr>
        </p:nvSpPr>
        <p:spPr>
          <a:xfrm>
            <a:off x="7038416" y="7684077"/>
            <a:ext cx="2247526" cy="276999"/>
          </a:xfrm>
          <a:prstGeom prst="rect">
            <a:avLst/>
          </a:prstGeom>
          <a:noFill/>
          <a:ln w="9525" cap="flat" cmpd="sng"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lgn="r">
              <a:defRPr/>
            </a:lvl1pPr>
          </a:lstStyle>
          <a:p>
            <a:fld id="{2F0DF7DD-6F26-4F04-B307-65958A46B01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rtl="0" eaLnBrk="0" fontAlgn="base" hangingPunct="0">
        <a:spcBef>
          <a:spcPct val="0"/>
        </a:spcBef>
        <a:spcAft>
          <a:spcPct val="0"/>
        </a:spcAft>
        <a:defRPr sz="4400">
          <a:solidFill>
            <a:schemeClr val="tx2"/>
          </a:solidFill>
          <a:latin typeface="Calibri"/>
          <a:cs typeface="Arial" charset="0"/>
        </a:defRPr>
      </a:lvl1pPr>
      <a:lvl2pPr algn="ctr" rtl="0" eaLnBrk="0" fontAlgn="base" hangingPunct="0">
        <a:spcBef>
          <a:spcPct val="0"/>
        </a:spcBef>
        <a:spcAft>
          <a:spcPct val="0"/>
        </a:spcAft>
        <a:defRPr sz="4400">
          <a:solidFill>
            <a:schemeClr val="tx2"/>
          </a:solidFill>
          <a:latin typeface="Calibri"/>
          <a:cs typeface="Arial" charset="0"/>
        </a:defRPr>
      </a:lvl2pPr>
      <a:lvl3pPr algn="ctr" rtl="0" eaLnBrk="0" fontAlgn="base" hangingPunct="0">
        <a:spcBef>
          <a:spcPct val="0"/>
        </a:spcBef>
        <a:spcAft>
          <a:spcPct val="0"/>
        </a:spcAft>
        <a:defRPr sz="4400">
          <a:solidFill>
            <a:schemeClr val="tx2"/>
          </a:solidFill>
          <a:latin typeface="Calibri"/>
          <a:cs typeface="Arial" charset="0"/>
        </a:defRPr>
      </a:lvl3pPr>
      <a:lvl4pPr algn="ctr" rtl="0" eaLnBrk="0" fontAlgn="base" hangingPunct="0">
        <a:spcBef>
          <a:spcPct val="0"/>
        </a:spcBef>
        <a:spcAft>
          <a:spcPct val="0"/>
        </a:spcAft>
        <a:defRPr sz="4400">
          <a:solidFill>
            <a:schemeClr val="tx2"/>
          </a:solidFill>
          <a:latin typeface="Calibri"/>
          <a:cs typeface="Arial" charset="0"/>
        </a:defRPr>
      </a:lvl4pPr>
      <a:lvl5pPr algn="ctr" rtl="0" eaLnBrk="0" fontAlgn="base" hangingPunct="0">
        <a:spcBef>
          <a:spcPct val="0"/>
        </a:spcBef>
        <a:spcAft>
          <a:spcPct val="0"/>
        </a:spcAft>
        <a:defRPr sz="4400">
          <a:solidFill>
            <a:schemeClr val="tx2"/>
          </a:solidFill>
          <a:latin typeface="Calibri"/>
          <a:cs typeface="Arial" charset="0"/>
        </a:defRPr>
      </a:lvl5pPr>
      <a:lvl6pPr marL="457200" algn="ctr" rtl="0" eaLnBrk="0" fontAlgn="base" hangingPunct="0">
        <a:spcBef>
          <a:spcPct val="0"/>
        </a:spcBef>
        <a:spcAft>
          <a:spcPct val="0"/>
        </a:spcAft>
        <a:defRPr sz="4400">
          <a:solidFill>
            <a:schemeClr val="tx2"/>
          </a:solidFill>
          <a:latin typeface="Calibri"/>
          <a:cs typeface="Arial" charset="0"/>
        </a:defRPr>
      </a:lvl6pPr>
      <a:lvl7pPr marL="914400" algn="ctr" rtl="0" eaLnBrk="0" fontAlgn="base" hangingPunct="0">
        <a:spcBef>
          <a:spcPct val="0"/>
        </a:spcBef>
        <a:spcAft>
          <a:spcPct val="0"/>
        </a:spcAft>
        <a:defRPr sz="4400">
          <a:solidFill>
            <a:schemeClr val="tx2"/>
          </a:solidFill>
          <a:latin typeface="Calibri"/>
          <a:cs typeface="Arial" charset="0"/>
        </a:defRPr>
      </a:lvl7pPr>
      <a:lvl8pPr marL="1371600" algn="ctr" rtl="0" eaLnBrk="0" fontAlgn="base" hangingPunct="0">
        <a:spcBef>
          <a:spcPct val="0"/>
        </a:spcBef>
        <a:spcAft>
          <a:spcPct val="0"/>
        </a:spcAft>
        <a:defRPr sz="4400">
          <a:solidFill>
            <a:schemeClr val="tx2"/>
          </a:solidFill>
          <a:latin typeface="Calibri"/>
          <a:cs typeface="Arial" charset="0"/>
        </a:defRPr>
      </a:lvl8pPr>
      <a:lvl9pPr marL="1828800" algn="ctr" rtl="0" eaLnBrk="0" fontAlgn="base" hangingPunct="0">
        <a:spcBef>
          <a:spcPct val="0"/>
        </a:spcBef>
        <a:spcAft>
          <a:spcPct val="0"/>
        </a:spcAft>
        <a:defRPr sz="4400">
          <a:solidFill>
            <a:schemeClr val="tx2"/>
          </a:solidFill>
          <a:latin typeface="Calibri"/>
          <a:cs typeface="Arial" charset="0"/>
        </a:defRPr>
      </a:lvl9pPr>
    </p:titleStyle>
    <p:bodyStyle>
      <a:lvl1pPr algn="l" rtl="0" eaLnBrk="0" fontAlgn="base" hangingPunct="0">
        <a:spcBef>
          <a:spcPct val="20000"/>
        </a:spcBef>
        <a:spcAft>
          <a:spcPct val="0"/>
        </a:spcAft>
        <a:buChar char="•"/>
        <a:defRPr sz="3200">
          <a:solidFill>
            <a:schemeClr val="tx1"/>
          </a:solidFill>
          <a:latin typeface="Calibri"/>
          <a:cs typeface="Arial" charset="0"/>
        </a:defRPr>
      </a:lvl1pPr>
      <a:lvl2pPr marL="457200" algn="l" rtl="0" eaLnBrk="0" fontAlgn="base" hangingPunct="0">
        <a:spcBef>
          <a:spcPct val="20000"/>
        </a:spcBef>
        <a:spcAft>
          <a:spcPct val="0"/>
        </a:spcAft>
        <a:buChar char="•"/>
        <a:defRPr sz="3200">
          <a:solidFill>
            <a:schemeClr val="tx1"/>
          </a:solidFill>
          <a:latin typeface="Calibri"/>
          <a:cs typeface="Arial" charset="0"/>
        </a:defRPr>
      </a:lvl2pPr>
      <a:lvl3pPr marL="914400" algn="l" rtl="0" eaLnBrk="0" fontAlgn="base" hangingPunct="0">
        <a:spcBef>
          <a:spcPct val="20000"/>
        </a:spcBef>
        <a:spcAft>
          <a:spcPct val="0"/>
        </a:spcAft>
        <a:buChar char="•"/>
        <a:defRPr sz="3200">
          <a:solidFill>
            <a:schemeClr val="tx1"/>
          </a:solidFill>
          <a:latin typeface="Calibri"/>
          <a:cs typeface="Arial" charset="0"/>
        </a:defRPr>
      </a:lvl3pPr>
      <a:lvl4pPr marL="1371600" algn="l" rtl="0" eaLnBrk="0" fontAlgn="base" hangingPunct="0">
        <a:spcBef>
          <a:spcPct val="20000"/>
        </a:spcBef>
        <a:spcAft>
          <a:spcPct val="0"/>
        </a:spcAft>
        <a:buChar char="•"/>
        <a:defRPr sz="3200">
          <a:solidFill>
            <a:schemeClr val="tx1"/>
          </a:solidFill>
          <a:latin typeface="Calibri"/>
          <a:cs typeface="Arial" charset="0"/>
        </a:defRPr>
      </a:lvl4pPr>
      <a:lvl5pPr marL="1828800" algn="l" rtl="0" eaLnBrk="0" fontAlgn="base" hangingPunct="0">
        <a:spcBef>
          <a:spcPct val="20000"/>
        </a:spcBef>
        <a:spcAft>
          <a:spcPct val="0"/>
        </a:spcAft>
        <a:buChar char="•"/>
        <a:defRPr sz="3200">
          <a:solidFill>
            <a:schemeClr val="tx1"/>
          </a:solidFill>
          <a:latin typeface="Calibri"/>
          <a:cs typeface="Arial" charset="0"/>
        </a:defRPr>
      </a:lvl5pPr>
      <a:lvl6pPr marL="2286000" algn="l" rtl="0" eaLnBrk="0" fontAlgn="base" hangingPunct="0">
        <a:spcBef>
          <a:spcPct val="20000"/>
        </a:spcBef>
        <a:spcAft>
          <a:spcPct val="0"/>
        </a:spcAft>
        <a:buChar char="•"/>
        <a:defRPr sz="3200">
          <a:solidFill>
            <a:schemeClr val="tx1"/>
          </a:solidFill>
          <a:latin typeface="Calibri"/>
          <a:cs typeface="Arial" charset="0"/>
        </a:defRPr>
      </a:lvl6pPr>
      <a:lvl7pPr marL="2743200" algn="l" rtl="0" eaLnBrk="0" fontAlgn="base" hangingPunct="0">
        <a:spcBef>
          <a:spcPct val="20000"/>
        </a:spcBef>
        <a:spcAft>
          <a:spcPct val="0"/>
        </a:spcAft>
        <a:buChar char="•"/>
        <a:defRPr sz="3200">
          <a:solidFill>
            <a:schemeClr val="tx1"/>
          </a:solidFill>
          <a:latin typeface="Calibri"/>
          <a:cs typeface="Arial" charset="0"/>
        </a:defRPr>
      </a:lvl7pPr>
      <a:lvl8pPr marL="3200400" algn="l" rtl="0" eaLnBrk="0" fontAlgn="base" hangingPunct="0">
        <a:spcBef>
          <a:spcPct val="20000"/>
        </a:spcBef>
        <a:spcAft>
          <a:spcPct val="0"/>
        </a:spcAft>
        <a:buChar char="•"/>
        <a:defRPr sz="3200">
          <a:solidFill>
            <a:schemeClr val="tx1"/>
          </a:solidFill>
          <a:latin typeface="Calibri"/>
          <a:cs typeface="Arial" charset="0"/>
        </a:defRPr>
      </a:lvl8pPr>
      <a:lvl9pPr marL="3657600" algn="l" rtl="0" eaLnBrk="0" fontAlgn="base" hangingPunct="0">
        <a:spcBef>
          <a:spcPct val="20000"/>
        </a:spcBef>
        <a:spcAft>
          <a:spcPct val="0"/>
        </a:spcAft>
        <a:buChar char="•"/>
        <a:defRPr sz="3200">
          <a:solidFill>
            <a:schemeClr val="tx1"/>
          </a:solidFill>
          <a:latin typeface="Calibri"/>
          <a:cs typeface="Arial"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missinglink.ai/guides/neural-network-concepts/complete-guide-artificial-neural-networks/"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323533a0"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058400" cy="7663636"/>
          </a:xfrm>
          <a:prstGeom prst="rect">
            <a:avLst/>
          </a:prstGeom>
        </p:spPr>
        <p:txBody>
          <a:bodyPr wrap="square">
            <a:spAutoFit/>
          </a:bodyPr>
          <a:lstStyle/>
          <a:p>
            <a:r>
              <a:rPr lang="en-US" sz="4800" b="1" dirty="0" smtClean="0"/>
              <a:t>KCS056  APPLICATION OF </a:t>
            </a:r>
          </a:p>
          <a:p>
            <a:r>
              <a:rPr lang="en-US" sz="4800" b="1" dirty="0" smtClean="0"/>
              <a:t>SOFT COMPUTING</a:t>
            </a:r>
          </a:p>
          <a:p>
            <a:r>
              <a:rPr lang="en-US" sz="4800" b="1" dirty="0" smtClean="0"/>
              <a:t>UNIT-2</a:t>
            </a:r>
          </a:p>
          <a:p>
            <a:endParaRPr lang="en-US" sz="4800" b="1" dirty="0" smtClean="0"/>
          </a:p>
          <a:p>
            <a:endParaRPr lang="en-US" sz="4800" b="1" dirty="0" smtClean="0"/>
          </a:p>
          <a:p>
            <a:endParaRPr lang="en-US" sz="4800" b="1" dirty="0" smtClean="0"/>
          </a:p>
          <a:p>
            <a:endParaRPr lang="en-US" sz="4800" b="1" dirty="0" smtClean="0"/>
          </a:p>
          <a:p>
            <a:endParaRPr lang="en-US" sz="4800" b="1" dirty="0" smtClean="0"/>
          </a:p>
          <a:p>
            <a:endParaRPr lang="en-US" b="1" dirty="0" smtClean="0"/>
          </a:p>
          <a:p>
            <a:r>
              <a:rPr lang="en-US" b="1" dirty="0" smtClean="0"/>
              <a:t>	                                                                                                       Prepared By- MR. </a:t>
            </a:r>
            <a:r>
              <a:rPr lang="en-US" b="1" dirty="0" err="1" smtClean="0"/>
              <a:t>Ashish</a:t>
            </a:r>
            <a:r>
              <a:rPr lang="en-US" b="1" dirty="0" smtClean="0"/>
              <a:t> </a:t>
            </a:r>
            <a:r>
              <a:rPr lang="en-US" b="1" dirty="0" err="1" smtClean="0"/>
              <a:t>Tiwari</a:t>
            </a:r>
            <a:endParaRPr lang="en-US" b="1" dirty="0" smtClean="0"/>
          </a:p>
          <a:p>
            <a:r>
              <a:rPr lang="en-US" b="1" dirty="0" smtClean="0"/>
              <a:t>						                             ASSISTANT PROFESSOR</a:t>
            </a:r>
          </a:p>
          <a:p>
            <a:r>
              <a:rPr lang="en-US" b="1" dirty="0" smtClean="0"/>
              <a:t>			                           DEPARTMENT OF COMPUTER SCIENCE ENGINEERING</a:t>
            </a:r>
          </a:p>
          <a:p>
            <a:r>
              <a:rPr lang="en-US" b="1" dirty="0" smtClean="0"/>
              <a:t>		                                                    UNITED COLLEGE OF ENGG. &amp; RESEARCH, PRAYAGRAJ</a:t>
            </a:r>
          </a:p>
          <a:p>
            <a:endParaRPr lang="en-US" dirty="0"/>
          </a:p>
        </p:txBody>
      </p:sp>
      <p:pic>
        <p:nvPicPr>
          <p:cNvPr id="3"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029608" y="171424"/>
            <a:ext cx="1714500" cy="17049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16" y="314300"/>
            <a:ext cx="9886984" cy="3170099"/>
          </a:xfrm>
          <a:prstGeom prst="rect">
            <a:avLst/>
          </a:prstGeom>
        </p:spPr>
        <p:txBody>
          <a:bodyPr wrap="square">
            <a:spAutoFit/>
          </a:bodyPr>
          <a:lstStyle/>
          <a:p>
            <a:pPr algn="just"/>
            <a:r>
              <a:rPr lang="en-US" sz="2000" b="1" dirty="0" smtClean="0">
                <a:latin typeface="Times New Roman" pitchFamily="18" charset="0"/>
                <a:cs typeface="Times New Roman" pitchFamily="18" charset="0"/>
              </a:rPr>
              <a:t>Calculate the error</a:t>
            </a:r>
            <a:r>
              <a:rPr lang="en-US" sz="2000" dirty="0" smtClean="0">
                <a:latin typeface="Times New Roman" pitchFamily="18" charset="0"/>
                <a:cs typeface="Times New Roman" pitchFamily="18" charset="0"/>
              </a:rPr>
              <a:t> – How far is your model output from the actual output</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Minimum Error</a:t>
            </a:r>
            <a:r>
              <a:rPr lang="en-US" sz="2000" dirty="0" smtClean="0">
                <a:latin typeface="Times New Roman" pitchFamily="18" charset="0"/>
                <a:cs typeface="Times New Roman" pitchFamily="18" charset="0"/>
              </a:rPr>
              <a:t> – Check whether the error is minimized or not</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Update the parameters</a:t>
            </a:r>
            <a:r>
              <a:rPr lang="en-US" sz="2000" dirty="0" smtClean="0">
                <a:latin typeface="Times New Roman" pitchFamily="18" charset="0"/>
                <a:cs typeface="Times New Roman" pitchFamily="18" charset="0"/>
              </a:rPr>
              <a:t> – If the error is huge then, update the parameters (weights and biases). After that again check the error. Repeat the process until the error becomes minimum</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Model is ready to make a prediction</a:t>
            </a:r>
            <a:r>
              <a:rPr lang="en-US" sz="2000" dirty="0" smtClean="0">
                <a:latin typeface="Times New Roman" pitchFamily="18" charset="0"/>
                <a:cs typeface="Times New Roman" pitchFamily="18" charset="0"/>
              </a:rPr>
              <a:t> – Once the error becomes minimum, you can feed some inputs to your model and it will produce the output</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Algorithm</a:t>
            </a:r>
            <a:endParaRPr lang="en-US" dirty="0"/>
          </a:p>
        </p:txBody>
      </p:sp>
      <p:sp>
        <p:nvSpPr>
          <p:cNvPr id="3" name="Content Placeholder 2"/>
          <p:cNvSpPr>
            <a:spLocks noGrp="1"/>
          </p:cNvSpPr>
          <p:nvPr>
            <p:ph idx="1"/>
          </p:nvPr>
        </p:nvSpPr>
        <p:spPr>
          <a:xfrm>
            <a:off x="457168" y="1600184"/>
            <a:ext cx="8796991" cy="3513339"/>
          </a:xfrm>
        </p:spPr>
        <p:txBody>
          <a:bodyPr>
            <a:noAutofit/>
          </a:bodyPr>
          <a:lstStyle/>
          <a:p>
            <a:pPr algn="just"/>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back propagation </a:t>
            </a:r>
            <a:r>
              <a:rPr lang="en-US" sz="2400" dirty="0">
                <a:latin typeface="Times New Roman" pitchFamily="18" charset="0"/>
                <a:cs typeface="Times New Roman" pitchFamily="18" charset="0"/>
              </a:rPr>
              <a:t>learning algorithm can be divided into two </a:t>
            </a:r>
            <a:r>
              <a:rPr lang="en-US" sz="2400" dirty="0" smtClean="0">
                <a:latin typeface="Times New Roman" pitchFamily="18" charset="0"/>
                <a:cs typeface="Times New Roman" pitchFamily="18" charset="0"/>
              </a:rPr>
              <a:t>phases:</a:t>
            </a:r>
          </a:p>
          <a:p>
            <a:pPr algn="just"/>
            <a:r>
              <a:rPr lang="en-US" sz="2400" dirty="0" smtClean="0">
                <a:latin typeface="Times New Roman" pitchFamily="18" charset="0"/>
                <a:cs typeface="Times New Roman" pitchFamily="18" charset="0"/>
              </a:rPr>
              <a:t>Phase </a:t>
            </a:r>
            <a:r>
              <a:rPr lang="en-US" sz="2400" dirty="0">
                <a:latin typeface="Times New Roman" pitchFamily="18" charset="0"/>
                <a:cs typeface="Times New Roman" pitchFamily="18" charset="0"/>
              </a:rPr>
              <a:t>1: </a:t>
            </a:r>
            <a:r>
              <a:rPr lang="en-US" sz="2400" dirty="0" smtClean="0">
                <a:latin typeface="Times New Roman" pitchFamily="18" charset="0"/>
                <a:cs typeface="Times New Roman" pitchFamily="18" charset="0"/>
              </a:rPr>
              <a:t>Propagation</a:t>
            </a:r>
            <a:endParaRPr lang="en-US" sz="2400" dirty="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Forward </a:t>
            </a:r>
            <a:r>
              <a:rPr lang="en-US" sz="2400" dirty="0">
                <a:latin typeface="Times New Roman" pitchFamily="18" charset="0"/>
                <a:cs typeface="Times New Roman" pitchFamily="18" charset="0"/>
              </a:rPr>
              <a:t>propagation of a training pattern's input through the neural network in order to generate the propagation's output activations.</a:t>
            </a:r>
          </a:p>
          <a:p>
            <a:pPr lvl="1" algn="just"/>
            <a:r>
              <a:rPr lang="en-US" sz="2400" dirty="0">
                <a:latin typeface="Times New Roman" pitchFamily="18" charset="0"/>
                <a:cs typeface="Times New Roman" pitchFamily="18" charset="0"/>
              </a:rPr>
              <a:t>Backward propagation of the propagation's output activations through the neural network using the training pattern target in order to generate the deltas (the difference between the input and output values) of all output and hidden neurons.</a:t>
            </a:r>
          </a:p>
          <a:p>
            <a:pPr algn="just"/>
            <a:r>
              <a:rPr lang="en-US" sz="2400" dirty="0">
                <a:latin typeface="Times New Roman" pitchFamily="18" charset="0"/>
                <a:cs typeface="Times New Roman" pitchFamily="18" charset="0"/>
              </a:rPr>
              <a:t>Phase 2</a:t>
            </a:r>
            <a:r>
              <a:rPr lang="en-US" sz="2400" dirty="0" smtClean="0">
                <a:latin typeface="Times New Roman" pitchFamily="18" charset="0"/>
                <a:cs typeface="Times New Roman" pitchFamily="18" charset="0"/>
              </a:rPr>
              <a:t>: Weight update</a:t>
            </a:r>
            <a:endParaRPr lang="en-US" sz="2400" dirty="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Multiply </a:t>
            </a:r>
            <a:r>
              <a:rPr lang="en-US" sz="2400" dirty="0">
                <a:latin typeface="Times New Roman" pitchFamily="18" charset="0"/>
                <a:cs typeface="Times New Roman" pitchFamily="18" charset="0"/>
              </a:rPr>
              <a:t>its output delta and input activation to get the gradient of the weight.</a:t>
            </a:r>
          </a:p>
          <a:p>
            <a:pPr lvl="1" algn="just"/>
            <a:r>
              <a:rPr lang="en-US" sz="2400" dirty="0">
                <a:latin typeface="Times New Roman" pitchFamily="18" charset="0"/>
                <a:cs typeface="Times New Roman" pitchFamily="18" charset="0"/>
              </a:rPr>
              <a:t>Subtract a ratio (percentage) of the gradient from the weight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014DD1E-5D91-48A3-AD6D-45FBA980D106}" type="slidenum">
              <a:rPr lang="en-US" smtClean="0"/>
              <a:pPr/>
              <a:t>11</a:t>
            </a:fld>
            <a:endParaRPr lang="en-US"/>
          </a:p>
        </p:txBody>
      </p:sp>
    </p:spTree>
    <p:extLst>
      <p:ext uri="{BB962C8B-B14F-4D97-AF65-F5344CB8AC3E}">
        <p14:creationId xmlns="" xmlns:p14="http://schemas.microsoft.com/office/powerpoint/2010/main" val="17609614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171416" y="457176"/>
            <a:ext cx="9886984" cy="69294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528606" y="385738"/>
            <a:ext cx="9215502" cy="70723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528606" y="528614"/>
            <a:ext cx="9144064"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10058400" cy="1846659"/>
          </a:xfrm>
          <a:solidFill>
            <a:srgbClr val="FFFFCC"/>
          </a:solidFill>
        </p:spPr>
        <p:txBody>
          <a:bodyPr/>
          <a:lstStyle/>
          <a:p>
            <a:pPr eaLnBrk="1" hangingPunct="1">
              <a:defRPr/>
            </a:pPr>
            <a:r>
              <a:rPr lang="en-US" sz="6000" b="1" dirty="0" err="1" smtClean="0">
                <a:solidFill>
                  <a:srgbClr val="FF0000"/>
                </a:solidFill>
                <a:effectLst>
                  <a:outerShdw blurRad="38100" dist="38100" dir="2700000" algn="tl">
                    <a:srgbClr val="000000"/>
                  </a:outerShdw>
                </a:effectLst>
              </a:rPr>
              <a:t>Backpropagation</a:t>
            </a:r>
            <a:r>
              <a:rPr lang="en-US" sz="6000" b="1" dirty="0" smtClean="0">
                <a:solidFill>
                  <a:srgbClr val="FF0000"/>
                </a:solidFill>
                <a:effectLst>
                  <a:outerShdw blurRad="38100" dist="38100" dir="2700000" algn="tl">
                    <a:srgbClr val="000000"/>
                  </a:outerShdw>
                </a:effectLst>
              </a:rPr>
              <a:t> Network training</a:t>
            </a:r>
          </a:p>
        </p:txBody>
      </p:sp>
      <p:sp>
        <p:nvSpPr>
          <p:cNvPr id="8195" name="Rectangle 3"/>
          <p:cNvSpPr>
            <a:spLocks noGrp="1" noChangeArrowheads="1"/>
          </p:cNvSpPr>
          <p:nvPr>
            <p:ph type="body" idx="1"/>
          </p:nvPr>
        </p:nvSpPr>
        <p:spPr>
          <a:xfrm>
            <a:off x="488951" y="1900166"/>
            <a:ext cx="8796991" cy="6106287"/>
          </a:xfrm>
        </p:spPr>
        <p:txBody>
          <a:bodyPr/>
          <a:lstStyle/>
          <a:p>
            <a:pPr eaLnBrk="1" hangingPunct="1">
              <a:lnSpc>
                <a:spcPct val="90000"/>
              </a:lnSpc>
              <a:defRPr/>
            </a:pPr>
            <a:endParaRPr lang="en-US" dirty="0" smtClean="0"/>
          </a:p>
          <a:p>
            <a:pPr eaLnBrk="1" hangingPunct="1">
              <a:lnSpc>
                <a:spcPct val="90000"/>
              </a:lnSpc>
              <a:defRPr/>
            </a:pPr>
            <a:r>
              <a:rPr lang="en-US" dirty="0" smtClean="0"/>
              <a:t>1. </a:t>
            </a:r>
            <a:r>
              <a:rPr lang="en-US" dirty="0" smtClean="0">
                <a:solidFill>
                  <a:srgbClr val="FF0000"/>
                </a:solidFill>
              </a:rPr>
              <a:t>Initialize</a:t>
            </a:r>
            <a:r>
              <a:rPr lang="en-US" dirty="0" smtClean="0"/>
              <a:t> network with </a:t>
            </a:r>
            <a:r>
              <a:rPr lang="en-US" dirty="0" smtClean="0">
                <a:solidFill>
                  <a:srgbClr val="0099CC"/>
                </a:solidFill>
              </a:rPr>
              <a:t>random</a:t>
            </a:r>
            <a:r>
              <a:rPr lang="en-US" dirty="0" smtClean="0"/>
              <a:t> weights</a:t>
            </a:r>
          </a:p>
          <a:p>
            <a:pPr eaLnBrk="1" hangingPunct="1">
              <a:lnSpc>
                <a:spcPct val="90000"/>
              </a:lnSpc>
              <a:defRPr/>
            </a:pPr>
            <a:r>
              <a:rPr lang="en-US" dirty="0" smtClean="0"/>
              <a:t>2. </a:t>
            </a:r>
            <a:r>
              <a:rPr lang="en-US" dirty="0" smtClean="0">
                <a:solidFill>
                  <a:srgbClr val="FF0000"/>
                </a:solidFill>
              </a:rPr>
              <a:t>For all</a:t>
            </a:r>
            <a:r>
              <a:rPr lang="en-US" dirty="0" smtClean="0"/>
              <a:t> training cases (</a:t>
            </a:r>
            <a:r>
              <a:rPr lang="en-US" dirty="0" smtClean="0">
                <a:solidFill>
                  <a:srgbClr val="0099CC"/>
                </a:solidFill>
              </a:rPr>
              <a:t>called examples</a:t>
            </a:r>
            <a:r>
              <a:rPr lang="en-US" dirty="0" smtClean="0"/>
              <a:t>):</a:t>
            </a:r>
          </a:p>
          <a:p>
            <a:pPr lvl="1" eaLnBrk="1" hangingPunct="1">
              <a:lnSpc>
                <a:spcPct val="90000"/>
              </a:lnSpc>
              <a:defRPr/>
            </a:pPr>
            <a:r>
              <a:rPr lang="en-US" b="1" dirty="0" smtClean="0">
                <a:solidFill>
                  <a:srgbClr val="FF0000"/>
                </a:solidFill>
              </a:rPr>
              <a:t>a.</a:t>
            </a:r>
            <a:r>
              <a:rPr lang="en-US" dirty="0" smtClean="0"/>
              <a:t> Present training inputs to network and calculate output</a:t>
            </a:r>
          </a:p>
          <a:p>
            <a:pPr lvl="1" eaLnBrk="1" hangingPunct="1">
              <a:lnSpc>
                <a:spcPct val="90000"/>
              </a:lnSpc>
              <a:defRPr/>
            </a:pPr>
            <a:r>
              <a:rPr lang="en-US" b="1" dirty="0" smtClean="0">
                <a:solidFill>
                  <a:srgbClr val="FF0000"/>
                </a:solidFill>
                <a:effectLst>
                  <a:outerShdw blurRad="38100" dist="38100" dir="2700000" algn="tl">
                    <a:srgbClr val="C0C0C0"/>
                  </a:outerShdw>
                </a:effectLst>
              </a:rPr>
              <a:t>b.</a:t>
            </a:r>
            <a:r>
              <a:rPr lang="en-US" dirty="0" smtClean="0"/>
              <a:t> For </a:t>
            </a:r>
            <a:r>
              <a:rPr lang="en-US" u="sng" dirty="0" smtClean="0"/>
              <a:t>all layers</a:t>
            </a:r>
            <a:r>
              <a:rPr lang="en-US" dirty="0" smtClean="0"/>
              <a:t> (starting with output layer, back to input layer):</a:t>
            </a:r>
          </a:p>
          <a:p>
            <a:pPr lvl="2" eaLnBrk="1" hangingPunct="1">
              <a:lnSpc>
                <a:spcPct val="90000"/>
              </a:lnSpc>
              <a:defRPr/>
            </a:pPr>
            <a:r>
              <a:rPr lang="en-US" dirty="0" err="1" smtClean="0"/>
              <a:t>i</a:t>
            </a:r>
            <a:r>
              <a:rPr lang="en-US" dirty="0" smtClean="0"/>
              <a:t>. Compare </a:t>
            </a:r>
            <a:r>
              <a:rPr lang="en-US" dirty="0" smtClean="0">
                <a:solidFill>
                  <a:srgbClr val="0099CC"/>
                </a:solidFill>
              </a:rPr>
              <a:t>network output</a:t>
            </a:r>
            <a:r>
              <a:rPr lang="en-US" dirty="0" smtClean="0"/>
              <a:t> with </a:t>
            </a:r>
            <a:r>
              <a:rPr lang="en-US" dirty="0" smtClean="0">
                <a:solidFill>
                  <a:srgbClr val="FF0000"/>
                </a:solidFill>
              </a:rPr>
              <a:t>correct output</a:t>
            </a:r>
          </a:p>
          <a:p>
            <a:pPr lvl="2" eaLnBrk="1" hangingPunct="1">
              <a:lnSpc>
                <a:spcPct val="90000"/>
              </a:lnSpc>
              <a:buFontTx/>
              <a:buNone/>
              <a:defRPr/>
            </a:pPr>
            <a:r>
              <a:rPr lang="en-US" dirty="0" smtClean="0"/>
              <a:t>       (error function)</a:t>
            </a:r>
          </a:p>
          <a:p>
            <a:pPr lvl="2" eaLnBrk="1" hangingPunct="1">
              <a:lnSpc>
                <a:spcPct val="90000"/>
              </a:lnSpc>
              <a:defRPr/>
            </a:pPr>
            <a:r>
              <a:rPr lang="en-US" dirty="0" smtClean="0"/>
              <a:t>ii. </a:t>
            </a:r>
            <a:r>
              <a:rPr lang="en-US" dirty="0" smtClean="0">
                <a:solidFill>
                  <a:schemeClr val="accent2"/>
                </a:solidFill>
              </a:rPr>
              <a:t>Adapt weights</a:t>
            </a:r>
            <a:r>
              <a:rPr lang="en-US" dirty="0" smtClean="0"/>
              <a:t> in current layer</a:t>
            </a:r>
          </a:p>
          <a:p>
            <a:pPr lvl="1" eaLnBrk="1" hangingPunct="1">
              <a:lnSpc>
                <a:spcPct val="90000"/>
              </a:lnSpc>
              <a:defRPr/>
            </a:pPr>
            <a:endParaRPr lang="en-US" dirty="0" smtClean="0"/>
          </a:p>
        </p:txBody>
      </p:sp>
      <p:sp>
        <p:nvSpPr>
          <p:cNvPr id="6148" name="Line 4"/>
          <p:cNvSpPr>
            <a:spLocks noChangeShapeType="1"/>
          </p:cNvSpPr>
          <p:nvPr/>
        </p:nvSpPr>
        <p:spPr bwMode="auto">
          <a:xfrm flipH="1" flipV="1">
            <a:off x="7879080" y="6045200"/>
            <a:ext cx="838200" cy="1295400"/>
          </a:xfrm>
          <a:prstGeom prst="line">
            <a:avLst/>
          </a:prstGeom>
          <a:noFill/>
          <a:ln w="9525">
            <a:solidFill>
              <a:srgbClr val="FF0000"/>
            </a:solidFill>
            <a:round/>
            <a:headEnd/>
            <a:tailEnd type="triangle" w="med" len="med"/>
          </a:ln>
          <a:effectLst/>
        </p:spPr>
        <p:txBody>
          <a:bodyPr lIns="101882" tIns="50941" rIns="101882" bIns="50941"/>
          <a:lstStyle/>
          <a:p>
            <a:endParaRPr lang="en-US"/>
          </a:p>
        </p:txBody>
      </p:sp>
      <p:sp>
        <p:nvSpPr>
          <p:cNvPr id="6149" name="Text Box 5"/>
          <p:cNvSpPr txBox="1">
            <a:spLocks noChangeArrowheads="1"/>
          </p:cNvSpPr>
          <p:nvPr/>
        </p:nvSpPr>
        <p:spPr bwMode="auto">
          <a:xfrm>
            <a:off x="8717280" y="6304280"/>
            <a:ext cx="1173480" cy="933874"/>
          </a:xfrm>
          <a:prstGeom prst="rect">
            <a:avLst/>
          </a:prstGeom>
          <a:solidFill>
            <a:srgbClr val="FFFFCC"/>
          </a:solidFill>
          <a:ln w="9525">
            <a:solidFill>
              <a:srgbClr val="FF0000"/>
            </a:solidFill>
            <a:miter lim="800000"/>
            <a:headEnd/>
            <a:tailEnd/>
          </a:ln>
          <a:effectLst/>
        </p:spPr>
        <p:txBody>
          <a:bodyPr lIns="101882" tIns="50941" rIns="101882" bIns="50941">
            <a:spAutoFit/>
          </a:bodyPr>
          <a:lstStyle/>
          <a:p>
            <a:pPr>
              <a:spcBef>
                <a:spcPct val="50000"/>
              </a:spcBef>
            </a:pPr>
            <a:r>
              <a:rPr lang="en-US"/>
              <a:t>This is what you want</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0"/>
            <a:ext cx="10058400" cy="677108"/>
          </a:xfrm>
          <a:solidFill>
            <a:srgbClr val="FFFFCC"/>
          </a:solidFill>
        </p:spPr>
        <p:txBody>
          <a:bodyPr/>
          <a:lstStyle/>
          <a:p>
            <a:pPr eaLnBrk="1" hangingPunct="1">
              <a:defRPr/>
            </a:pPr>
            <a:r>
              <a:rPr lang="en-US" b="1" smtClean="0">
                <a:solidFill>
                  <a:srgbClr val="FF0000"/>
                </a:solidFill>
                <a:effectLst>
                  <a:outerShdw blurRad="38100" dist="38100" dir="2700000" algn="tl">
                    <a:srgbClr val="000000"/>
                  </a:outerShdw>
                </a:effectLst>
              </a:rPr>
              <a:t>Backpropagation Learning Details</a:t>
            </a:r>
          </a:p>
        </p:txBody>
      </p:sp>
      <p:sp>
        <p:nvSpPr>
          <p:cNvPr id="7171" name="Rectangle 3"/>
          <p:cNvSpPr>
            <a:spLocks noGrp="1" noChangeArrowheads="1"/>
          </p:cNvSpPr>
          <p:nvPr>
            <p:ph type="body" idx="1"/>
          </p:nvPr>
        </p:nvSpPr>
        <p:spPr>
          <a:xfrm>
            <a:off x="488951" y="1900166"/>
            <a:ext cx="8796991" cy="4748992"/>
          </a:xfrm>
        </p:spPr>
        <p:txBody>
          <a:bodyPr/>
          <a:lstStyle/>
          <a:p>
            <a:pPr eaLnBrk="1" hangingPunct="1">
              <a:lnSpc>
                <a:spcPct val="80000"/>
              </a:lnSpc>
            </a:pPr>
            <a:r>
              <a:rPr lang="en-US" sz="3100" dirty="0" smtClean="0"/>
              <a:t>Method for </a:t>
            </a:r>
            <a:r>
              <a:rPr lang="en-US" sz="3100" dirty="0" smtClean="0">
                <a:solidFill>
                  <a:srgbClr val="FF0000"/>
                </a:solidFill>
              </a:rPr>
              <a:t>learning weights</a:t>
            </a:r>
            <a:r>
              <a:rPr lang="en-US" sz="3100" dirty="0" smtClean="0"/>
              <a:t> in feed-forward (FF) nets</a:t>
            </a:r>
          </a:p>
          <a:p>
            <a:pPr eaLnBrk="1" hangingPunct="1">
              <a:lnSpc>
                <a:spcPct val="80000"/>
              </a:lnSpc>
            </a:pPr>
            <a:endParaRPr lang="en-US" sz="3100" dirty="0" smtClean="0"/>
          </a:p>
          <a:p>
            <a:pPr eaLnBrk="1" hangingPunct="1">
              <a:lnSpc>
                <a:spcPct val="80000"/>
              </a:lnSpc>
            </a:pPr>
            <a:r>
              <a:rPr lang="en-US" sz="3100" dirty="0" smtClean="0"/>
              <a:t>Can’t use </a:t>
            </a:r>
            <a:r>
              <a:rPr lang="en-US" sz="3100" dirty="0" err="1" smtClean="0"/>
              <a:t>Perceptron</a:t>
            </a:r>
            <a:r>
              <a:rPr lang="en-US" sz="3100" dirty="0" smtClean="0"/>
              <a:t> Learning Rule</a:t>
            </a:r>
          </a:p>
          <a:p>
            <a:pPr lvl="1" eaLnBrk="1" hangingPunct="1">
              <a:lnSpc>
                <a:spcPct val="80000"/>
              </a:lnSpc>
            </a:pPr>
            <a:r>
              <a:rPr lang="en-US" sz="2700" dirty="0" smtClean="0"/>
              <a:t>no </a:t>
            </a:r>
            <a:r>
              <a:rPr lang="en-US" sz="2700" dirty="0" smtClean="0">
                <a:solidFill>
                  <a:schemeClr val="accent2"/>
                </a:solidFill>
              </a:rPr>
              <a:t>teacher values</a:t>
            </a:r>
            <a:r>
              <a:rPr lang="en-US" sz="2700" dirty="0" smtClean="0"/>
              <a:t> are possible for </a:t>
            </a:r>
            <a:r>
              <a:rPr lang="en-US" sz="2700" dirty="0" smtClean="0">
                <a:solidFill>
                  <a:srgbClr val="FF0000"/>
                </a:solidFill>
              </a:rPr>
              <a:t>hidden units</a:t>
            </a:r>
          </a:p>
          <a:p>
            <a:pPr eaLnBrk="1" hangingPunct="1">
              <a:lnSpc>
                <a:spcPct val="80000"/>
              </a:lnSpc>
            </a:pPr>
            <a:endParaRPr lang="en-US" sz="3100" dirty="0" smtClean="0"/>
          </a:p>
          <a:p>
            <a:pPr eaLnBrk="1" hangingPunct="1">
              <a:lnSpc>
                <a:spcPct val="80000"/>
              </a:lnSpc>
            </a:pPr>
            <a:r>
              <a:rPr lang="en-US" sz="3100" dirty="0" smtClean="0"/>
              <a:t>Use </a:t>
            </a:r>
            <a:r>
              <a:rPr lang="en-US" sz="3100" dirty="0" smtClean="0">
                <a:solidFill>
                  <a:srgbClr val="FF0000"/>
                </a:solidFill>
              </a:rPr>
              <a:t>gradient descent</a:t>
            </a:r>
            <a:r>
              <a:rPr lang="en-US" sz="3100" dirty="0" smtClean="0"/>
              <a:t> to minimize the error</a:t>
            </a:r>
          </a:p>
          <a:p>
            <a:pPr lvl="1" eaLnBrk="1" hangingPunct="1">
              <a:lnSpc>
                <a:spcPct val="80000"/>
              </a:lnSpc>
            </a:pPr>
            <a:r>
              <a:rPr lang="en-US" sz="2700" dirty="0" smtClean="0">
                <a:solidFill>
                  <a:srgbClr val="FF0000"/>
                </a:solidFill>
              </a:rPr>
              <a:t>propagate deltas</a:t>
            </a:r>
            <a:r>
              <a:rPr lang="en-US" sz="2700" dirty="0" smtClean="0"/>
              <a:t> to </a:t>
            </a:r>
            <a:r>
              <a:rPr lang="en-US" sz="2700" dirty="0" smtClean="0">
                <a:solidFill>
                  <a:schemeClr val="accent2"/>
                </a:solidFill>
              </a:rPr>
              <a:t>adjust for errors</a:t>
            </a:r>
            <a:r>
              <a:rPr lang="en-US" sz="2700" dirty="0" smtClean="0"/>
              <a:t> </a:t>
            </a:r>
          </a:p>
          <a:p>
            <a:pPr lvl="1" eaLnBrk="1" hangingPunct="1">
              <a:lnSpc>
                <a:spcPct val="80000"/>
              </a:lnSpc>
              <a:buFontTx/>
              <a:buNone/>
            </a:pPr>
            <a:r>
              <a:rPr lang="en-US" sz="2700" dirty="0" smtClean="0">
                <a:solidFill>
                  <a:srgbClr val="FF0000"/>
                </a:solidFill>
              </a:rPr>
              <a:t>    backward from outputs</a:t>
            </a:r>
            <a:r>
              <a:rPr lang="en-US" sz="2700" dirty="0" smtClean="0"/>
              <a:t> </a:t>
            </a:r>
          </a:p>
          <a:p>
            <a:pPr lvl="1" eaLnBrk="1" hangingPunct="1">
              <a:lnSpc>
                <a:spcPct val="80000"/>
              </a:lnSpc>
              <a:buFontTx/>
              <a:buNone/>
            </a:pPr>
            <a:r>
              <a:rPr lang="en-US" sz="2700" dirty="0" smtClean="0"/>
              <a:t>      to hidden layers</a:t>
            </a:r>
          </a:p>
          <a:p>
            <a:pPr lvl="1" eaLnBrk="1" hangingPunct="1">
              <a:lnSpc>
                <a:spcPct val="80000"/>
              </a:lnSpc>
              <a:buFontTx/>
              <a:buNone/>
            </a:pPr>
            <a:r>
              <a:rPr lang="en-US" sz="2700" dirty="0" smtClean="0">
                <a:solidFill>
                  <a:schemeClr val="hlink"/>
                </a:solidFill>
              </a:rPr>
              <a:t>         to inputs</a:t>
            </a:r>
          </a:p>
        </p:txBody>
      </p:sp>
      <p:sp>
        <p:nvSpPr>
          <p:cNvPr id="7172" name="Text Box 4"/>
          <p:cNvSpPr txBox="1">
            <a:spLocks noChangeArrowheads="1"/>
          </p:cNvSpPr>
          <p:nvPr/>
        </p:nvSpPr>
        <p:spPr bwMode="auto">
          <a:xfrm>
            <a:off x="6370320" y="6045200"/>
            <a:ext cx="1844040" cy="379876"/>
          </a:xfrm>
          <a:prstGeom prst="rect">
            <a:avLst/>
          </a:prstGeom>
          <a:noFill/>
          <a:ln w="9525">
            <a:solidFill>
              <a:srgbClr val="FF0000"/>
            </a:solidFill>
            <a:miter lim="800000"/>
            <a:headEnd/>
            <a:tailEnd/>
          </a:ln>
          <a:effectLst/>
        </p:spPr>
        <p:txBody>
          <a:bodyPr lIns="101882" tIns="50941" rIns="101882" bIns="50941">
            <a:spAutoFit/>
          </a:bodyPr>
          <a:lstStyle/>
          <a:p>
            <a:pPr>
              <a:spcBef>
                <a:spcPct val="50000"/>
              </a:spcBef>
            </a:pPr>
            <a:r>
              <a:rPr lang="en-US"/>
              <a:t>forward</a:t>
            </a:r>
          </a:p>
        </p:txBody>
      </p:sp>
      <p:sp>
        <p:nvSpPr>
          <p:cNvPr id="7173" name="Text Box 5"/>
          <p:cNvSpPr txBox="1">
            <a:spLocks noChangeArrowheads="1"/>
          </p:cNvSpPr>
          <p:nvPr/>
        </p:nvSpPr>
        <p:spPr bwMode="auto">
          <a:xfrm>
            <a:off x="6454140" y="6908800"/>
            <a:ext cx="1844040" cy="379876"/>
          </a:xfrm>
          <a:prstGeom prst="rect">
            <a:avLst/>
          </a:prstGeom>
          <a:noFill/>
          <a:ln w="9525">
            <a:solidFill>
              <a:srgbClr val="FF0000"/>
            </a:solidFill>
            <a:miter lim="800000"/>
            <a:headEnd/>
            <a:tailEnd/>
          </a:ln>
          <a:effectLst/>
        </p:spPr>
        <p:txBody>
          <a:bodyPr lIns="101882" tIns="50941" rIns="101882" bIns="50941">
            <a:spAutoFit/>
          </a:bodyPr>
          <a:lstStyle/>
          <a:p>
            <a:pPr>
              <a:spcBef>
                <a:spcPct val="50000"/>
              </a:spcBef>
            </a:pPr>
            <a:r>
              <a:rPr lang="en-US"/>
              <a:t>backward</a:t>
            </a:r>
          </a:p>
        </p:txBody>
      </p:sp>
      <p:sp>
        <p:nvSpPr>
          <p:cNvPr id="7174" name="Freeform 6"/>
          <p:cNvSpPr>
            <a:spLocks/>
          </p:cNvSpPr>
          <p:nvPr/>
        </p:nvSpPr>
        <p:spPr bwMode="auto">
          <a:xfrm>
            <a:off x="8214360" y="6217920"/>
            <a:ext cx="698500" cy="877993"/>
          </a:xfrm>
          <a:custGeom>
            <a:avLst/>
            <a:gdLst>
              <a:gd name="T0" fmla="*/ 0 w 400"/>
              <a:gd name="T1" fmla="*/ 0 h 488"/>
              <a:gd name="T2" fmla="*/ 2147483647 w 400"/>
              <a:gd name="T3" fmla="*/ 2147483647 h 488"/>
              <a:gd name="T4" fmla="*/ 2147483647 w 400"/>
              <a:gd name="T5" fmla="*/ 2147483647 h 488"/>
              <a:gd name="T6" fmla="*/ 2147483647 w 400"/>
              <a:gd name="T7" fmla="*/ 2147483647 h 488"/>
              <a:gd name="T8" fmla="*/ 2147483647 w 400"/>
              <a:gd name="T9" fmla="*/ 2147483647 h 488"/>
              <a:gd name="T10" fmla="*/ 2147483647 w 400"/>
              <a:gd name="T11" fmla="*/ 2147483647 h 4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0" h="488">
                <a:moveTo>
                  <a:pt x="0" y="0"/>
                </a:moveTo>
                <a:cubicBezTo>
                  <a:pt x="112" y="8"/>
                  <a:pt x="224" y="16"/>
                  <a:pt x="288" y="48"/>
                </a:cubicBezTo>
                <a:cubicBezTo>
                  <a:pt x="352" y="80"/>
                  <a:pt x="368" y="128"/>
                  <a:pt x="384" y="192"/>
                </a:cubicBezTo>
                <a:cubicBezTo>
                  <a:pt x="400" y="256"/>
                  <a:pt x="400" y="384"/>
                  <a:pt x="384" y="432"/>
                </a:cubicBezTo>
                <a:cubicBezTo>
                  <a:pt x="368" y="480"/>
                  <a:pt x="336" y="472"/>
                  <a:pt x="288" y="480"/>
                </a:cubicBezTo>
                <a:cubicBezTo>
                  <a:pt x="240" y="488"/>
                  <a:pt x="168" y="484"/>
                  <a:pt x="96" y="480"/>
                </a:cubicBezTo>
              </a:path>
            </a:pathLst>
          </a:custGeom>
          <a:noFill/>
          <a:ln w="9525">
            <a:solidFill>
              <a:schemeClr val="tx1"/>
            </a:solidFill>
            <a:round/>
            <a:headEnd type="none" w="med" len="med"/>
            <a:tailEnd type="triangle" w="med" len="med"/>
          </a:ln>
          <a:effectLst/>
        </p:spPr>
        <p:txBody>
          <a:bodyPr lIns="101882" tIns="50941" rIns="101882" bIns="50941"/>
          <a:lstStyle/>
          <a:p>
            <a:endParaRPr lang="en-US"/>
          </a:p>
        </p:txBody>
      </p:sp>
      <p:sp>
        <p:nvSpPr>
          <p:cNvPr id="7175" name="Freeform 7"/>
          <p:cNvSpPr>
            <a:spLocks/>
          </p:cNvSpPr>
          <p:nvPr/>
        </p:nvSpPr>
        <p:spPr bwMode="auto">
          <a:xfrm flipH="1" flipV="1">
            <a:off x="5615940" y="6131560"/>
            <a:ext cx="670560" cy="1036320"/>
          </a:xfrm>
          <a:custGeom>
            <a:avLst/>
            <a:gdLst>
              <a:gd name="T0" fmla="*/ 0 w 400"/>
              <a:gd name="T1" fmla="*/ 0 h 488"/>
              <a:gd name="T2" fmla="*/ 2147483647 w 400"/>
              <a:gd name="T3" fmla="*/ 2147483647 h 488"/>
              <a:gd name="T4" fmla="*/ 2147483647 w 400"/>
              <a:gd name="T5" fmla="*/ 2147483647 h 488"/>
              <a:gd name="T6" fmla="*/ 2147483647 w 400"/>
              <a:gd name="T7" fmla="*/ 2147483647 h 488"/>
              <a:gd name="T8" fmla="*/ 2147483647 w 400"/>
              <a:gd name="T9" fmla="*/ 2147483647 h 488"/>
              <a:gd name="T10" fmla="*/ 2147483647 w 400"/>
              <a:gd name="T11" fmla="*/ 2147483647 h 4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0" h="488">
                <a:moveTo>
                  <a:pt x="0" y="0"/>
                </a:moveTo>
                <a:cubicBezTo>
                  <a:pt x="112" y="8"/>
                  <a:pt x="224" y="16"/>
                  <a:pt x="288" y="48"/>
                </a:cubicBezTo>
                <a:cubicBezTo>
                  <a:pt x="352" y="80"/>
                  <a:pt x="368" y="128"/>
                  <a:pt x="384" y="192"/>
                </a:cubicBezTo>
                <a:cubicBezTo>
                  <a:pt x="400" y="256"/>
                  <a:pt x="400" y="384"/>
                  <a:pt x="384" y="432"/>
                </a:cubicBezTo>
                <a:cubicBezTo>
                  <a:pt x="368" y="480"/>
                  <a:pt x="336" y="472"/>
                  <a:pt x="288" y="480"/>
                </a:cubicBezTo>
                <a:cubicBezTo>
                  <a:pt x="240" y="488"/>
                  <a:pt x="168" y="484"/>
                  <a:pt x="96" y="480"/>
                </a:cubicBezTo>
              </a:path>
            </a:pathLst>
          </a:custGeom>
          <a:noFill/>
          <a:ln w="9525">
            <a:solidFill>
              <a:schemeClr val="tx1"/>
            </a:solidFill>
            <a:round/>
            <a:headEnd type="none" w="med" len="med"/>
            <a:tailEnd type="triangle" w="med" len="med"/>
          </a:ln>
          <a:effectLst/>
        </p:spPr>
        <p:txBody>
          <a:bodyPr lIns="101882" tIns="50941" rIns="101882" bIns="50941"/>
          <a:lstStyle/>
          <a:p>
            <a:endParaRPr lang="en-US"/>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838200" y="345441"/>
            <a:ext cx="8633460" cy="1333983"/>
          </a:xfrm>
          <a:prstGeom prst="rect">
            <a:avLst/>
          </a:prstGeom>
          <a:noFill/>
          <a:ln w="9525">
            <a:noFill/>
            <a:miter lim="800000"/>
            <a:headEnd/>
            <a:tailEnd/>
          </a:ln>
          <a:effectLst/>
        </p:spPr>
        <p:txBody>
          <a:bodyPr lIns="101882" tIns="50941" rIns="101882" bIns="50941">
            <a:spAutoFit/>
          </a:bodyPr>
          <a:lstStyle/>
          <a:p>
            <a:pPr algn="ctr" eaLnBrk="0" hangingPunct="0">
              <a:spcBef>
                <a:spcPct val="50000"/>
              </a:spcBef>
            </a:pPr>
            <a:r>
              <a:rPr lang="en-US" altLang="en-US" sz="4000" dirty="0" err="1"/>
              <a:t>Backpropagation</a:t>
            </a:r>
            <a:r>
              <a:rPr lang="en-US" altLang="en-US" sz="4000" dirty="0"/>
              <a:t> Algorithm – </a:t>
            </a:r>
            <a:r>
              <a:rPr lang="en-US" altLang="en-US" sz="4000" dirty="0">
                <a:solidFill>
                  <a:srgbClr val="FF0000"/>
                </a:solidFill>
              </a:rPr>
              <a:t>Main Idea</a:t>
            </a:r>
            <a:r>
              <a:rPr lang="en-US" altLang="en-US" sz="4000" dirty="0"/>
              <a:t> – </a:t>
            </a:r>
            <a:r>
              <a:rPr lang="en-US" altLang="en-US" sz="4000" dirty="0">
                <a:solidFill>
                  <a:srgbClr val="0099CC"/>
                </a:solidFill>
              </a:rPr>
              <a:t>error in hidden layers</a:t>
            </a:r>
          </a:p>
        </p:txBody>
      </p:sp>
      <p:sp>
        <p:nvSpPr>
          <p:cNvPr id="8195" name="Text Box 3"/>
          <p:cNvSpPr txBox="1">
            <a:spLocks noChangeArrowheads="1"/>
          </p:cNvSpPr>
          <p:nvPr/>
        </p:nvSpPr>
        <p:spPr bwMode="auto">
          <a:xfrm>
            <a:off x="2179320" y="2331720"/>
            <a:ext cx="7393623" cy="518160"/>
          </a:xfrm>
          <a:prstGeom prst="rect">
            <a:avLst/>
          </a:prstGeom>
          <a:noFill/>
          <a:ln w="9525">
            <a:noFill/>
            <a:miter lim="800000"/>
            <a:headEnd/>
            <a:tailEnd/>
          </a:ln>
          <a:effectLst/>
        </p:spPr>
        <p:txBody>
          <a:bodyPr lIns="101882" tIns="50941" rIns="101882" bIns="50941">
            <a:spAutoFit/>
          </a:bodyPr>
          <a:lstStyle/>
          <a:p>
            <a:pPr eaLnBrk="0" hangingPunct="0"/>
            <a:endParaRPr lang="en-US" altLang="en-US" sz="2700" dirty="0"/>
          </a:p>
        </p:txBody>
      </p:sp>
      <p:sp>
        <p:nvSpPr>
          <p:cNvPr id="8196" name="Text Box 4"/>
          <p:cNvSpPr txBox="1">
            <a:spLocks noChangeArrowheads="1"/>
          </p:cNvSpPr>
          <p:nvPr/>
        </p:nvSpPr>
        <p:spPr bwMode="auto">
          <a:xfrm>
            <a:off x="502920" y="2331720"/>
            <a:ext cx="9220200" cy="4257861"/>
          </a:xfrm>
          <a:prstGeom prst="rect">
            <a:avLst/>
          </a:prstGeom>
          <a:noFill/>
          <a:ln w="9525">
            <a:noFill/>
            <a:miter lim="800000"/>
            <a:headEnd/>
            <a:tailEnd/>
          </a:ln>
          <a:effectLst/>
        </p:spPr>
        <p:txBody>
          <a:bodyPr lIns="101882" tIns="50941" rIns="101882" bIns="50941">
            <a:spAutoFit/>
          </a:bodyPr>
          <a:lstStyle/>
          <a:p>
            <a:pPr marL="382059" indent="-382059" eaLnBrk="0" hangingPunct="0"/>
            <a:r>
              <a:rPr lang="en-US" altLang="en-US" sz="2700" dirty="0"/>
              <a:t>The ideas of the algorithm can be summarized as follows :</a:t>
            </a:r>
          </a:p>
          <a:p>
            <a:pPr marL="382059" indent="-382059" eaLnBrk="0" hangingPunct="0"/>
            <a:endParaRPr lang="en-US" altLang="en-US" sz="2700" dirty="0"/>
          </a:p>
          <a:p>
            <a:pPr marL="382059" indent="-382059" eaLnBrk="0" hangingPunct="0"/>
            <a:endParaRPr lang="en-US" altLang="en-US" sz="2700" dirty="0"/>
          </a:p>
          <a:p>
            <a:pPr marL="382059" indent="-382059" eaLnBrk="0" hangingPunct="0">
              <a:buFontTx/>
              <a:buAutoNum type="arabicPeriod"/>
            </a:pPr>
            <a:r>
              <a:rPr lang="en-US" altLang="en-US" sz="2700" dirty="0"/>
              <a:t>Computes the </a:t>
            </a:r>
            <a:r>
              <a:rPr lang="en-US" altLang="en-US" sz="2700" b="1" dirty="0">
                <a:solidFill>
                  <a:srgbClr val="FF0000"/>
                </a:solidFill>
              </a:rPr>
              <a:t>error term for the output units</a:t>
            </a:r>
            <a:r>
              <a:rPr lang="en-US" altLang="en-US" sz="2700" dirty="0"/>
              <a:t> </a:t>
            </a:r>
            <a:r>
              <a:rPr lang="en-US" altLang="en-US" sz="2700" dirty="0">
                <a:solidFill>
                  <a:schemeClr val="accent2"/>
                </a:solidFill>
              </a:rPr>
              <a:t>using the</a:t>
            </a:r>
          </a:p>
          <a:p>
            <a:pPr marL="382059" indent="-382059" eaLnBrk="0" hangingPunct="0"/>
            <a:r>
              <a:rPr lang="en-US" altLang="en-US" sz="2700" dirty="0">
                <a:solidFill>
                  <a:schemeClr val="accent2"/>
                </a:solidFill>
              </a:rPr>
              <a:t>  observed error.</a:t>
            </a:r>
          </a:p>
          <a:p>
            <a:pPr marL="382059" indent="-382059" eaLnBrk="0" hangingPunct="0"/>
            <a:endParaRPr lang="en-US" altLang="en-US" sz="2700" dirty="0">
              <a:solidFill>
                <a:schemeClr val="accent2"/>
              </a:solidFill>
            </a:endParaRPr>
          </a:p>
          <a:p>
            <a:pPr marL="382059" indent="-382059" eaLnBrk="0" hangingPunct="0"/>
            <a:r>
              <a:rPr lang="en-US" altLang="en-US" sz="2700" dirty="0"/>
              <a:t>2. From output layer, </a:t>
            </a:r>
            <a:r>
              <a:rPr lang="en-US" altLang="en-US" sz="2700" dirty="0">
                <a:solidFill>
                  <a:schemeClr val="accent2"/>
                </a:solidFill>
              </a:rPr>
              <a:t>repeat </a:t>
            </a:r>
          </a:p>
          <a:p>
            <a:pPr marL="891471" lvl="1" indent="-382059" eaLnBrk="0" hangingPunct="0">
              <a:buFontTx/>
              <a:buChar char="-"/>
            </a:pPr>
            <a:r>
              <a:rPr lang="en-US" altLang="en-US" sz="2700" dirty="0">
                <a:solidFill>
                  <a:schemeClr val="accent2"/>
                </a:solidFill>
              </a:rPr>
              <a:t>propagating the error term </a:t>
            </a:r>
            <a:r>
              <a:rPr lang="en-US" altLang="en-US" sz="2700" u="sng" dirty="0">
                <a:solidFill>
                  <a:schemeClr val="accent2"/>
                </a:solidFill>
              </a:rPr>
              <a:t>back to the previous layer</a:t>
            </a:r>
            <a:r>
              <a:rPr lang="en-US" altLang="en-US" sz="2700" dirty="0"/>
              <a:t> and </a:t>
            </a:r>
          </a:p>
          <a:p>
            <a:pPr marL="891471" lvl="1" indent="-382059" eaLnBrk="0" hangingPunct="0">
              <a:buFontTx/>
              <a:buChar char="-"/>
            </a:pPr>
            <a:r>
              <a:rPr lang="en-US" altLang="en-US" sz="2700" dirty="0">
                <a:solidFill>
                  <a:srgbClr val="FF0000"/>
                </a:solidFill>
              </a:rPr>
              <a:t>updating the weights </a:t>
            </a:r>
            <a:r>
              <a:rPr lang="en-US" altLang="en-US" sz="2700" u="sng" dirty="0">
                <a:solidFill>
                  <a:srgbClr val="FF0000"/>
                </a:solidFill>
              </a:rPr>
              <a:t>between the two layers</a:t>
            </a:r>
            <a:r>
              <a:rPr lang="en-US" altLang="en-US" sz="2700" dirty="0"/>
              <a:t> </a:t>
            </a:r>
          </a:p>
          <a:p>
            <a:pPr marL="891471" lvl="1" indent="-382059" eaLnBrk="0" hangingPunct="0"/>
            <a:r>
              <a:rPr lang="en-US" altLang="en-US" sz="2700" dirty="0">
                <a:solidFill>
                  <a:schemeClr val="accent2"/>
                </a:solidFill>
              </a:rPr>
              <a:t>until the earliest</a:t>
            </a:r>
            <a:r>
              <a:rPr lang="en-US" altLang="en-US" sz="2700" dirty="0"/>
              <a:t> hidden layer is reached.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02920" y="0"/>
            <a:ext cx="9052560" cy="677108"/>
          </a:xfrm>
        </p:spPr>
        <p:txBody>
          <a:bodyPr/>
          <a:lstStyle/>
          <a:p>
            <a:pPr eaLnBrk="1" hangingPunct="1"/>
            <a:r>
              <a:rPr lang="en-US" smtClean="0"/>
              <a:t>Backpropagation Algorithm</a:t>
            </a:r>
          </a:p>
        </p:txBody>
      </p:sp>
      <p:sp>
        <p:nvSpPr>
          <p:cNvPr id="285699" name="Rectangle 3"/>
          <p:cNvSpPr>
            <a:spLocks noGrp="1" noChangeArrowheads="1"/>
          </p:cNvSpPr>
          <p:nvPr>
            <p:ph type="body" idx="1"/>
          </p:nvPr>
        </p:nvSpPr>
        <p:spPr>
          <a:xfrm>
            <a:off x="586740" y="1295400"/>
            <a:ext cx="8717280" cy="5703100"/>
          </a:xfrm>
          <a:solidFill>
            <a:srgbClr val="FFFFCC"/>
          </a:solidFill>
          <a:ln>
            <a:solidFill>
              <a:srgbClr val="FF0000"/>
            </a:solidFill>
          </a:ln>
        </p:spPr>
        <p:txBody>
          <a:bodyPr/>
          <a:lstStyle/>
          <a:p>
            <a:pPr eaLnBrk="1" hangingPunct="1">
              <a:defRPr/>
            </a:pPr>
            <a:r>
              <a:rPr lang="en-US" sz="3100" dirty="0" smtClean="0"/>
              <a:t>Initialize weights (typically random!)</a:t>
            </a:r>
          </a:p>
          <a:p>
            <a:pPr eaLnBrk="1" hangingPunct="1">
              <a:defRPr/>
            </a:pPr>
            <a:r>
              <a:rPr lang="en-US" sz="3100" dirty="0" smtClean="0"/>
              <a:t>Keep doing epochs</a:t>
            </a:r>
          </a:p>
          <a:p>
            <a:pPr lvl="1" eaLnBrk="1" hangingPunct="1">
              <a:defRPr/>
            </a:pPr>
            <a:r>
              <a:rPr lang="en-US" dirty="0" smtClean="0">
                <a:solidFill>
                  <a:srgbClr val="FF0000"/>
                </a:solidFill>
              </a:rPr>
              <a:t>For each</a:t>
            </a:r>
            <a:r>
              <a:rPr lang="en-US" dirty="0" smtClean="0"/>
              <a:t> example </a:t>
            </a:r>
            <a:r>
              <a:rPr lang="en-US" b="1" dirty="0" smtClean="0">
                <a:solidFill>
                  <a:srgbClr val="0099CC"/>
                </a:solidFill>
                <a:effectLst>
                  <a:outerShdw blurRad="38100" dist="38100" dir="2700000" algn="tl">
                    <a:srgbClr val="000000"/>
                  </a:outerShdw>
                </a:effectLst>
              </a:rPr>
              <a:t>e</a:t>
            </a:r>
            <a:r>
              <a:rPr lang="en-US" dirty="0" smtClean="0"/>
              <a:t> in training set do</a:t>
            </a:r>
          </a:p>
          <a:p>
            <a:pPr lvl="2" eaLnBrk="1" hangingPunct="1">
              <a:defRPr/>
            </a:pPr>
            <a:r>
              <a:rPr lang="en-US" b="1" dirty="0" smtClean="0">
                <a:effectLst>
                  <a:outerShdw blurRad="38100" dist="38100" dir="2700000" algn="tl">
                    <a:srgbClr val="FFFFFF"/>
                  </a:outerShdw>
                </a:effectLst>
              </a:rPr>
              <a:t>forward pass</a:t>
            </a:r>
            <a:r>
              <a:rPr lang="en-US" dirty="0" smtClean="0"/>
              <a:t> to compute</a:t>
            </a:r>
          </a:p>
          <a:p>
            <a:pPr lvl="3" eaLnBrk="1" hangingPunct="1">
              <a:defRPr/>
            </a:pPr>
            <a:r>
              <a:rPr lang="en-US" dirty="0" smtClean="0"/>
              <a:t>O = neural-net-output(</a:t>
            </a:r>
            <a:r>
              <a:rPr lang="en-US" dirty="0" err="1" smtClean="0"/>
              <a:t>network,e</a:t>
            </a:r>
            <a:r>
              <a:rPr lang="en-US" dirty="0" smtClean="0"/>
              <a:t>)</a:t>
            </a:r>
          </a:p>
          <a:p>
            <a:pPr lvl="3" eaLnBrk="1" hangingPunct="1">
              <a:defRPr/>
            </a:pPr>
            <a:r>
              <a:rPr lang="en-US" dirty="0" smtClean="0"/>
              <a:t>miss = (T-O) at each output unit </a:t>
            </a:r>
          </a:p>
          <a:p>
            <a:pPr lvl="2" eaLnBrk="1" hangingPunct="1">
              <a:defRPr/>
            </a:pPr>
            <a:r>
              <a:rPr lang="en-US" b="1" dirty="0" smtClean="0">
                <a:solidFill>
                  <a:schemeClr val="accent2"/>
                </a:solidFill>
              </a:rPr>
              <a:t>backward pass</a:t>
            </a:r>
            <a:r>
              <a:rPr lang="en-US" dirty="0" smtClean="0"/>
              <a:t> to calculate deltas to weights</a:t>
            </a:r>
          </a:p>
          <a:p>
            <a:pPr lvl="2" eaLnBrk="1" hangingPunct="1">
              <a:defRPr/>
            </a:pPr>
            <a:r>
              <a:rPr lang="en-US" dirty="0" smtClean="0"/>
              <a:t>update all weights</a:t>
            </a:r>
          </a:p>
          <a:p>
            <a:pPr lvl="1" eaLnBrk="1" hangingPunct="1">
              <a:defRPr/>
            </a:pPr>
            <a:r>
              <a:rPr lang="en-US" dirty="0" smtClean="0"/>
              <a:t>end</a:t>
            </a:r>
          </a:p>
          <a:p>
            <a:pPr eaLnBrk="1" hangingPunct="1">
              <a:defRPr/>
            </a:pPr>
            <a:r>
              <a:rPr lang="en-US" sz="3100" dirty="0" smtClean="0"/>
              <a:t>until </a:t>
            </a:r>
            <a:r>
              <a:rPr lang="en-US" sz="3100" dirty="0" smtClean="0">
                <a:solidFill>
                  <a:srgbClr val="FF0000"/>
                </a:solidFill>
              </a:rPr>
              <a:t>tuning set error</a:t>
            </a:r>
            <a:r>
              <a:rPr lang="en-US" sz="3100" dirty="0" smtClean="0"/>
              <a:t> </a:t>
            </a:r>
            <a:r>
              <a:rPr lang="en-US" sz="3100" dirty="0" smtClean="0">
                <a:solidFill>
                  <a:srgbClr val="0099CC"/>
                </a:solidFill>
              </a:rPr>
              <a:t>stops improving</a:t>
            </a:r>
            <a:endParaRPr lang="en-US" dirty="0" smtClean="0">
              <a:solidFill>
                <a:srgbClr val="0099CC"/>
              </a:solidFill>
            </a:endParaRPr>
          </a:p>
        </p:txBody>
      </p:sp>
      <p:sp>
        <p:nvSpPr>
          <p:cNvPr id="9220" name="Text Box 4"/>
          <p:cNvSpPr txBox="1">
            <a:spLocks noChangeArrowheads="1"/>
          </p:cNvSpPr>
          <p:nvPr/>
        </p:nvSpPr>
        <p:spPr bwMode="auto">
          <a:xfrm>
            <a:off x="4743448" y="7243786"/>
            <a:ext cx="4945380" cy="379876"/>
          </a:xfrm>
          <a:prstGeom prst="rect">
            <a:avLst/>
          </a:prstGeom>
          <a:solidFill>
            <a:srgbClr val="F0FDA1"/>
          </a:solidFill>
          <a:ln w="9525">
            <a:solidFill>
              <a:srgbClr val="FF0000"/>
            </a:solidFill>
            <a:miter lim="800000"/>
            <a:headEnd/>
            <a:tailEnd/>
          </a:ln>
          <a:effectLst/>
        </p:spPr>
        <p:txBody>
          <a:bodyPr lIns="101882" tIns="50941" rIns="101882" bIns="50941">
            <a:spAutoFit/>
          </a:bodyPr>
          <a:lstStyle/>
          <a:p>
            <a:pPr>
              <a:spcBef>
                <a:spcPct val="50000"/>
              </a:spcBef>
            </a:pPr>
            <a:r>
              <a:rPr lang="en-US"/>
              <a:t>Backward pass explained in next slide</a:t>
            </a:r>
          </a:p>
        </p:txBody>
      </p:sp>
      <p:sp>
        <p:nvSpPr>
          <p:cNvPr id="9221" name="Line 5"/>
          <p:cNvSpPr>
            <a:spLocks noChangeShapeType="1"/>
          </p:cNvSpPr>
          <p:nvPr/>
        </p:nvSpPr>
        <p:spPr bwMode="auto">
          <a:xfrm flipH="1" flipV="1">
            <a:off x="3436620" y="4836160"/>
            <a:ext cx="1449704" cy="2407626"/>
          </a:xfrm>
          <a:prstGeom prst="line">
            <a:avLst/>
          </a:prstGeom>
          <a:noFill/>
          <a:ln w="9525">
            <a:solidFill>
              <a:srgbClr val="FF0000"/>
            </a:solidFill>
            <a:round/>
            <a:headEnd/>
            <a:tailEnd type="triangle" w="med" len="med"/>
          </a:ln>
          <a:effectLst/>
        </p:spPr>
        <p:txBody>
          <a:bodyPr lIns="101882" tIns="50941" rIns="101882" bIns="50941"/>
          <a:lstStyle/>
          <a:p>
            <a:endParaRPr lang="en-US"/>
          </a:p>
        </p:txBody>
      </p:sp>
      <p:sp>
        <p:nvSpPr>
          <p:cNvPr id="9222" name="Text Box 6"/>
          <p:cNvSpPr txBox="1">
            <a:spLocks noChangeArrowheads="1"/>
          </p:cNvSpPr>
          <p:nvPr/>
        </p:nvSpPr>
        <p:spPr bwMode="auto">
          <a:xfrm>
            <a:off x="0" y="7172348"/>
            <a:ext cx="3520440" cy="379876"/>
          </a:xfrm>
          <a:prstGeom prst="rect">
            <a:avLst/>
          </a:prstGeom>
          <a:solidFill>
            <a:srgbClr val="F0FDA1"/>
          </a:solidFill>
          <a:ln w="9525">
            <a:solidFill>
              <a:srgbClr val="FF0000"/>
            </a:solidFill>
            <a:miter lim="800000"/>
            <a:headEnd/>
            <a:tailEnd/>
          </a:ln>
          <a:effectLst/>
        </p:spPr>
        <p:txBody>
          <a:bodyPr lIns="101882" tIns="50941" rIns="101882" bIns="50941">
            <a:spAutoFit/>
          </a:bodyPr>
          <a:lstStyle/>
          <a:p>
            <a:pPr>
              <a:spcBef>
                <a:spcPct val="50000"/>
              </a:spcBef>
            </a:pPr>
            <a:r>
              <a:rPr lang="en-US"/>
              <a:t>Forward pass explained earlier</a:t>
            </a:r>
          </a:p>
        </p:txBody>
      </p:sp>
      <p:sp>
        <p:nvSpPr>
          <p:cNvPr id="9223" name="Line 7"/>
          <p:cNvSpPr>
            <a:spLocks noChangeShapeType="1"/>
          </p:cNvSpPr>
          <p:nvPr/>
        </p:nvSpPr>
        <p:spPr bwMode="auto">
          <a:xfrm flipV="1">
            <a:off x="242854" y="3540760"/>
            <a:ext cx="1936466" cy="3631588"/>
          </a:xfrm>
          <a:prstGeom prst="line">
            <a:avLst/>
          </a:prstGeom>
          <a:noFill/>
          <a:ln w="9525">
            <a:solidFill>
              <a:srgbClr val="FF0000"/>
            </a:solidFill>
            <a:round/>
            <a:headEnd/>
            <a:tailEnd type="triangle" w="med" len="med"/>
          </a:ln>
          <a:effectLst/>
        </p:spPr>
        <p:txBody>
          <a:bodyPr lIns="101882" tIns="50941" rIns="101882" bIns="50941"/>
          <a:lstStyle/>
          <a:p>
            <a:endParaRPr lang="en-US"/>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Backward Pass</a:t>
            </a:r>
          </a:p>
        </p:txBody>
      </p:sp>
      <p:sp>
        <p:nvSpPr>
          <p:cNvPr id="10243" name="Rectangle 3"/>
          <p:cNvSpPr>
            <a:spLocks noGrp="1" noChangeArrowheads="1"/>
          </p:cNvSpPr>
          <p:nvPr>
            <p:ph type="body" idx="1"/>
          </p:nvPr>
        </p:nvSpPr>
        <p:spPr>
          <a:xfrm>
            <a:off x="488951" y="1900166"/>
            <a:ext cx="8796991" cy="5121402"/>
          </a:xfrm>
        </p:spPr>
        <p:txBody>
          <a:bodyPr/>
          <a:lstStyle/>
          <a:p>
            <a:pPr eaLnBrk="1" hangingPunct="1"/>
            <a:r>
              <a:rPr lang="en-US" smtClean="0"/>
              <a:t>Compute </a:t>
            </a:r>
            <a:r>
              <a:rPr lang="en-US" smtClean="0">
                <a:solidFill>
                  <a:schemeClr val="accent2"/>
                </a:solidFill>
              </a:rPr>
              <a:t>deltas</a:t>
            </a:r>
            <a:r>
              <a:rPr lang="en-US" smtClean="0"/>
              <a:t> to weights </a:t>
            </a:r>
          </a:p>
          <a:p>
            <a:pPr lvl="1" eaLnBrk="1" hangingPunct="1"/>
            <a:r>
              <a:rPr lang="en-US" smtClean="0">
                <a:solidFill>
                  <a:srgbClr val="FF0000"/>
                </a:solidFill>
              </a:rPr>
              <a:t>from hidden</a:t>
            </a:r>
            <a:r>
              <a:rPr lang="en-US" smtClean="0"/>
              <a:t> layer </a:t>
            </a:r>
          </a:p>
          <a:p>
            <a:pPr lvl="1" eaLnBrk="1" hangingPunct="1"/>
            <a:r>
              <a:rPr lang="en-US" smtClean="0">
                <a:solidFill>
                  <a:srgbClr val="FF0000"/>
                </a:solidFill>
              </a:rPr>
              <a:t>to output</a:t>
            </a:r>
            <a:r>
              <a:rPr lang="en-US" smtClean="0"/>
              <a:t> layer</a:t>
            </a:r>
          </a:p>
          <a:p>
            <a:pPr eaLnBrk="1" hangingPunct="1"/>
            <a:endParaRPr lang="en-US" smtClean="0"/>
          </a:p>
          <a:p>
            <a:pPr eaLnBrk="1" hangingPunct="1"/>
            <a:r>
              <a:rPr lang="en-US" smtClean="0"/>
              <a:t>Without changing any weights (yet), compute the </a:t>
            </a:r>
            <a:r>
              <a:rPr lang="en-US" smtClean="0">
                <a:solidFill>
                  <a:srgbClr val="FF0000"/>
                </a:solidFill>
              </a:rPr>
              <a:t>actual contributions</a:t>
            </a:r>
            <a:r>
              <a:rPr lang="en-US" smtClean="0"/>
              <a:t> </a:t>
            </a:r>
          </a:p>
          <a:p>
            <a:pPr lvl="1" eaLnBrk="1" hangingPunct="1"/>
            <a:r>
              <a:rPr lang="en-US" smtClean="0">
                <a:solidFill>
                  <a:srgbClr val="FF0000"/>
                </a:solidFill>
              </a:rPr>
              <a:t>within the hidden layer(s</a:t>
            </a:r>
            <a:r>
              <a:rPr lang="en-US" smtClean="0"/>
              <a:t>)</a:t>
            </a:r>
          </a:p>
          <a:p>
            <a:pPr lvl="1" eaLnBrk="1" hangingPunct="1"/>
            <a:r>
              <a:rPr lang="en-US" smtClean="0"/>
              <a:t> and </a:t>
            </a:r>
            <a:r>
              <a:rPr lang="en-US" smtClean="0">
                <a:solidFill>
                  <a:schemeClr val="accent2"/>
                </a:solidFill>
              </a:rPr>
              <a:t>compute </a:t>
            </a:r>
            <a:r>
              <a:rPr lang="en-US" smtClean="0">
                <a:solidFill>
                  <a:srgbClr val="FF0000"/>
                </a:solidFill>
              </a:rPr>
              <a:t>deltas</a:t>
            </a:r>
          </a:p>
          <a:p>
            <a:pPr eaLnBrk="1" hangingPunct="1"/>
            <a:endParaRPr lang="en-US" smtClean="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044" y="814366"/>
            <a:ext cx="8858312" cy="5355312"/>
          </a:xfrm>
          <a:prstGeom prst="rect">
            <a:avLst/>
          </a:prstGeom>
        </p:spPr>
        <p:txBody>
          <a:bodyPr wrap="square">
            <a:spAutoFit/>
          </a:bodyPr>
          <a:lstStyle/>
          <a:p>
            <a:pPr algn="ctr"/>
            <a:r>
              <a:rPr lang="en-US" sz="4800" b="1" dirty="0" smtClean="0">
                <a:solidFill>
                  <a:schemeClr val="accent6">
                    <a:lumMod val="50000"/>
                  </a:schemeClr>
                </a:solidFill>
                <a:cs typeface="Times New Roman" pitchFamily="18" charset="0"/>
              </a:rPr>
              <a:t>Unit -2</a:t>
            </a:r>
          </a:p>
          <a:p>
            <a:pPr algn="ctr"/>
            <a:r>
              <a:rPr lang="en-US" sz="4800" b="1" dirty="0" smtClean="0">
                <a:solidFill>
                  <a:schemeClr val="accent6">
                    <a:lumMod val="50000"/>
                  </a:schemeClr>
                </a:solidFill>
                <a:cs typeface="Times New Roman" pitchFamily="18" charset="0"/>
              </a:rPr>
              <a:t>Neural Networks-II (</a:t>
            </a:r>
            <a:r>
              <a:rPr lang="ru-RU" sz="4800" b="1" dirty="0" smtClean="0">
                <a:solidFill>
                  <a:schemeClr val="accent6">
                    <a:lumMod val="50000"/>
                  </a:schemeClr>
                </a:solidFill>
                <a:ea typeface="Verdana" charset="0"/>
                <a:cs typeface="Times New Roman" pitchFamily="18" charset="0"/>
              </a:rPr>
              <a:t>Back Propagation Network</a:t>
            </a:r>
            <a:endParaRPr lang="en-US" sz="4800" b="1" dirty="0" smtClean="0">
              <a:solidFill>
                <a:schemeClr val="accent6">
                  <a:lumMod val="50000"/>
                </a:schemeClr>
              </a:solidFill>
              <a:ea typeface="Verdana" charset="0"/>
              <a:cs typeface="Times New Roman" pitchFamily="18" charset="0"/>
            </a:endParaRPr>
          </a:p>
          <a:p>
            <a:endPar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endParaRPr>
          </a:p>
          <a:p>
            <a:endPar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endParaRPr>
          </a:p>
          <a:p>
            <a:pPr algn="just"/>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topics</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2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Background,</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what</a:t>
            </a:r>
            <a:r>
              <a:rPr lang="en-US" i="1" spc="22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is</a:t>
            </a:r>
            <a:r>
              <a:rPr lang="en-US" i="1" spc="22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 network</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1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21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AND</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function,</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simple</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21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machines</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Error measure,</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err="1" smtClean="0">
                <a:solidFill>
                  <a:srgbClr val="002060"/>
                </a:solidFill>
                <a:latin typeface="Arial" pitchFamily="34" charset="0"/>
                <a:cs typeface="Arial" pitchFamily="34" charset="0"/>
              </a:rPr>
              <a:t>perceptron</a:t>
            </a:r>
            <a:r>
              <a:rPr lang="en-US" i="1" dirty="0" smtClean="0">
                <a:solidFill>
                  <a:srgbClr val="002060"/>
                </a:solidFill>
                <a:latin typeface="Arial" pitchFamily="34" charset="0"/>
                <a:cs typeface="Arial" pitchFamily="34" charset="0"/>
              </a:rPr>
              <a:t> model </a:t>
            </a:r>
            <a:r>
              <a:rPr lang="en-US" i="1" dirty="0" err="1"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Perceptron</a:t>
            </a:r>
            <a:r>
              <a:rPr lang="en-US" i="1" spc="36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rule,</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Hidden</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Layer,</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by</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example,</a:t>
            </a:r>
            <a:r>
              <a:rPr lang="en-US" i="1" dirty="0" smtClean="0">
                <a:solidFill>
                  <a:srgbClr val="002060"/>
                </a:solidFill>
              </a:rPr>
              <a:t> single layer artificial neural network </a:t>
            </a:r>
            <a:r>
              <a:rPr lang="en-US" i="1" spc="18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multi-layer</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feed- forward</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computation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input,</a:t>
            </a:r>
            <a:r>
              <a:rPr lang="en-US" i="1" spc="7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hidden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and output</a:t>
            </a:r>
            <a:r>
              <a:rPr lang="en-US" i="1" spc="58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layers,</a:t>
            </a:r>
            <a:r>
              <a:rPr lang="en-US" i="1" spc="5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error</a:t>
            </a:r>
            <a:r>
              <a:rPr lang="en-US" i="1" spc="5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calculation.</a:t>
            </a:r>
            <a:r>
              <a:rPr lang="en-US" i="1" spc="58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58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algorithm</a:t>
            </a:r>
            <a:r>
              <a:rPr lang="en-US" i="1" spc="58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for training</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4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basic</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loop</a:t>
            </a:r>
            <a:r>
              <a:rPr lang="en-US" i="1" spc="4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structure,</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step-by-step</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procedure, numerical example.</a:t>
            </a:r>
            <a:r>
              <a:rPr lang="en-US" i="1" dirty="0" smtClean="0">
                <a:solidFill>
                  <a:srgbClr val="002060"/>
                </a:solidFill>
              </a:rPr>
              <a:t> factors affecting back propagation training, applications</a:t>
            </a:r>
            <a:r>
              <a:rPr lang="en-US" i="1" dirty="0" smtClean="0">
                <a:solidFill>
                  <a:schemeClr val="tx2"/>
                </a:solidFill>
              </a:rPr>
              <a:t>.</a:t>
            </a:r>
          </a:p>
          <a:p>
            <a:endParaRPr lang="en-US" dirty="0"/>
          </a:p>
        </p:txBody>
      </p:sp>
      <p:pic>
        <p:nvPicPr>
          <p:cNvPr id="3"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172484" y="171424"/>
            <a:ext cx="1714500" cy="17049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502920" y="172720"/>
            <a:ext cx="9052560" cy="1031051"/>
          </a:xfrm>
          <a:solidFill>
            <a:srgbClr val="FFFFCC"/>
          </a:solidFill>
        </p:spPr>
        <p:txBody>
          <a:bodyPr/>
          <a:lstStyle/>
          <a:p>
            <a:pPr eaLnBrk="1" hangingPunct="1">
              <a:defRPr/>
            </a:pPr>
            <a:r>
              <a:rPr lang="en-US" sz="6700" b="1" dirty="0" smtClean="0">
                <a:solidFill>
                  <a:srgbClr val="FF0000"/>
                </a:solidFill>
                <a:effectLst>
                  <a:outerShdw blurRad="38100" dist="38100" dir="2700000" algn="tl">
                    <a:srgbClr val="000000"/>
                  </a:outerShdw>
                </a:effectLst>
              </a:rPr>
              <a:t>Gradient Descent</a:t>
            </a:r>
          </a:p>
        </p:txBody>
      </p:sp>
      <p:sp>
        <p:nvSpPr>
          <p:cNvPr id="11267" name="Rectangle 3"/>
          <p:cNvSpPr>
            <a:spLocks noGrp="1" noChangeArrowheads="1"/>
          </p:cNvSpPr>
          <p:nvPr>
            <p:ph type="body" idx="1"/>
          </p:nvPr>
        </p:nvSpPr>
        <p:spPr>
          <a:xfrm>
            <a:off x="242854" y="1814498"/>
            <a:ext cx="9529793" cy="3348609"/>
          </a:xfrm>
        </p:spPr>
        <p:txBody>
          <a:bodyPr/>
          <a:lstStyle/>
          <a:p>
            <a:pPr eaLnBrk="1" hangingPunct="1"/>
            <a:r>
              <a:rPr lang="en-US" dirty="0" smtClean="0"/>
              <a:t>Think of the N weights </a:t>
            </a:r>
            <a:r>
              <a:rPr lang="en-US" dirty="0" smtClean="0">
                <a:solidFill>
                  <a:srgbClr val="FF0000"/>
                </a:solidFill>
              </a:rPr>
              <a:t>as a point</a:t>
            </a:r>
            <a:r>
              <a:rPr lang="en-US" dirty="0" smtClean="0"/>
              <a:t> in an N-dimensional space</a:t>
            </a:r>
          </a:p>
          <a:p>
            <a:pPr eaLnBrk="1" hangingPunct="1"/>
            <a:endParaRPr lang="en-US" dirty="0" smtClean="0"/>
          </a:p>
          <a:p>
            <a:pPr eaLnBrk="1" hangingPunct="1"/>
            <a:r>
              <a:rPr lang="en-US" dirty="0" smtClean="0"/>
              <a:t>Add a </a:t>
            </a:r>
            <a:r>
              <a:rPr lang="en-US" dirty="0" smtClean="0">
                <a:solidFill>
                  <a:srgbClr val="FF0000"/>
                </a:solidFill>
              </a:rPr>
              <a:t>dimension</a:t>
            </a:r>
            <a:r>
              <a:rPr lang="en-US" dirty="0" smtClean="0"/>
              <a:t> for the observed error</a:t>
            </a:r>
          </a:p>
          <a:p>
            <a:pPr eaLnBrk="1" hangingPunct="1"/>
            <a:endParaRPr lang="en-US" dirty="0" smtClean="0"/>
          </a:p>
          <a:p>
            <a:pPr eaLnBrk="1" hangingPunct="1"/>
            <a:r>
              <a:rPr lang="en-US" dirty="0" smtClean="0"/>
              <a:t>Try to </a:t>
            </a:r>
            <a:r>
              <a:rPr lang="en-US" dirty="0" smtClean="0">
                <a:solidFill>
                  <a:srgbClr val="FF0000"/>
                </a:solidFill>
              </a:rPr>
              <a:t>minimize your position</a:t>
            </a:r>
            <a:r>
              <a:rPr lang="en-US" dirty="0" smtClean="0"/>
              <a:t> on the “error surface”</a:t>
            </a: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Algorithm (contd.)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879029" y="1986280"/>
            <a:ext cx="8158511" cy="4257374"/>
          </a:xfrm>
        </p:spPr>
      </p:pic>
      <p:sp>
        <p:nvSpPr>
          <p:cNvPr id="3" name="Slide Number Placeholder 2"/>
          <p:cNvSpPr>
            <a:spLocks noGrp="1"/>
          </p:cNvSpPr>
          <p:nvPr>
            <p:ph type="sldNum" sz="quarter" idx="12"/>
          </p:nvPr>
        </p:nvSpPr>
        <p:spPr/>
        <p:txBody>
          <a:bodyPr/>
          <a:lstStyle/>
          <a:p>
            <a:fld id="{C014DD1E-5D91-48A3-AD6D-45FBA980D106}" type="slidenum">
              <a:rPr lang="en-US" smtClean="0"/>
              <a:pPr/>
              <a:t>21</a:t>
            </a:fld>
            <a:endParaRPr lang="en-US"/>
          </a:p>
        </p:txBody>
      </p:sp>
    </p:spTree>
    <p:extLst>
      <p:ext uri="{BB962C8B-B14F-4D97-AF65-F5344CB8AC3E}">
        <p14:creationId xmlns="" xmlns:p14="http://schemas.microsoft.com/office/powerpoint/2010/main" val="24866220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gradient descent algorithm??</a:t>
            </a:r>
            <a:endParaRPr lang="en-US" dirty="0"/>
          </a:p>
        </p:txBody>
      </p:sp>
      <p:sp>
        <p:nvSpPr>
          <p:cNvPr id="3" name="Content Placeholder 2"/>
          <p:cNvSpPr>
            <a:spLocks noGrp="1"/>
          </p:cNvSpPr>
          <p:nvPr>
            <p:ph idx="1"/>
          </p:nvPr>
        </p:nvSpPr>
        <p:spPr/>
        <p:txBody>
          <a:bodyPr>
            <a:normAutofit lnSpcReduction="10000"/>
          </a:bodyPr>
          <a:lstStyle/>
          <a:p>
            <a:pPr marL="457200" indent="-457200"/>
            <a:r>
              <a:rPr lang="en-US" dirty="0"/>
              <a:t>Back propagation calculates the gradient of the error of the network regarding the network's modifiable weights.</a:t>
            </a:r>
            <a:endParaRPr lang="en-US" baseline="30000" dirty="0"/>
          </a:p>
          <a:p>
            <a:pPr marL="457200" indent="-457200"/>
            <a:r>
              <a:rPr lang="en-US" dirty="0"/>
              <a:t>This gradient is almost always used in a simple stochastic gradient descent algorithm to find weights that minimize the error</a:t>
            </a:r>
            <a:r>
              <a:rPr lang="en-US" dirty="0" smtClean="0"/>
              <a:t>.</a:t>
            </a:r>
            <a:endParaRPr lang="en-US" dirty="0"/>
          </a:p>
        </p:txBody>
      </p:sp>
      <p:sp>
        <p:nvSpPr>
          <p:cNvPr id="4" name="Slide Number Placeholder 3"/>
          <p:cNvSpPr>
            <a:spLocks noGrp="1"/>
          </p:cNvSpPr>
          <p:nvPr>
            <p:ph type="sldNum" sz="quarter" idx="12"/>
          </p:nvPr>
        </p:nvSpPr>
        <p:spPr/>
        <p:txBody>
          <a:bodyPr/>
          <a:lstStyle/>
          <a:p>
            <a:fld id="{C014DD1E-5D91-48A3-AD6D-45FBA980D106}" type="slidenum">
              <a:rPr lang="en-US" smtClean="0"/>
              <a:pPr/>
              <a:t>22</a:t>
            </a:fld>
            <a:endParaRPr lang="en-US"/>
          </a:p>
        </p:txBody>
      </p:sp>
    </p:spTree>
    <p:extLst>
      <p:ext uri="{BB962C8B-B14F-4D97-AF65-F5344CB8AC3E}">
        <p14:creationId xmlns="" xmlns:p14="http://schemas.microsoft.com/office/powerpoint/2010/main" val="29062698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Rates</a:t>
            </a:r>
            <a:endParaRPr lang="en-US" dirty="0"/>
          </a:p>
        </p:txBody>
      </p:sp>
      <p:sp>
        <p:nvSpPr>
          <p:cNvPr id="3" name="Content Placeholder 2"/>
          <p:cNvSpPr>
            <a:spLocks noGrp="1"/>
          </p:cNvSpPr>
          <p:nvPr>
            <p:ph idx="1"/>
          </p:nvPr>
        </p:nvSpPr>
        <p:spPr>
          <a:xfrm>
            <a:off x="488951" y="1900166"/>
            <a:ext cx="8796991" cy="3939540"/>
          </a:xfrm>
        </p:spPr>
        <p:txBody>
          <a:bodyPr/>
          <a:lstStyle/>
          <a:p>
            <a:r>
              <a:rPr lang="en-US" dirty="0" smtClean="0"/>
              <a:t>Different </a:t>
            </a:r>
            <a:r>
              <a:rPr lang="en-US" dirty="0"/>
              <a:t>learning rates affect </a:t>
            </a:r>
            <a:r>
              <a:rPr lang="en-US" dirty="0" smtClean="0"/>
              <a:t>the performance of </a:t>
            </a:r>
            <a:r>
              <a:rPr lang="en-US" dirty="0"/>
              <a:t>a neural network significantly. </a:t>
            </a:r>
            <a:endParaRPr lang="en-US" dirty="0" smtClean="0"/>
          </a:p>
          <a:p>
            <a:pPr marL="0" indent="0">
              <a:buNone/>
            </a:pPr>
            <a:endParaRPr lang="en-US" dirty="0" smtClean="0"/>
          </a:p>
          <a:p>
            <a:r>
              <a:rPr lang="en-US" dirty="0" smtClean="0"/>
              <a:t>Optimal </a:t>
            </a:r>
            <a:r>
              <a:rPr lang="en-US" dirty="0"/>
              <a:t>Learning Rate: </a:t>
            </a:r>
            <a:endParaRPr lang="en-US" dirty="0" smtClean="0"/>
          </a:p>
          <a:p>
            <a:pPr lvl="1"/>
            <a:r>
              <a:rPr lang="en-US" dirty="0" smtClean="0"/>
              <a:t>Leads </a:t>
            </a:r>
            <a:r>
              <a:rPr lang="en-US" dirty="0"/>
              <a:t>to the error minimum in one learning step. </a:t>
            </a:r>
          </a:p>
          <a:p>
            <a:pPr marL="0" indent="0">
              <a:buClr>
                <a:srgbClr val="CC3300"/>
              </a:buClr>
              <a:buNone/>
            </a:pPr>
            <a:endParaRPr lang="en-US" dirty="0"/>
          </a:p>
          <a:p>
            <a:endParaRPr lang="en-US" dirty="0"/>
          </a:p>
        </p:txBody>
      </p:sp>
      <p:sp>
        <p:nvSpPr>
          <p:cNvPr id="4" name="Slide Number Placeholder 3"/>
          <p:cNvSpPr>
            <a:spLocks noGrp="1"/>
          </p:cNvSpPr>
          <p:nvPr>
            <p:ph type="sldNum" sz="quarter" idx="12"/>
          </p:nvPr>
        </p:nvSpPr>
        <p:spPr/>
        <p:txBody>
          <a:bodyPr/>
          <a:lstStyle/>
          <a:p>
            <a:fld id="{C014DD1E-5D91-48A3-AD6D-45FBA980D106}" type="slidenum">
              <a:rPr lang="en-US" smtClean="0"/>
              <a:pPr/>
              <a:t>23</a:t>
            </a:fld>
            <a:endParaRPr lang="en-US"/>
          </a:p>
        </p:txBody>
      </p:sp>
    </p:spTree>
    <p:extLst>
      <p:ext uri="{BB962C8B-B14F-4D97-AF65-F5344CB8AC3E}">
        <p14:creationId xmlns="" xmlns:p14="http://schemas.microsoft.com/office/powerpoint/2010/main" val="16502850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1" y="329984"/>
            <a:ext cx="8796991" cy="1354217"/>
          </a:xfrm>
        </p:spPr>
        <p:txBody>
          <a:bodyPr/>
          <a:lstStyle/>
          <a:p>
            <a:r>
              <a:rPr lang="en-US" dirty="0" smtClean="0"/>
              <a:t>Limitations of the back propagation algorithm</a:t>
            </a:r>
            <a:endParaRPr lang="en-US" dirty="0"/>
          </a:p>
        </p:txBody>
      </p:sp>
      <p:sp>
        <p:nvSpPr>
          <p:cNvPr id="3" name="Content Placeholder 2"/>
          <p:cNvSpPr>
            <a:spLocks noGrp="1"/>
          </p:cNvSpPr>
          <p:nvPr>
            <p:ph idx="1"/>
          </p:nvPr>
        </p:nvSpPr>
        <p:spPr>
          <a:xfrm>
            <a:off x="314292" y="2028812"/>
            <a:ext cx="9326595" cy="4653582"/>
          </a:xfrm>
        </p:spPr>
        <p:txBody>
          <a:bodyPr/>
          <a:lstStyle/>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not guaranteed to </a:t>
            </a:r>
            <a:r>
              <a:rPr lang="en-US" sz="2400" dirty="0" smtClean="0">
                <a:latin typeface="Times New Roman" pitchFamily="18" charset="0"/>
                <a:cs typeface="Times New Roman" pitchFamily="18" charset="0"/>
              </a:rPr>
              <a:t>find global minimum</a:t>
            </a:r>
            <a:r>
              <a:rPr lang="en-US" sz="2400" dirty="0">
                <a:latin typeface="Times New Roman" pitchFamily="18" charset="0"/>
                <a:cs typeface="Times New Roman" pitchFamily="18" charset="0"/>
              </a:rPr>
              <a:t> of the error </a:t>
            </a:r>
            <a:r>
              <a:rPr lang="en-US" sz="2400" dirty="0" smtClean="0">
                <a:latin typeface="Times New Roman" pitchFamily="18" charset="0"/>
                <a:cs typeface="Times New Roman" pitchFamily="18" charset="0"/>
              </a:rPr>
              <a:t>function. It may get trapped in a local minima,</a:t>
            </a:r>
          </a:p>
          <a:p>
            <a:pPr lvl="1" algn="just"/>
            <a:r>
              <a:rPr lang="en-US" sz="2400" dirty="0" smtClean="0">
                <a:latin typeface="Times New Roman" pitchFamily="18" charset="0"/>
                <a:cs typeface="Times New Roman" pitchFamily="18" charset="0"/>
              </a:rPr>
              <a:t>Improvements,</a:t>
            </a:r>
          </a:p>
          <a:p>
            <a:pPr lvl="2" algn="just"/>
            <a:r>
              <a:rPr lang="en-US" sz="2400" dirty="0" smtClean="0">
                <a:latin typeface="Times New Roman" pitchFamily="18" charset="0"/>
                <a:cs typeface="Times New Roman" pitchFamily="18" charset="0"/>
              </a:rPr>
              <a:t>Add momentum.</a:t>
            </a:r>
          </a:p>
          <a:p>
            <a:pPr lvl="2" algn="just"/>
            <a:r>
              <a:rPr lang="en-US" sz="2400" dirty="0" smtClean="0">
                <a:latin typeface="Times New Roman" pitchFamily="18" charset="0"/>
                <a:cs typeface="Times New Roman" pitchFamily="18" charset="0"/>
              </a:rPr>
              <a:t>Use </a:t>
            </a:r>
            <a:r>
              <a:rPr lang="en-US" sz="2400" dirty="0">
                <a:latin typeface="Times New Roman" pitchFamily="18" charset="0"/>
                <a:cs typeface="Times New Roman" pitchFamily="18" charset="0"/>
              </a:rPr>
              <a:t>stochastic gradient </a:t>
            </a:r>
            <a:r>
              <a:rPr lang="en-US" sz="2400" dirty="0" smtClean="0">
                <a:latin typeface="Times New Roman" pitchFamily="18" charset="0"/>
                <a:cs typeface="Times New Roman" pitchFamily="18" charset="0"/>
              </a:rPr>
              <a:t>descent.</a:t>
            </a:r>
          </a:p>
          <a:p>
            <a:pPr lvl="2" algn="just"/>
            <a:r>
              <a:rPr lang="en-US" sz="2400" dirty="0" smtClean="0">
                <a:latin typeface="Times New Roman" pitchFamily="18" charset="0"/>
                <a:cs typeface="Times New Roman" pitchFamily="18" charset="0"/>
              </a:rPr>
              <a:t>Use </a:t>
            </a:r>
            <a:r>
              <a:rPr lang="en-US" sz="2400" dirty="0">
                <a:latin typeface="Times New Roman" pitchFamily="18" charset="0"/>
                <a:cs typeface="Times New Roman" pitchFamily="18" charset="0"/>
              </a:rPr>
              <a:t>different networks with different initial </a:t>
            </a:r>
            <a:r>
              <a:rPr lang="en-US" sz="2400" dirty="0" smtClean="0">
                <a:latin typeface="Times New Roman" pitchFamily="18" charset="0"/>
                <a:cs typeface="Times New Roman" pitchFamily="18" charset="0"/>
              </a:rPr>
              <a:t>values for </a:t>
            </a:r>
            <a:r>
              <a:rPr lang="en-US" sz="2400" dirty="0">
                <a:latin typeface="Times New Roman" pitchFamily="18" charset="0"/>
                <a:cs typeface="Times New Roman" pitchFamily="18" charset="0"/>
              </a:rPr>
              <a:t>the weights</a:t>
            </a:r>
            <a:r>
              <a:rPr lang="en-US" sz="2400" dirty="0" smtClean="0">
                <a:latin typeface="Times New Roman" pitchFamily="18" charset="0"/>
                <a:cs typeface="Times New Roman" pitchFamily="18" charset="0"/>
              </a:rPr>
              <a:t>.</a:t>
            </a:r>
          </a:p>
          <a:p>
            <a:pPr marL="682633" lvl="2" indent="0" algn="just">
              <a:buNone/>
            </a:pP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Back propagation </a:t>
            </a:r>
            <a:r>
              <a:rPr lang="en-US" sz="2400" dirty="0">
                <a:latin typeface="Times New Roman" pitchFamily="18" charset="0"/>
                <a:cs typeface="Times New Roman" pitchFamily="18" charset="0"/>
              </a:rPr>
              <a:t>learning does not require normalization of input vectors; however, normalization could improve performance</a:t>
            </a:r>
            <a:r>
              <a:rPr lang="en-US" sz="2400" dirty="0" smtClean="0">
                <a:latin typeface="Times New Roman" pitchFamily="18" charset="0"/>
                <a:cs typeface="Times New Roman" pitchFamily="18" charset="0"/>
              </a:rPr>
              <a:t>.</a:t>
            </a:r>
            <a:endParaRPr lang="en-US" sz="2400" baseline="300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 Standardize all features previous to training</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014DD1E-5D91-48A3-AD6D-45FBA980D106}" type="slidenum">
              <a:rPr lang="en-US" smtClean="0"/>
              <a:pPr/>
              <a:t>24</a:t>
            </a:fld>
            <a:endParaRPr lang="en-US"/>
          </a:p>
        </p:txBody>
      </p:sp>
    </p:spTree>
    <p:extLst>
      <p:ext uri="{BB962C8B-B14F-4D97-AF65-F5344CB8AC3E}">
        <p14:creationId xmlns="" xmlns:p14="http://schemas.microsoft.com/office/powerpoint/2010/main" val="38132356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058400" cy="6863417"/>
          </a:xfrm>
          <a:prstGeom prst="rect">
            <a:avLst/>
          </a:prstGeom>
        </p:spPr>
        <p:txBody>
          <a:bodyPr wrap="square">
            <a:spAutoFit/>
          </a:bodyPr>
          <a:lstStyle/>
          <a:p>
            <a:pPr algn="ctr"/>
            <a:r>
              <a:rPr lang="en-US" sz="3200" b="1" dirty="0" smtClean="0">
                <a:latin typeface="Times New Roman" pitchFamily="18" charset="0"/>
                <a:cs typeface="Times New Roman" pitchFamily="18" charset="0"/>
              </a:rPr>
              <a:t>What Are Artificial Neural Networks and Deep Neural Networks?</a:t>
            </a:r>
          </a:p>
          <a:p>
            <a:pPr algn="just"/>
            <a:endParaRPr lang="en-US" sz="20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hlinkClick r:id="rId2"/>
              </a:rPr>
              <a:t>Artificial Neural Networks</a:t>
            </a:r>
            <a:r>
              <a:rPr lang="en-US" sz="2800" dirty="0" smtClean="0">
                <a:latin typeface="Times New Roman" pitchFamily="18" charset="0"/>
                <a:cs typeface="Times New Roman" pitchFamily="18" charset="0"/>
              </a:rPr>
              <a:t> (ANN) are a mathematical construct that ties together a large number of simple elements, called neurons, each of which can make simple mathematical decisions. Together, the neurons can tackle complex problems and questions, and provide surprisingly accurate answers. A shallow neural network has three layers of neurons that process inputs and generate outputs. </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800" dirty="0" smtClean="0">
                <a:solidFill>
                  <a:srgbClr val="00B0F0"/>
                </a:solidFill>
                <a:latin typeface="Times New Roman" pitchFamily="18" charset="0"/>
                <a:cs typeface="Times New Roman" pitchFamily="18" charset="0"/>
              </a:rPr>
              <a:t>A Deep Neural Network (DNN) </a:t>
            </a:r>
            <a:r>
              <a:rPr lang="en-US" sz="2800" dirty="0" smtClean="0">
                <a:latin typeface="Times New Roman" pitchFamily="18" charset="0"/>
                <a:cs typeface="Times New Roman" pitchFamily="18" charset="0"/>
              </a:rPr>
              <a:t>has two or more “hidden layers” of neurons that process inputs. According to </a:t>
            </a:r>
            <a:r>
              <a:rPr lang="en-US" sz="2800" dirty="0" err="1" smtClean="0">
                <a:latin typeface="Times New Roman" pitchFamily="18" charset="0"/>
                <a:cs typeface="Times New Roman" pitchFamily="18" charset="0"/>
              </a:rPr>
              <a:t>Goodfellow</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Bengio</a:t>
            </a:r>
            <a:r>
              <a:rPr lang="en-US" sz="2800" dirty="0" smtClean="0">
                <a:latin typeface="Times New Roman" pitchFamily="18" charset="0"/>
                <a:cs typeface="Times New Roman" pitchFamily="18" charset="0"/>
              </a:rPr>
              <a:t> and </a:t>
            </a:r>
            <a:r>
              <a:rPr lang="en-US" sz="2800" dirty="0" err="1" smtClean="0">
                <a:latin typeface="Times New Roman" pitchFamily="18" charset="0"/>
                <a:cs typeface="Times New Roman" pitchFamily="18" charset="0"/>
              </a:rPr>
              <a:t>Courville</a:t>
            </a:r>
            <a:r>
              <a:rPr lang="en-US" sz="2800" dirty="0" smtClean="0">
                <a:latin typeface="Times New Roman" pitchFamily="18" charset="0"/>
                <a:cs typeface="Times New Roman" pitchFamily="18" charset="0"/>
              </a:rPr>
              <a:t>, and other experts, while shallow neural networks can tackle equally complex problems, deep learning networks are more accurate and improve in accuracy as more neuron layers are added.</a:t>
            </a:r>
            <a:endParaRPr lang="en-US" sz="2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hallow vs Deep Neural Networks"/>
          <p:cNvPicPr>
            <a:picLocks noChangeAspect="1" noChangeArrowheads="1"/>
          </p:cNvPicPr>
          <p:nvPr/>
        </p:nvPicPr>
        <p:blipFill>
          <a:blip r:embed="rId2"/>
          <a:srcRect/>
          <a:stretch>
            <a:fillRect/>
          </a:stretch>
        </p:blipFill>
        <p:spPr bwMode="auto">
          <a:xfrm>
            <a:off x="0" y="885804"/>
            <a:ext cx="10058400" cy="642942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3992" y="3171820"/>
            <a:ext cx="4252662" cy="830997"/>
          </a:xfrm>
          <a:prstGeom prst="rect">
            <a:avLst/>
          </a:prstGeom>
          <a:noFill/>
        </p:spPr>
        <p:txBody>
          <a:bodyPr wrap="square" rtlCol="0">
            <a:spAutoFit/>
          </a:bodyPr>
          <a:lstStyle/>
          <a:p>
            <a:r>
              <a:rPr lang="en-US" sz="4800" b="1" dirty="0" smtClean="0"/>
              <a:t>LECTURE - 6</a:t>
            </a:r>
            <a:endParaRPr lang="en-US" sz="4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044" y="528614"/>
            <a:ext cx="8001056" cy="5324535"/>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Outlines of Today's Lecture</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Introduction</a:t>
            </a:r>
          </a:p>
          <a:p>
            <a:pPr algn="just">
              <a:buFont typeface="Arial" pitchFamily="34" charset="0"/>
              <a:buChar char="•"/>
            </a:pPr>
            <a:r>
              <a:rPr lang="en-US" sz="2400" dirty="0" smtClean="0">
                <a:latin typeface="Times New Roman" pitchFamily="18" charset="0"/>
                <a:cs typeface="Times New Roman" pitchFamily="18" charset="0"/>
              </a:rPr>
              <a:t>Historical Background </a:t>
            </a:r>
          </a:p>
          <a:p>
            <a:pPr algn="just">
              <a:buFont typeface="Arial" pitchFamily="34" charset="0"/>
              <a:buChar char="•"/>
            </a:pPr>
            <a:r>
              <a:rPr lang="en-US" sz="2400" dirty="0" smtClean="0">
                <a:latin typeface="Times New Roman" pitchFamily="18" charset="0"/>
                <a:cs typeface="Times New Roman" pitchFamily="18" charset="0"/>
              </a:rPr>
              <a:t>what is back-prop network ?</a:t>
            </a:r>
          </a:p>
          <a:p>
            <a:pPr algn="just">
              <a:buFont typeface="Arial" pitchFamily="34" charset="0"/>
              <a:buChar char="•"/>
            </a:pPr>
            <a:r>
              <a:rPr lang="en-US" sz="2400" dirty="0" smtClean="0">
                <a:latin typeface="Times New Roman" pitchFamily="18" charset="0"/>
                <a:cs typeface="Times New Roman" pitchFamily="18" charset="0"/>
              </a:rPr>
              <a:t>Back propagation algorithm</a:t>
            </a:r>
          </a:p>
          <a:p>
            <a:pPr algn="just">
              <a:buFont typeface="Arial" pitchFamily="34" charset="0"/>
              <a:buChar char="•"/>
            </a:pPr>
            <a:r>
              <a:rPr lang="en-US" sz="2400" dirty="0" smtClean="0">
                <a:latin typeface="Times New Roman" pitchFamily="18" charset="0"/>
                <a:cs typeface="Times New Roman" pitchFamily="18" charset="0"/>
              </a:rPr>
              <a:t>Limitations and improvements</a:t>
            </a:r>
          </a:p>
          <a:p>
            <a:pPr algn="just">
              <a:buFont typeface="Arial" pitchFamily="34" charset="0"/>
              <a:buChar char="•"/>
            </a:pPr>
            <a:r>
              <a:rPr lang="en-US" sz="2400" dirty="0" smtClean="0">
                <a:latin typeface="Times New Roman" pitchFamily="18" charset="0"/>
                <a:cs typeface="Times New Roman" pitchFamily="18" charset="0"/>
              </a:rPr>
              <a:t>What Are Artificial Neural Networks and Deep Neural Networks?</a:t>
            </a:r>
          </a:p>
          <a:p>
            <a:pPr algn="just">
              <a:buFont typeface="Arial" pitchFamily="34" charset="0"/>
              <a:buChar char="•"/>
            </a:pPr>
            <a:r>
              <a:rPr lang="en-US" sz="2400" dirty="0" smtClean="0">
                <a:latin typeface="Times New Roman" pitchFamily="18" charset="0"/>
                <a:cs typeface="Times New Roman" pitchFamily="18" charset="0"/>
              </a:rPr>
              <a:t>Questions and Answers</a:t>
            </a:r>
          </a:p>
          <a:p>
            <a:pPr algn="just">
              <a:buFont typeface="Arial" pitchFamily="34" charset="0"/>
              <a:buChar char="•"/>
            </a:pP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1" y="329984"/>
            <a:ext cx="8796991" cy="738664"/>
          </a:xfrm>
        </p:spPr>
        <p:txBody>
          <a:bodyPr/>
          <a:lstStyle/>
          <a:p>
            <a:r>
              <a:rPr lang="en-US" sz="4800" dirty="0" smtClean="0">
                <a:latin typeface="Times New Roman" pitchFamily="18" charset="0"/>
                <a:cs typeface="Times New Roman" pitchFamily="18" charset="0"/>
              </a:rPr>
              <a:t>Introduction</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1" y="1900166"/>
            <a:ext cx="10058400" cy="2856167"/>
          </a:xfrm>
        </p:spPr>
        <p:txBody>
          <a:bodyPr>
            <a:noAutofit/>
          </a:bodyPr>
          <a:lstStyle/>
          <a:p>
            <a:pPr algn="just">
              <a:defRPr/>
            </a:pPr>
            <a:r>
              <a:rPr lang="en-US" sz="2800" dirty="0">
                <a:latin typeface="Times New Roman" pitchFamily="18" charset="0"/>
                <a:cs typeface="Times New Roman" pitchFamily="18" charset="0"/>
              </a:rPr>
              <a:t>Artificial Neural Networks are crude attempts to model the </a:t>
            </a:r>
            <a:r>
              <a:rPr lang="en-US" sz="2800" dirty="0" smtClean="0">
                <a:latin typeface="Times New Roman" pitchFamily="18" charset="0"/>
                <a:cs typeface="Times New Roman" pitchFamily="18" charset="0"/>
              </a:rPr>
              <a:t>highly </a:t>
            </a:r>
            <a:r>
              <a:rPr lang="en-US" sz="2800" dirty="0">
                <a:latin typeface="Times New Roman" pitchFamily="18" charset="0"/>
                <a:cs typeface="Times New Roman" pitchFamily="18" charset="0"/>
              </a:rPr>
              <a:t>massive parallel and distributed processing we believe </a:t>
            </a:r>
            <a:r>
              <a:rPr lang="en-US" sz="2800" dirty="0" smtClean="0">
                <a:latin typeface="Times New Roman" pitchFamily="18" charset="0"/>
                <a:cs typeface="Times New Roman" pitchFamily="18" charset="0"/>
              </a:rPr>
              <a:t>takes </a:t>
            </a:r>
            <a:r>
              <a:rPr lang="en-US" sz="2800" dirty="0">
                <a:latin typeface="Times New Roman" pitchFamily="18" charset="0"/>
                <a:cs typeface="Times New Roman" pitchFamily="18" charset="0"/>
              </a:rPr>
              <a:t>place in the brain</a:t>
            </a:r>
            <a:r>
              <a:rPr lang="en-US" sz="2800" dirty="0" smtClean="0">
                <a:latin typeface="Times New Roman" pitchFamily="18" charset="0"/>
                <a:cs typeface="Times New Roman" pitchFamily="18" charset="0"/>
              </a:rPr>
              <a:t>.</a:t>
            </a:r>
          </a:p>
          <a:p>
            <a:pPr algn="just">
              <a:defRPr/>
            </a:pPr>
            <a:r>
              <a:rPr lang="en-US" sz="2800" dirty="0" smtClean="0">
                <a:latin typeface="Times New Roman" pitchFamily="18" charset="0"/>
                <a:cs typeface="Times New Roman" pitchFamily="18" charset="0"/>
              </a:rPr>
              <a:t>Back propagation</a:t>
            </a:r>
            <a:r>
              <a:rPr lang="en-US" sz="2800" dirty="0">
                <a:latin typeface="Times New Roman" pitchFamily="18" charset="0"/>
                <a:cs typeface="Times New Roman" pitchFamily="18" charset="0"/>
              </a:rPr>
              <a:t>, an abbreviation for "backward propagation of errors", is a common method of training </a:t>
            </a:r>
            <a:r>
              <a:rPr lang="en-US" sz="2800" dirty="0" smtClean="0">
                <a:latin typeface="Times New Roman" pitchFamily="18" charset="0"/>
                <a:cs typeface="Times New Roman" pitchFamily="18" charset="0"/>
              </a:rPr>
              <a:t>artificial neural networks used </a:t>
            </a:r>
            <a:r>
              <a:rPr lang="en-US" sz="2800" dirty="0">
                <a:latin typeface="Times New Roman" pitchFamily="18" charset="0"/>
                <a:cs typeface="Times New Roman" pitchFamily="18" charset="0"/>
              </a:rPr>
              <a:t>in conjunction with an </a:t>
            </a:r>
            <a:r>
              <a:rPr lang="en-US" sz="2800" dirty="0" smtClean="0">
                <a:latin typeface="Times New Roman" pitchFamily="18" charset="0"/>
                <a:cs typeface="Times New Roman" pitchFamily="18" charset="0"/>
              </a:rPr>
              <a:t>optimization method</a:t>
            </a:r>
            <a:r>
              <a:rPr lang="en-US" sz="2800" dirty="0">
                <a:latin typeface="Times New Roman" pitchFamily="18" charset="0"/>
                <a:cs typeface="Times New Roman" pitchFamily="18" charset="0"/>
              </a:rPr>
              <a:t> such as </a:t>
            </a:r>
            <a:r>
              <a:rPr lang="en-US" sz="2800" dirty="0" smtClean="0">
                <a:latin typeface="Times New Roman" pitchFamily="18" charset="0"/>
                <a:cs typeface="Times New Roman" pitchFamily="18" charset="0"/>
              </a:rPr>
              <a:t>gradient descent. </a:t>
            </a:r>
          </a:p>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method calculates the gradient of a </a:t>
            </a:r>
            <a:r>
              <a:rPr lang="en-US" sz="2800" dirty="0" smtClean="0">
                <a:latin typeface="Times New Roman" pitchFamily="18" charset="0"/>
                <a:cs typeface="Times New Roman" pitchFamily="18" charset="0"/>
              </a:rPr>
              <a:t>loss function</a:t>
            </a:r>
            <a:r>
              <a:rPr lang="en-US" sz="2800" dirty="0">
                <a:latin typeface="Times New Roman" pitchFamily="18" charset="0"/>
                <a:cs typeface="Times New Roman" pitchFamily="18" charset="0"/>
              </a:rPr>
              <a:t> with respect to all the weights in the network. </a:t>
            </a:r>
            <a:endParaRPr lang="en-US" sz="2800" dirty="0" smtClean="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 gradient is fed to the optimization method which in turn uses it to update the weights, in an attempt to minimize the loss function.</a:t>
            </a:r>
          </a:p>
        </p:txBody>
      </p:sp>
      <p:sp>
        <p:nvSpPr>
          <p:cNvPr id="4" name="Slide Number Placeholder 3"/>
          <p:cNvSpPr>
            <a:spLocks noGrp="1"/>
          </p:cNvSpPr>
          <p:nvPr>
            <p:ph type="sldNum" sz="quarter" idx="12"/>
          </p:nvPr>
        </p:nvSpPr>
        <p:spPr/>
        <p:txBody>
          <a:bodyPr/>
          <a:lstStyle/>
          <a:p>
            <a:fld id="{C014DD1E-5D91-48A3-AD6D-45FBA980D106}" type="slidenum">
              <a:rPr lang="en-US" smtClean="0"/>
              <a:pPr/>
              <a:t>5</a:t>
            </a:fld>
            <a:endParaRPr lang="en-US"/>
          </a:p>
        </p:txBody>
      </p:sp>
    </p:spTree>
    <p:extLst>
      <p:ext uri="{BB962C8B-B14F-4D97-AF65-F5344CB8AC3E}">
        <p14:creationId xmlns="" xmlns:p14="http://schemas.microsoft.com/office/powerpoint/2010/main" val="15238530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16" y="1314432"/>
            <a:ext cx="9644130" cy="6217087"/>
          </a:xfrm>
          <a:prstGeom prst="rect">
            <a:avLst/>
          </a:prstGeom>
        </p:spPr>
        <p:txBody>
          <a:bodyPr wrap="square">
            <a:spAutoFit/>
          </a:bodyPr>
          <a:lstStyle/>
          <a:p>
            <a:pPr algn="just"/>
            <a:r>
              <a:rPr lang="en-US" sz="2000" dirty="0" smtClean="0">
                <a:latin typeface="Times New Roman" pitchFamily="18" charset="0"/>
                <a:cs typeface="Times New Roman" pitchFamily="18" charset="0"/>
              </a:rPr>
              <a:t>In 1969 a method for learning in multi-layer network, </a:t>
            </a:r>
            <a:r>
              <a:rPr lang="en-US" sz="2000" dirty="0" err="1" smtClean="0">
                <a:latin typeface="Times New Roman" pitchFamily="18" charset="0"/>
                <a:cs typeface="Times New Roman" pitchFamily="18" charset="0"/>
              </a:rPr>
              <a:t>Backpropagation</a:t>
            </a:r>
            <a:r>
              <a:rPr lang="en-US" sz="2000" dirty="0" smtClean="0">
                <a:latin typeface="Times New Roman" pitchFamily="18" charset="0"/>
                <a:cs typeface="Times New Roman" pitchFamily="18" charset="0"/>
              </a:rPr>
              <a:t>, was invented by Bryson and Ho.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Backpropagation</a:t>
            </a:r>
            <a:r>
              <a:rPr lang="en-US" sz="2000" dirty="0" smtClean="0">
                <a:latin typeface="Times New Roman" pitchFamily="18" charset="0"/>
                <a:cs typeface="Times New Roman" pitchFamily="18" charset="0"/>
              </a:rPr>
              <a:t> algorithm is a sensible approach for dividing the contribution of each weight.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Works basically the same as </a:t>
            </a:r>
            <a:r>
              <a:rPr lang="en-US" sz="2000" dirty="0" err="1" smtClean="0">
                <a:latin typeface="Times New Roman" pitchFamily="18" charset="0"/>
                <a:cs typeface="Times New Roman" pitchFamily="18" charset="0"/>
              </a:rPr>
              <a:t>perceptrons</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b="1" dirty="0" err="1" smtClean="0">
                <a:latin typeface="Times New Roman" pitchFamily="18" charset="0"/>
                <a:cs typeface="Times New Roman" pitchFamily="18" charset="0"/>
              </a:rPr>
              <a:t>Backpropagation</a:t>
            </a:r>
            <a:r>
              <a:rPr lang="en-US" sz="2000" b="1" dirty="0" smtClean="0">
                <a:latin typeface="Times New Roman" pitchFamily="18" charset="0"/>
                <a:cs typeface="Times New Roman" pitchFamily="18" charset="0"/>
              </a:rPr>
              <a:t> Learning Principles</a:t>
            </a:r>
            <a:r>
              <a:rPr lang="en-US" sz="2000" dirty="0" smtClean="0">
                <a:latin typeface="Times New Roman" pitchFamily="18" charset="0"/>
                <a:cs typeface="Times New Roman" pitchFamily="18" charset="0"/>
              </a:rPr>
              <a:t>: Hidden Layers and Gradients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There are two differences for the updating rule :differences for the updating rule : </a:t>
            </a:r>
          </a:p>
          <a:p>
            <a:pPr marL="342900" indent="-342900" algn="just">
              <a:buAutoNum type="arabicParenR"/>
            </a:pPr>
            <a:r>
              <a:rPr lang="en-US" sz="2000" dirty="0" smtClean="0">
                <a:latin typeface="Times New Roman" pitchFamily="18" charset="0"/>
                <a:cs typeface="Times New Roman" pitchFamily="18" charset="0"/>
              </a:rPr>
              <a:t>The activation of the hidden unit is used instead of activation of the input value. activation of the input value. </a:t>
            </a:r>
          </a:p>
          <a:p>
            <a:pPr marL="342900" indent="-342900" algn="just">
              <a:buAutoNum type="arabicParenR"/>
            </a:pPr>
            <a:r>
              <a:rPr lang="en-US" sz="2000" dirty="0" smtClean="0">
                <a:latin typeface="Times New Roman" pitchFamily="18" charset="0"/>
                <a:cs typeface="Times New Roman" pitchFamily="18" charset="0"/>
              </a:rPr>
              <a:t>The rule contains a term for the gradient of the activation function.</a:t>
            </a:r>
          </a:p>
          <a:p>
            <a:pPr marL="342900" indent="-342900" algn="just"/>
            <a:endParaRPr lang="en-US" sz="2000" dirty="0" smtClean="0">
              <a:latin typeface="Times New Roman" pitchFamily="18" charset="0"/>
              <a:cs typeface="Times New Roman" pitchFamily="18" charset="0"/>
            </a:endParaRPr>
          </a:p>
          <a:p>
            <a:pPr marL="342900" indent="-342900" algn="just"/>
            <a:endParaRPr lang="en-US" sz="2000" dirty="0" smtClean="0">
              <a:latin typeface="Times New Roman" pitchFamily="18" charset="0"/>
              <a:cs typeface="Times New Roman" pitchFamily="18" charset="0"/>
            </a:endParaRPr>
          </a:p>
          <a:p>
            <a:pPr marL="342900" indent="-342900" algn="just"/>
            <a:r>
              <a:rPr lang="en-US" sz="2000" dirty="0" smtClean="0">
                <a:latin typeface="Times New Roman" pitchFamily="18" charset="0"/>
                <a:cs typeface="Times New Roman" pitchFamily="18" charset="0"/>
              </a:rPr>
              <a:t>Technically speaking, </a:t>
            </a:r>
            <a:r>
              <a:rPr lang="en-US" sz="2000" dirty="0" err="1" smtClean="0">
                <a:latin typeface="Times New Roman" pitchFamily="18" charset="0"/>
                <a:cs typeface="Times New Roman" pitchFamily="18" charset="0"/>
              </a:rPr>
              <a:t>backpropagation</a:t>
            </a:r>
            <a:r>
              <a:rPr lang="en-US" sz="2000" dirty="0" smtClean="0">
                <a:latin typeface="Times New Roman" pitchFamily="18" charset="0"/>
                <a:cs typeface="Times New Roman" pitchFamily="18" charset="0"/>
              </a:rPr>
              <a:t> is used to calculate the gradient of the error of the network with respect to the network's modifiable weights.</a:t>
            </a:r>
          </a:p>
          <a:p>
            <a:endParaRPr lang="en-US" dirty="0"/>
          </a:p>
        </p:txBody>
      </p:sp>
      <p:sp>
        <p:nvSpPr>
          <p:cNvPr id="4" name="Rectangle 3"/>
          <p:cNvSpPr/>
          <p:nvPr/>
        </p:nvSpPr>
        <p:spPr>
          <a:xfrm>
            <a:off x="2385994" y="385738"/>
            <a:ext cx="4280916" cy="584775"/>
          </a:xfrm>
          <a:prstGeom prst="rect">
            <a:avLst/>
          </a:prstGeom>
        </p:spPr>
        <p:txBody>
          <a:bodyPr wrap="none">
            <a:spAutoFit/>
          </a:bodyPr>
          <a:lstStyle/>
          <a:p>
            <a:pPr algn="just"/>
            <a:r>
              <a:rPr lang="en-US" sz="3200" b="1" dirty="0" smtClean="0">
                <a:latin typeface="Times New Roman" pitchFamily="18" charset="0"/>
                <a:cs typeface="Times New Roman" pitchFamily="18" charset="0"/>
              </a:rPr>
              <a:t>Historical Background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5804"/>
            <a:ext cx="9715568" cy="2554545"/>
          </a:xfrm>
          <a:prstGeom prst="rect">
            <a:avLst/>
          </a:prstGeom>
        </p:spPr>
        <p:txBody>
          <a:bodyPr wrap="square">
            <a:spAutoFit/>
          </a:bodyPr>
          <a:lstStyle/>
          <a:p>
            <a:pPr algn="just"/>
            <a:r>
              <a:rPr lang="en-US" sz="2000" dirty="0" err="1" smtClean="0">
                <a:latin typeface="Times New Roman" pitchFamily="18" charset="0"/>
                <a:cs typeface="Times New Roman" pitchFamily="18" charset="0"/>
              </a:rPr>
              <a:t>Backpropagation</a:t>
            </a:r>
            <a:r>
              <a:rPr lang="en-US" sz="2000" dirty="0" smtClean="0">
                <a:latin typeface="Times New Roman" pitchFamily="18" charset="0"/>
                <a:cs typeface="Times New Roman" pitchFamily="18" charset="0"/>
              </a:rPr>
              <a:t> is an algorithm commonly used to train neural networks. When the neural network is initialized, weights are set for its individual elements, called neurons.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Inputs are loaded, they are passed through the network of neurons, and the network provides an output for each one, given the initial weights. </a:t>
            </a:r>
          </a:p>
          <a:p>
            <a:pPr algn="just"/>
            <a:endParaRPr lang="en-US" sz="2000" dirty="0" smtClean="0">
              <a:latin typeface="Times New Roman" pitchFamily="18" charset="0"/>
              <a:cs typeface="Times New Roman" pitchFamily="18" charset="0"/>
            </a:endParaRPr>
          </a:p>
          <a:p>
            <a:pPr algn="just"/>
            <a:r>
              <a:rPr lang="en-US" sz="2000" dirty="0" err="1" smtClean="0">
                <a:latin typeface="Times New Roman" pitchFamily="18" charset="0"/>
                <a:cs typeface="Times New Roman" pitchFamily="18" charset="0"/>
              </a:rPr>
              <a:t>Backpropagation</a:t>
            </a:r>
            <a:r>
              <a:rPr lang="en-US" sz="2000" dirty="0" smtClean="0">
                <a:latin typeface="Times New Roman" pitchFamily="18" charset="0"/>
                <a:cs typeface="Times New Roman" pitchFamily="18" charset="0"/>
              </a:rPr>
              <a:t> helps to adjust the weights of the neurons so that the result comes closer and closer to the known</a:t>
            </a:r>
            <a:endParaRPr lang="en-US" sz="2000" dirty="0">
              <a:latin typeface="Times New Roman" pitchFamily="18" charset="0"/>
              <a:cs typeface="Times New Roman" pitchFamily="18" charset="0"/>
            </a:endParaRPr>
          </a:p>
        </p:txBody>
      </p:sp>
      <p:sp>
        <p:nvSpPr>
          <p:cNvPr id="3" name="Rectangle 2"/>
          <p:cNvSpPr/>
          <p:nvPr/>
        </p:nvSpPr>
        <p:spPr>
          <a:xfrm>
            <a:off x="2957498" y="171424"/>
            <a:ext cx="4072397" cy="523220"/>
          </a:xfrm>
          <a:prstGeom prst="rect">
            <a:avLst/>
          </a:prstGeom>
        </p:spPr>
        <p:txBody>
          <a:bodyPr wrap="none">
            <a:spAutoFit/>
          </a:bodyPr>
          <a:lstStyle/>
          <a:p>
            <a:r>
              <a:rPr lang="en-US" sz="2800" b="1" dirty="0" smtClean="0"/>
              <a:t>What is </a:t>
            </a:r>
            <a:r>
              <a:rPr lang="en-US" sz="2800" b="1" dirty="0" err="1" smtClean="0"/>
              <a:t>backpropagation</a:t>
            </a:r>
            <a:r>
              <a:rPr lang="en-US" sz="2800" b="1" dirty="0" smtClean="0"/>
              <a:t>?</a:t>
            </a:r>
            <a:endParaRPr lang="en-US" sz="2800" b="1" dirty="0"/>
          </a:p>
        </p:txBody>
      </p:sp>
      <p:pic>
        <p:nvPicPr>
          <p:cNvPr id="1026" name="Picture 2" descr="https://missinglink.ai/wp-content/uploads/2018/11/Frame1.png"/>
          <p:cNvPicPr>
            <a:picLocks noChangeAspect="1" noChangeArrowheads="1"/>
          </p:cNvPicPr>
          <p:nvPr/>
        </p:nvPicPr>
        <p:blipFill>
          <a:blip r:embed="rId2"/>
          <a:srcRect/>
          <a:stretch>
            <a:fillRect/>
          </a:stretch>
        </p:blipFill>
        <p:spPr bwMode="auto">
          <a:xfrm>
            <a:off x="385730" y="3457572"/>
            <a:ext cx="9001188" cy="431482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1424"/>
            <a:ext cx="10058400" cy="7109639"/>
          </a:xfrm>
          <a:prstGeom prst="rect">
            <a:avLst/>
          </a:prstGeom>
        </p:spPr>
        <p:txBody>
          <a:bodyPr wrap="square">
            <a:spAutoFit/>
          </a:bodyPr>
          <a:lstStyle/>
          <a:p>
            <a:pPr algn="just"/>
            <a:r>
              <a:rPr lang="en-US" sz="2400" b="1" dirty="0" err="1" smtClean="0">
                <a:latin typeface="Times New Roman" pitchFamily="18" charset="0"/>
                <a:cs typeface="Times New Roman" pitchFamily="18" charset="0"/>
              </a:rPr>
              <a:t>Backpropagation</a:t>
            </a:r>
            <a:r>
              <a:rPr lang="en-US" sz="2400" b="1" dirty="0" smtClean="0">
                <a:latin typeface="Times New Roman" pitchFamily="18" charset="0"/>
                <a:cs typeface="Times New Roman" pitchFamily="18" charset="0"/>
              </a:rPr>
              <a:t> algorithm</a:t>
            </a:r>
            <a:r>
              <a:rPr lang="en-US" sz="2400" dirty="0" smtClean="0">
                <a:latin typeface="Times New Roman" pitchFamily="18" charset="0"/>
                <a:cs typeface="Times New Roman" pitchFamily="18" charset="0"/>
              </a:rPr>
              <a:t> is probably the most fundamental building block in a neural network. It was first introduced in 1960s and almost 30 years later (1989) popularized by </a:t>
            </a:r>
            <a:r>
              <a:rPr lang="en-US" sz="2400" dirty="0" err="1" smtClean="0">
                <a:latin typeface="Times New Roman" pitchFamily="18" charset="0"/>
                <a:cs typeface="Times New Roman" pitchFamily="18" charset="0"/>
              </a:rPr>
              <a:t>Rumelhart</a:t>
            </a:r>
            <a:r>
              <a:rPr lang="en-US" sz="2400" dirty="0" smtClean="0">
                <a:latin typeface="Times New Roman" pitchFamily="18" charset="0"/>
                <a:cs typeface="Times New Roman" pitchFamily="18" charset="0"/>
              </a:rPr>
              <a:t>, Hinton and Williams in a paper called </a:t>
            </a:r>
            <a:r>
              <a:rPr lang="en-US" sz="2400" i="1"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hlinkClick r:id="rId2"/>
              </a:rPr>
              <a:t>Learning representations by back-propagating errors</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is a method to calculate the gradient of the loss function with respect to the weights in an artificial neural network.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is commonly used as a part of algorithms that optimize the performance of the network by adjusting the weights, for example in the gradient descent algorithm.</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Back-propagation, short for "backward propagation of errors," is an algorithm for supervised learning of artificial neural networks using gradient descent.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Given </a:t>
            </a:r>
            <a:r>
              <a:rPr lang="en-US" sz="2400" dirty="0" smtClean="0">
                <a:latin typeface="Times New Roman" pitchFamily="18" charset="0"/>
                <a:cs typeface="Times New Roman" pitchFamily="18" charset="0"/>
              </a:rPr>
              <a:t>an artificial neural network and an error function, the method calculates the gradient of the error function with respect to the neural network's weights</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Nevertheless it is </a:t>
            </a:r>
            <a:r>
              <a:rPr lang="en-US" sz="2400" b="1" dirty="0" smtClean="0">
                <a:latin typeface="Times New Roman" pitchFamily="18" charset="0"/>
                <a:cs typeface="Times New Roman" pitchFamily="18" charset="0"/>
              </a:rPr>
              <a:t>still</a:t>
            </a:r>
            <a:r>
              <a:rPr lang="en-US" sz="2400" dirty="0" smtClean="0">
                <a:latin typeface="Times New Roman" pitchFamily="18" charset="0"/>
                <a:cs typeface="Times New Roman" pitchFamily="18" charset="0"/>
              </a:rPr>
              <a:t> a very widely </a:t>
            </a:r>
            <a:r>
              <a:rPr lang="en-US" sz="2400" b="1" dirty="0" smtClean="0">
                <a:latin typeface="Times New Roman" pitchFamily="18" charset="0"/>
                <a:cs typeface="Times New Roman" pitchFamily="18" charset="0"/>
              </a:rPr>
              <a:t>used</a:t>
            </a:r>
            <a:r>
              <a:rPr lang="en-US" sz="2400" dirty="0" smtClean="0">
                <a:latin typeface="Times New Roman" pitchFamily="18" charset="0"/>
                <a:cs typeface="Times New Roman" pitchFamily="18" charset="0"/>
              </a:rPr>
              <a:t> and a very efficient method for training neural networks. Specialized hardware is being developed these days to perform </a:t>
            </a:r>
            <a:r>
              <a:rPr lang="en-US" sz="2400" b="1"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even more efficiently.</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4300"/>
            <a:ext cx="9886984" cy="2554545"/>
          </a:xfrm>
          <a:prstGeom prst="rect">
            <a:avLst/>
          </a:prstGeom>
        </p:spPr>
        <p:txBody>
          <a:bodyPr wrap="square">
            <a:spAutoFit/>
          </a:bodyPr>
          <a:lstStyle/>
          <a:p>
            <a:pPr algn="just"/>
            <a:r>
              <a:rPr lang="en-US" sz="2000" b="1" dirty="0" smtClean="0">
                <a:latin typeface="Times New Roman" pitchFamily="18" charset="0"/>
                <a:cs typeface="Times New Roman" pitchFamily="18" charset="0"/>
              </a:rPr>
              <a:t>Why We Need </a:t>
            </a:r>
            <a:r>
              <a:rPr lang="en-US" sz="2000" b="1" dirty="0" err="1" smtClean="0">
                <a:latin typeface="Times New Roman" pitchFamily="18" charset="0"/>
                <a:cs typeface="Times New Roman" pitchFamily="18" charset="0"/>
              </a:rPr>
              <a:t>Backpropagation</a:t>
            </a:r>
            <a:r>
              <a:rPr lang="en-US" sz="2000" b="1"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While designing a Neural Network, in the beginning, we initialize weights with some random values or any variable for that fact</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we need to train our model.</a:t>
            </a:r>
          </a:p>
          <a:p>
            <a:pPr algn="just"/>
            <a:r>
              <a:rPr lang="en-US" sz="2000" dirty="0" smtClean="0">
                <a:latin typeface="Times New Roman" pitchFamily="18" charset="0"/>
                <a:cs typeface="Times New Roman" pitchFamily="18" charset="0"/>
              </a:rPr>
              <a:t>One way to train our model is called as </a:t>
            </a:r>
            <a:r>
              <a:rPr lang="en-US" sz="2000" dirty="0" err="1" smtClean="0">
                <a:latin typeface="Times New Roman" pitchFamily="18" charset="0"/>
                <a:cs typeface="Times New Roman" pitchFamily="18" charset="0"/>
              </a:rPr>
              <a:t>Backpropagation</a:t>
            </a:r>
            <a:r>
              <a:rPr lang="en-US" sz="2000" dirty="0" smtClean="0">
                <a:latin typeface="Times New Roman" pitchFamily="18" charset="0"/>
                <a:cs typeface="Times New Roman" pitchFamily="18" charset="0"/>
              </a:rPr>
              <a:t>. Consider the diagram below:</a:t>
            </a:r>
          </a:p>
          <a:p>
            <a:pPr algn="just"/>
            <a:endParaRPr lang="en-US" sz="2000" dirty="0">
              <a:latin typeface="Times New Roman" pitchFamily="18" charset="0"/>
              <a:cs typeface="Times New Roman" pitchFamily="18" charset="0"/>
            </a:endParaRPr>
          </a:p>
        </p:txBody>
      </p:sp>
      <p:pic>
        <p:nvPicPr>
          <p:cNvPr id="1026" name="Picture 2" descr="Training A Neural Network - Backpropagation - Edureka"/>
          <p:cNvPicPr>
            <a:picLocks noChangeAspect="1" noChangeArrowheads="1"/>
          </p:cNvPicPr>
          <p:nvPr/>
        </p:nvPicPr>
        <p:blipFill>
          <a:blip r:embed="rId2"/>
          <a:srcRect/>
          <a:stretch>
            <a:fillRect/>
          </a:stretch>
        </p:blipFill>
        <p:spPr bwMode="auto">
          <a:xfrm>
            <a:off x="742920" y="2957506"/>
            <a:ext cx="8858312" cy="4000528"/>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20.05.14"/>
  <p:tag name="AS_TITLE" val="Aspose.Slides for .NET 2.0"/>
  <p:tag name="AS_VERSION" val="20.5"/>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8" ma:contentTypeDescription="Create a new document." ma:contentTypeScope="" ma:versionID="47672c4b886260e8e6784f7250205eaf">
  <xsd:schema xmlns:xsd="http://www.w3.org/2001/XMLSchema" xmlns:xs="http://www.w3.org/2001/XMLSchema" xmlns:p="http://schemas.microsoft.com/office/2006/metadata/properties" xmlns:ns2="a069deda-dd54-4a17-8471-364442f6fb77" targetNamespace="http://schemas.microsoft.com/office/2006/metadata/properties" ma:root="true" ma:fieldsID="385fd464c505d6bcf43ee5d3fb3f35bf"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0979A5-E1FD-4999-B0EA-1C3CAD0F4622}"/>
</file>

<file path=customXml/itemProps2.xml><?xml version="1.0" encoding="utf-8"?>
<ds:datastoreItem xmlns:ds="http://schemas.openxmlformats.org/officeDocument/2006/customXml" ds:itemID="{E368FE08-48D6-47E6-8412-0EFD0D79972E}"/>
</file>

<file path=customXml/itemProps3.xml><?xml version="1.0" encoding="utf-8"?>
<ds:datastoreItem xmlns:ds="http://schemas.openxmlformats.org/officeDocument/2006/customXml" ds:itemID="{22BCF404-BABD-429E-9507-ED64C19CA949}"/>
</file>

<file path=docProps/app.xml><?xml version="1.0" encoding="utf-8"?>
<Properties xmlns="http://schemas.openxmlformats.org/officeDocument/2006/extended-properties" xmlns:vt="http://schemas.openxmlformats.org/officeDocument/2006/docPropsVTypes">
  <Template/>
  <TotalTime>1039</TotalTime>
  <Words>964</Words>
  <Application>Microsoft Office PowerPoint</Application>
  <PresentationFormat>Custom</PresentationFormat>
  <Paragraphs>179</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Theme Office</vt:lpstr>
      <vt:lpstr>Slide 1</vt:lpstr>
      <vt:lpstr>Slide 2</vt:lpstr>
      <vt:lpstr>Slide 3</vt:lpstr>
      <vt:lpstr>Slide 4</vt:lpstr>
      <vt:lpstr>Introduction</vt:lpstr>
      <vt:lpstr>Slide 6</vt:lpstr>
      <vt:lpstr>Slide 7</vt:lpstr>
      <vt:lpstr>Slide 8</vt:lpstr>
      <vt:lpstr>Slide 9</vt:lpstr>
      <vt:lpstr>Slide 10</vt:lpstr>
      <vt:lpstr>Back propagation Algorithm</vt:lpstr>
      <vt:lpstr>Slide 12</vt:lpstr>
      <vt:lpstr>Slide 13</vt:lpstr>
      <vt:lpstr>Slide 14</vt:lpstr>
      <vt:lpstr>Backpropagation Network training</vt:lpstr>
      <vt:lpstr>Backpropagation Learning Details</vt:lpstr>
      <vt:lpstr>Slide 17</vt:lpstr>
      <vt:lpstr>Backpropagation Algorithm</vt:lpstr>
      <vt:lpstr>Backward Pass</vt:lpstr>
      <vt:lpstr>Gradient Descent</vt:lpstr>
      <vt:lpstr>Back propagation Algorithm (contd.)</vt:lpstr>
      <vt:lpstr>What is gradient descent algorithm??</vt:lpstr>
      <vt:lpstr>Learning Rates</vt:lpstr>
      <vt:lpstr>Limitations of the back propagation algorithm</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products.groupdocs.app</dc:creator>
  <cp:lastModifiedBy>Ashish Tiwari</cp:lastModifiedBy>
  <cp:revision>204</cp:revision>
  <cp:lastPrinted>1601-01-01T00:00:00Z</cp:lastPrinted>
  <dcterms:created xsi:type="dcterms:W3CDTF">1601-01-01T00:00:00Z</dcterms:created>
  <dcterms:modified xsi:type="dcterms:W3CDTF">2020-10-07T04:14:56Z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