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304" r:id="rId5"/>
    <p:sldId id="307" r:id="rId6"/>
    <p:sldId id="317" r:id="rId7"/>
    <p:sldId id="318" r:id="rId8"/>
    <p:sldId id="319" r:id="rId9"/>
    <p:sldId id="320" r:id="rId10"/>
    <p:sldId id="321" r:id="rId11"/>
    <p:sldId id="322" r:id="rId12"/>
    <p:sldId id="323" r:id="rId13"/>
    <p:sldId id="324" r:id="rId14"/>
    <p:sldId id="329" r:id="rId15"/>
    <p:sldId id="325" r:id="rId16"/>
    <p:sldId id="326" r:id="rId17"/>
    <p:sldId id="327" r:id="rId18"/>
    <p:sldId id="328" r:id="rId19"/>
  </p:sldIdLst>
  <p:sldSz cx="10058400" cy="7772400"/>
  <p:notesSz cx="7772400" cy="10058400"/>
  <p:custDataLst>
    <p:tags r:id="rId21"/>
  </p:custDataLst>
  <p:defaultTextStyle>
    <a:defPPr>
      <a:defRPr lang="ru-RU"/>
    </a:defPPr>
    <a:lvl1pPr algn="l" rtl="0" fontAlgn="base">
      <a:spcBef>
        <a:spcPct val="0"/>
      </a:spcBef>
      <a:spcAft>
        <a:spcPct val="0"/>
      </a:spcAft>
      <a:buSzPct val="100000"/>
      <a:buFont typeface="Calibri"/>
      <a:defRPr kern="1200">
        <a:solidFill>
          <a:schemeClr val="tx1"/>
        </a:solidFill>
        <a:latin typeface="Calibri"/>
        <a:ea typeface="+mn-ea"/>
        <a:cs typeface="+mn-cs"/>
      </a:defRPr>
    </a:lvl1pPr>
    <a:lvl2pPr marL="457200" algn="l" rtl="0" fontAlgn="base">
      <a:spcBef>
        <a:spcPct val="0"/>
      </a:spcBef>
      <a:spcAft>
        <a:spcPct val="0"/>
      </a:spcAft>
      <a:buSzPct val="100000"/>
      <a:buFont typeface="Calibri"/>
      <a:defRPr kern="1200">
        <a:solidFill>
          <a:schemeClr val="tx1"/>
        </a:solidFill>
        <a:latin typeface="Calibri"/>
        <a:ea typeface="+mn-ea"/>
        <a:cs typeface="+mn-cs"/>
      </a:defRPr>
    </a:lvl2pPr>
    <a:lvl3pPr marL="914400" algn="l" rtl="0" fontAlgn="base">
      <a:spcBef>
        <a:spcPct val="0"/>
      </a:spcBef>
      <a:spcAft>
        <a:spcPct val="0"/>
      </a:spcAft>
      <a:buSzPct val="100000"/>
      <a:buFont typeface="Calibri"/>
      <a:defRPr kern="1200">
        <a:solidFill>
          <a:schemeClr val="tx1"/>
        </a:solidFill>
        <a:latin typeface="Calibri"/>
        <a:ea typeface="+mn-ea"/>
        <a:cs typeface="+mn-cs"/>
      </a:defRPr>
    </a:lvl3pPr>
    <a:lvl4pPr marL="1371600" algn="l" rtl="0" fontAlgn="base">
      <a:spcBef>
        <a:spcPct val="0"/>
      </a:spcBef>
      <a:spcAft>
        <a:spcPct val="0"/>
      </a:spcAft>
      <a:buSzPct val="100000"/>
      <a:buFont typeface="Calibri"/>
      <a:defRPr kern="1200">
        <a:solidFill>
          <a:schemeClr val="tx1"/>
        </a:solidFill>
        <a:latin typeface="Calibri"/>
        <a:ea typeface="+mn-ea"/>
        <a:cs typeface="+mn-cs"/>
      </a:defRPr>
    </a:lvl4pPr>
    <a:lvl5pPr marL="1828800" algn="l" rtl="0" fontAlgn="base">
      <a:spcBef>
        <a:spcPct val="0"/>
      </a:spcBef>
      <a:spcAft>
        <a:spcPct val="0"/>
      </a:spcAft>
      <a:buSzPct val="100000"/>
      <a:buFont typeface="Calibri"/>
      <a:defRPr kern="1200">
        <a:solidFill>
          <a:schemeClr val="tx1"/>
        </a:solidFill>
        <a:latin typeface="Calibri"/>
        <a:ea typeface="+mn-ea"/>
        <a:cs typeface="+mn-cs"/>
      </a:defRPr>
    </a:lvl5pPr>
    <a:lvl6pPr marL="2286000" algn="l" defTabSz="914400" rtl="0" eaLnBrk="1" latinLnBrk="0" hangingPunct="1">
      <a:defRPr kern="1200">
        <a:solidFill>
          <a:schemeClr val="tx1"/>
        </a:solidFill>
        <a:latin typeface="Calibri"/>
        <a:ea typeface="+mn-ea"/>
        <a:cs typeface="+mn-cs"/>
      </a:defRPr>
    </a:lvl6pPr>
    <a:lvl7pPr marL="2743200" algn="l" defTabSz="914400" rtl="0" eaLnBrk="1" latinLnBrk="0" hangingPunct="1">
      <a:defRPr kern="1200">
        <a:solidFill>
          <a:schemeClr val="tx1"/>
        </a:solidFill>
        <a:latin typeface="Calibri"/>
        <a:ea typeface="+mn-ea"/>
        <a:cs typeface="+mn-cs"/>
      </a:defRPr>
    </a:lvl7pPr>
    <a:lvl8pPr marL="3200400" algn="l" defTabSz="914400" rtl="0" eaLnBrk="1" latinLnBrk="0" hangingPunct="1">
      <a:defRPr kern="1200">
        <a:solidFill>
          <a:schemeClr val="tx1"/>
        </a:solidFill>
        <a:latin typeface="Calibri"/>
        <a:ea typeface="+mn-ea"/>
        <a:cs typeface="+mn-cs"/>
      </a:defRPr>
    </a:lvl8pPr>
    <a:lvl9pPr marL="3657600" algn="l" defTabSz="914400" rtl="0" eaLnBrk="1" latinLnBrk="0" hangingPunct="1">
      <a:defRPr kern="1200">
        <a:solidFill>
          <a:schemeClr val="tx1"/>
        </a:solidFill>
        <a:latin typeface="Calibri"/>
        <a:ea typeface="+mn-ea"/>
        <a:cs typeface="+mn-cs"/>
      </a:defRPr>
    </a:lvl9pPr>
  </p:defaultTextStyle>
  <p:extLst>
    <p:ext uri="{EFAFB233-063F-42B5-8137-9DF3F51BA10A}">
      <p15:sldGuideLst xmlns:p15="http://schemas.microsoft.com/office/powerpoint/2012/main">
        <p15:guide id="1" orient="horz" pos="1669">
          <p15:clr>
            <a:srgbClr val="A4A3A4"/>
          </p15:clr>
        </p15:guide>
        <p15:guide id="2" pos="3727">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1CED56-94C6-4603-8F4A-1002F932A650}" v="1" dt="2020-10-07T05:32:02.5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0143" autoAdjust="0"/>
  </p:normalViewPr>
  <p:slideViewPr>
    <p:cSldViewPr>
      <p:cViewPr>
        <p:scale>
          <a:sx n="75" d="100"/>
          <a:sy n="75" d="100"/>
        </p:scale>
        <p:origin x="-1020" y="162"/>
      </p:cViewPr>
      <p:guideLst>
        <p:guide orient="horz" pos="1669"/>
        <p:guide pos="3727"/>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 d="100"/>
          <a:sy n="10" d="100"/>
        </p:scale>
        <p:origin x="-102" y="-2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ERAJ RAMAYANPRASAD TIWARI" userId="S::1901010907@united.edu.in::482b7a56-5234-4704-a8b9-4d4e07f0f7ca" providerId="AD" clId="Web-{1A1CED56-94C6-4603-8F4A-1002F932A650}"/>
    <pc:docChg chg="modSld">
      <pc:chgData name="NEERAJ RAMAYANPRASAD TIWARI" userId="S::1901010907@united.edu.in::482b7a56-5234-4704-a8b9-4d4e07f0f7ca" providerId="AD" clId="Web-{1A1CED56-94C6-4603-8F4A-1002F932A650}" dt="2020-10-07T05:32:02.570" v="0" actId="1076"/>
      <pc:docMkLst>
        <pc:docMk/>
      </pc:docMkLst>
      <pc:sldChg chg="modSp">
        <pc:chgData name="NEERAJ RAMAYANPRASAD TIWARI" userId="S::1901010907@united.edu.in::482b7a56-5234-4704-a8b9-4d4e07f0f7ca" providerId="AD" clId="Web-{1A1CED56-94C6-4603-8F4A-1002F932A650}" dt="2020-10-07T05:32:02.570" v="0" actId="1076"/>
        <pc:sldMkLst>
          <pc:docMk/>
          <pc:sldMk cId="0" sldId="319"/>
        </pc:sldMkLst>
        <pc:picChg chg="mod">
          <ac:chgData name="NEERAJ RAMAYANPRASAD TIWARI" userId="S::1901010907@united.edu.in::482b7a56-5234-4704-a8b9-4d4e07f0f7ca" providerId="AD" clId="Web-{1A1CED56-94C6-4603-8F4A-1002F932A650}" dt="2020-10-07T05:32:02.570" v="0" actId="1076"/>
          <ac:picMkLst>
            <pc:docMk/>
            <pc:sldMk cId="0" sldId="319"/>
            <ac:picMk id="102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B0E7DDF0-A1BC-406D-BB21-C10F4424C918}" type="datetimeFigureOut">
              <a:rPr lang="en-US" smtClean="0"/>
              <a:pPr/>
              <a:t>10/6/2020</a:t>
            </a:fld>
            <a:endParaRPr lang="en-US"/>
          </a:p>
        </p:txBody>
      </p:sp>
      <p:sp>
        <p:nvSpPr>
          <p:cNvPr id="4" name="Slide Image Placeholder 3"/>
          <p:cNvSpPr>
            <a:spLocks noGrp="1" noRot="1" noChangeAspect="1"/>
          </p:cNvSpPr>
          <p:nvPr>
            <p:ph type="sldImg" idx="2"/>
          </p:nvPr>
        </p:nvSpPr>
        <p:spPr>
          <a:xfrm>
            <a:off x="1446213" y="754063"/>
            <a:ext cx="4879975"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B9322458-D2C4-465C-AC70-40A897A976D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322458-D2C4-465C-AC70-40A897A976DB}"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Holder 2"/>
          <p:cNvSpPr>
            <a:spLocks noGrp="1" noChangeArrowheads="1"/>
          </p:cNvSpPr>
          <p:nvPr>
            <p:ph type="title"/>
          </p:nvPr>
        </p:nvSpPr>
        <p:spPr bwMode="auto">
          <a:xfrm>
            <a:off x="488951" y="329984"/>
            <a:ext cx="8796991" cy="677108"/>
          </a:xfrm>
          <a:prstGeom prst="rect">
            <a:avLst/>
          </a:prstGeom>
          <a:noFill/>
          <a:ln w="9525" cap="flat" algn="ctr">
            <a:noFill/>
            <a:prstDash val="solid"/>
            <a:round/>
            <a:headEnd type="none" w="med" len="med"/>
            <a:tailEnd type="none" w="med" len="med"/>
          </a:ln>
        </p:spPr>
        <p:txBody>
          <a:bodyPr vert="horz" wrap="square" lIns="0" tIns="0" rIns="0" bIns="0" numCol="1" anchor="t" anchorCtr="0" compatLnSpc="1">
            <a:prstTxWarp prst="textNoShape">
              <a:avLst/>
            </a:prstTxWarp>
            <a:spAutoFit/>
          </a:bodyPr>
          <a:lstStyle/>
          <a:p>
            <a:pPr lvl="0"/>
            <a:endParaRPr lang="en-US"/>
          </a:p>
        </p:txBody>
      </p:sp>
      <p:sp>
        <p:nvSpPr>
          <p:cNvPr id="1027" name="Holder 3"/>
          <p:cNvSpPr>
            <a:spLocks noGrp="1" noChangeArrowheads="1"/>
          </p:cNvSpPr>
          <p:nvPr>
            <p:ph type="body" idx="1"/>
          </p:nvPr>
        </p:nvSpPr>
        <p:spPr bwMode="auto">
          <a:xfrm>
            <a:off x="488951" y="1900166"/>
            <a:ext cx="8796991" cy="492443"/>
          </a:xfrm>
          <a:prstGeom prst="rect">
            <a:avLst/>
          </a:prstGeom>
          <a:noFill/>
          <a:ln w="9525" cap="flat" algn="ctr">
            <a:noFill/>
            <a:prstDash val="solid"/>
            <a:round/>
            <a:headEnd type="none" w="med" len="med"/>
            <a:tailEnd type="none" w="med" len="med"/>
          </a:ln>
        </p:spPr>
        <p:txBody>
          <a:bodyPr vert="horz" wrap="square" lIns="0" tIns="0" rIns="0" bIns="0" numCol="1" anchor="t" anchorCtr="0" compatLnSpc="1">
            <a:prstTxWarp prst="textNoShape">
              <a:avLst/>
            </a:prstTxWarp>
            <a:spAutoFit/>
          </a:bodyPr>
          <a:lstStyle/>
          <a:p>
            <a:pPr lvl="0"/>
            <a:endParaRPr lang="en-US"/>
          </a:p>
        </p:txBody>
      </p:sp>
      <p:sp>
        <p:nvSpPr>
          <p:cNvPr id="1028" name="Holder 4"/>
          <p:cNvSpPr>
            <a:spLocks noGrp="1" noChangeArrowheads="1"/>
          </p:cNvSpPr>
          <p:nvPr>
            <p:ph type="ftr" sz="quarter" idx="3"/>
          </p:nvPr>
        </p:nvSpPr>
        <p:spPr bwMode="auto">
          <a:xfrm>
            <a:off x="3324039" y="7684077"/>
            <a:ext cx="3128870" cy="276999"/>
          </a:xfrm>
          <a:prstGeom prst="rect">
            <a:avLst/>
          </a:prstGeom>
          <a:noFill/>
          <a:ln w="9525" cap="flat" algn="ctr">
            <a:noFill/>
            <a:prstDash val="solid"/>
            <a:round/>
            <a:headEnd type="none" w="med" len="med"/>
            <a:tailEnd type="none" w="med" len="med"/>
          </a:ln>
        </p:spPr>
        <p:txBody>
          <a:bodyPr vert="horz" wrap="square" lIns="0" tIns="0" rIns="0" bIns="0" numCol="1" anchor="t" anchorCtr="0" compatLnSpc="1">
            <a:prstTxWarp prst="textNoShape">
              <a:avLst/>
            </a:prstTxWarp>
            <a:spAutoFit/>
          </a:bodyPr>
          <a:lstStyle>
            <a:lvl1pPr>
              <a:defRPr/>
            </a:lvl1pPr>
          </a:lstStyle>
          <a:p>
            <a:endParaRPr lang="en-US"/>
          </a:p>
        </p:txBody>
      </p:sp>
      <p:sp>
        <p:nvSpPr>
          <p:cNvPr id="1029" name="Holder 5"/>
          <p:cNvSpPr>
            <a:spLocks noGrp="1" noChangeArrowheads="1"/>
          </p:cNvSpPr>
          <p:nvPr>
            <p:ph type="dt" sz="half" idx="2"/>
          </p:nvPr>
        </p:nvSpPr>
        <p:spPr bwMode="auto">
          <a:xfrm>
            <a:off x="488951" y="7684077"/>
            <a:ext cx="2247526" cy="276999"/>
          </a:xfrm>
          <a:prstGeom prst="rect">
            <a:avLst/>
          </a:prstGeom>
          <a:noFill/>
          <a:ln w="9525" cap="flat" algn="ctr">
            <a:noFill/>
            <a:prstDash val="solid"/>
            <a:round/>
            <a:headEnd type="none" w="med" len="med"/>
            <a:tailEnd type="none" w="med" len="med"/>
          </a:ln>
        </p:spPr>
        <p:txBody>
          <a:bodyPr vert="horz" wrap="square" lIns="0" tIns="0" rIns="0" bIns="0" numCol="1" anchor="t" anchorCtr="0" compatLnSpc="1">
            <a:prstTxWarp prst="textNoShape">
              <a:avLst/>
            </a:prstTxWarp>
            <a:spAutoFit/>
          </a:bodyPr>
          <a:lstStyle>
            <a:lvl1pPr>
              <a:defRPr/>
            </a:lvl1pPr>
          </a:lstStyle>
          <a:p>
            <a:fld id="{9E2EEC7E-CB8D-407B-8F5B-CA13B067EF1B}" type="datetime1">
              <a:rPr lang="en-US"/>
              <a:pPr/>
              <a:t>10/6/2020</a:t>
            </a:fld>
            <a:endParaRPr lang="en-US"/>
          </a:p>
        </p:txBody>
      </p:sp>
      <p:sp>
        <p:nvSpPr>
          <p:cNvPr id="6" name="Holder 6"/>
          <p:cNvSpPr>
            <a:spLocks noGrp="1"/>
          </p:cNvSpPr>
          <p:nvPr>
            <p:ph type="sldNum" sz="quarter" idx="7"/>
          </p:nvPr>
        </p:nvSpPr>
        <p:spPr>
          <a:xfrm>
            <a:off x="7038416" y="7684077"/>
            <a:ext cx="2247526" cy="276999"/>
          </a:xfrm>
          <a:prstGeom prst="rect">
            <a:avLst/>
          </a:prstGeom>
          <a:noFill/>
          <a:ln w="9525" cap="flat" cmpd="sng" algn="ctr">
            <a:noFill/>
            <a:prstDash val="solid"/>
            <a:round/>
            <a:headEnd type="none" w="med" len="med"/>
            <a:tailEnd type="none" w="med" len="med"/>
          </a:ln>
        </p:spPr>
        <p:txBody>
          <a:bodyPr vert="horz" wrap="square" lIns="0" tIns="0" rIns="0" bIns="0" numCol="1" anchor="t" anchorCtr="0" compatLnSpc="1">
            <a:prstTxWarp prst="textNoShape">
              <a:avLst/>
            </a:prstTxWarp>
            <a:spAutoFit/>
          </a:bodyPr>
          <a:lstStyle>
            <a:lvl1pPr algn="r">
              <a:defRPr/>
            </a:lvl1pPr>
          </a:lstStyle>
          <a:p>
            <a:fld id="{2F0DF7DD-6F26-4F04-B307-65958A46B018}"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4400">
          <a:solidFill>
            <a:schemeClr val="tx2"/>
          </a:solidFill>
          <a:latin typeface="Calibri"/>
          <a:cs typeface="Arial" charset="0"/>
        </a:defRPr>
      </a:lvl1pPr>
      <a:lvl2pPr algn="ctr" rtl="0" eaLnBrk="0" fontAlgn="base" hangingPunct="0">
        <a:spcBef>
          <a:spcPct val="0"/>
        </a:spcBef>
        <a:spcAft>
          <a:spcPct val="0"/>
        </a:spcAft>
        <a:defRPr sz="4400">
          <a:solidFill>
            <a:schemeClr val="tx2"/>
          </a:solidFill>
          <a:latin typeface="Calibri"/>
          <a:cs typeface="Arial" charset="0"/>
        </a:defRPr>
      </a:lvl2pPr>
      <a:lvl3pPr algn="ctr" rtl="0" eaLnBrk="0" fontAlgn="base" hangingPunct="0">
        <a:spcBef>
          <a:spcPct val="0"/>
        </a:spcBef>
        <a:spcAft>
          <a:spcPct val="0"/>
        </a:spcAft>
        <a:defRPr sz="4400">
          <a:solidFill>
            <a:schemeClr val="tx2"/>
          </a:solidFill>
          <a:latin typeface="Calibri"/>
          <a:cs typeface="Arial" charset="0"/>
        </a:defRPr>
      </a:lvl3pPr>
      <a:lvl4pPr algn="ctr" rtl="0" eaLnBrk="0" fontAlgn="base" hangingPunct="0">
        <a:spcBef>
          <a:spcPct val="0"/>
        </a:spcBef>
        <a:spcAft>
          <a:spcPct val="0"/>
        </a:spcAft>
        <a:defRPr sz="4400">
          <a:solidFill>
            <a:schemeClr val="tx2"/>
          </a:solidFill>
          <a:latin typeface="Calibri"/>
          <a:cs typeface="Arial" charset="0"/>
        </a:defRPr>
      </a:lvl4pPr>
      <a:lvl5pPr algn="ctr" rtl="0" eaLnBrk="0" fontAlgn="base" hangingPunct="0">
        <a:spcBef>
          <a:spcPct val="0"/>
        </a:spcBef>
        <a:spcAft>
          <a:spcPct val="0"/>
        </a:spcAft>
        <a:defRPr sz="4400">
          <a:solidFill>
            <a:schemeClr val="tx2"/>
          </a:solidFill>
          <a:latin typeface="Calibri"/>
          <a:cs typeface="Arial" charset="0"/>
        </a:defRPr>
      </a:lvl5pPr>
      <a:lvl6pPr marL="457200" algn="ctr" rtl="0" eaLnBrk="0" fontAlgn="base" hangingPunct="0">
        <a:spcBef>
          <a:spcPct val="0"/>
        </a:spcBef>
        <a:spcAft>
          <a:spcPct val="0"/>
        </a:spcAft>
        <a:defRPr sz="4400">
          <a:solidFill>
            <a:schemeClr val="tx2"/>
          </a:solidFill>
          <a:latin typeface="Calibri"/>
          <a:cs typeface="Arial" charset="0"/>
        </a:defRPr>
      </a:lvl6pPr>
      <a:lvl7pPr marL="914400" algn="ctr" rtl="0" eaLnBrk="0" fontAlgn="base" hangingPunct="0">
        <a:spcBef>
          <a:spcPct val="0"/>
        </a:spcBef>
        <a:spcAft>
          <a:spcPct val="0"/>
        </a:spcAft>
        <a:defRPr sz="4400">
          <a:solidFill>
            <a:schemeClr val="tx2"/>
          </a:solidFill>
          <a:latin typeface="Calibri"/>
          <a:cs typeface="Arial" charset="0"/>
        </a:defRPr>
      </a:lvl7pPr>
      <a:lvl8pPr marL="1371600" algn="ctr" rtl="0" eaLnBrk="0" fontAlgn="base" hangingPunct="0">
        <a:spcBef>
          <a:spcPct val="0"/>
        </a:spcBef>
        <a:spcAft>
          <a:spcPct val="0"/>
        </a:spcAft>
        <a:defRPr sz="4400">
          <a:solidFill>
            <a:schemeClr val="tx2"/>
          </a:solidFill>
          <a:latin typeface="Calibri"/>
          <a:cs typeface="Arial" charset="0"/>
        </a:defRPr>
      </a:lvl8pPr>
      <a:lvl9pPr marL="1828800" algn="ctr" rtl="0" eaLnBrk="0" fontAlgn="base" hangingPunct="0">
        <a:spcBef>
          <a:spcPct val="0"/>
        </a:spcBef>
        <a:spcAft>
          <a:spcPct val="0"/>
        </a:spcAft>
        <a:defRPr sz="4400">
          <a:solidFill>
            <a:schemeClr val="tx2"/>
          </a:solidFill>
          <a:latin typeface="Calibri"/>
          <a:cs typeface="Arial" charset="0"/>
        </a:defRPr>
      </a:lvl9pPr>
    </p:titleStyle>
    <p:bodyStyle>
      <a:lvl1pPr algn="l" rtl="0" eaLnBrk="0" fontAlgn="base" hangingPunct="0">
        <a:spcBef>
          <a:spcPct val="20000"/>
        </a:spcBef>
        <a:spcAft>
          <a:spcPct val="0"/>
        </a:spcAft>
        <a:buChar char="•"/>
        <a:defRPr sz="3200">
          <a:solidFill>
            <a:schemeClr val="tx1"/>
          </a:solidFill>
          <a:latin typeface="Calibri"/>
          <a:cs typeface="Arial" charset="0"/>
        </a:defRPr>
      </a:lvl1pPr>
      <a:lvl2pPr marL="457200" algn="l" rtl="0" eaLnBrk="0" fontAlgn="base" hangingPunct="0">
        <a:spcBef>
          <a:spcPct val="20000"/>
        </a:spcBef>
        <a:spcAft>
          <a:spcPct val="0"/>
        </a:spcAft>
        <a:buChar char="•"/>
        <a:defRPr sz="3200">
          <a:solidFill>
            <a:schemeClr val="tx1"/>
          </a:solidFill>
          <a:latin typeface="Calibri"/>
          <a:cs typeface="Arial" charset="0"/>
        </a:defRPr>
      </a:lvl2pPr>
      <a:lvl3pPr marL="914400" algn="l" rtl="0" eaLnBrk="0" fontAlgn="base" hangingPunct="0">
        <a:spcBef>
          <a:spcPct val="20000"/>
        </a:spcBef>
        <a:spcAft>
          <a:spcPct val="0"/>
        </a:spcAft>
        <a:buChar char="•"/>
        <a:defRPr sz="3200">
          <a:solidFill>
            <a:schemeClr val="tx1"/>
          </a:solidFill>
          <a:latin typeface="Calibri"/>
          <a:cs typeface="Arial" charset="0"/>
        </a:defRPr>
      </a:lvl3pPr>
      <a:lvl4pPr marL="1371600" algn="l" rtl="0" eaLnBrk="0" fontAlgn="base" hangingPunct="0">
        <a:spcBef>
          <a:spcPct val="20000"/>
        </a:spcBef>
        <a:spcAft>
          <a:spcPct val="0"/>
        </a:spcAft>
        <a:buChar char="•"/>
        <a:defRPr sz="3200">
          <a:solidFill>
            <a:schemeClr val="tx1"/>
          </a:solidFill>
          <a:latin typeface="Calibri"/>
          <a:cs typeface="Arial" charset="0"/>
        </a:defRPr>
      </a:lvl4pPr>
      <a:lvl5pPr marL="1828800" algn="l" rtl="0" eaLnBrk="0" fontAlgn="base" hangingPunct="0">
        <a:spcBef>
          <a:spcPct val="20000"/>
        </a:spcBef>
        <a:spcAft>
          <a:spcPct val="0"/>
        </a:spcAft>
        <a:buChar char="•"/>
        <a:defRPr sz="3200">
          <a:solidFill>
            <a:schemeClr val="tx1"/>
          </a:solidFill>
          <a:latin typeface="Calibri"/>
          <a:cs typeface="Arial" charset="0"/>
        </a:defRPr>
      </a:lvl5pPr>
      <a:lvl6pPr marL="2286000" algn="l" rtl="0" eaLnBrk="0" fontAlgn="base" hangingPunct="0">
        <a:spcBef>
          <a:spcPct val="20000"/>
        </a:spcBef>
        <a:spcAft>
          <a:spcPct val="0"/>
        </a:spcAft>
        <a:buChar char="•"/>
        <a:defRPr sz="3200">
          <a:solidFill>
            <a:schemeClr val="tx1"/>
          </a:solidFill>
          <a:latin typeface="Calibri"/>
          <a:cs typeface="Arial" charset="0"/>
        </a:defRPr>
      </a:lvl6pPr>
      <a:lvl7pPr marL="2743200" algn="l" rtl="0" eaLnBrk="0" fontAlgn="base" hangingPunct="0">
        <a:spcBef>
          <a:spcPct val="20000"/>
        </a:spcBef>
        <a:spcAft>
          <a:spcPct val="0"/>
        </a:spcAft>
        <a:buChar char="•"/>
        <a:defRPr sz="3200">
          <a:solidFill>
            <a:schemeClr val="tx1"/>
          </a:solidFill>
          <a:latin typeface="Calibri"/>
          <a:cs typeface="Arial" charset="0"/>
        </a:defRPr>
      </a:lvl7pPr>
      <a:lvl8pPr marL="3200400" algn="l" rtl="0" eaLnBrk="0" fontAlgn="base" hangingPunct="0">
        <a:spcBef>
          <a:spcPct val="20000"/>
        </a:spcBef>
        <a:spcAft>
          <a:spcPct val="0"/>
        </a:spcAft>
        <a:buChar char="•"/>
        <a:defRPr sz="3200">
          <a:solidFill>
            <a:schemeClr val="tx1"/>
          </a:solidFill>
          <a:latin typeface="Calibri"/>
          <a:cs typeface="Arial" charset="0"/>
        </a:defRPr>
      </a:lvl8pPr>
      <a:lvl9pPr marL="3657600" algn="l" rtl="0" eaLnBrk="0" fontAlgn="base" hangingPunct="0">
        <a:spcBef>
          <a:spcPct val="20000"/>
        </a:spcBef>
        <a:spcAft>
          <a:spcPct val="0"/>
        </a:spcAft>
        <a:buChar char="•"/>
        <a:defRPr sz="3200">
          <a:solidFill>
            <a:schemeClr val="tx1"/>
          </a:solidFill>
          <a:latin typeface="Calibri"/>
          <a:cs typeface="Arial"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0058400" cy="7663636"/>
          </a:xfrm>
          <a:prstGeom prst="rect">
            <a:avLst/>
          </a:prstGeom>
        </p:spPr>
        <p:txBody>
          <a:bodyPr wrap="square">
            <a:spAutoFit/>
          </a:bodyPr>
          <a:lstStyle/>
          <a:p>
            <a:r>
              <a:rPr lang="en-US" sz="4800" b="1" dirty="0"/>
              <a:t>KCS056  APPLICATION OF </a:t>
            </a:r>
          </a:p>
          <a:p>
            <a:r>
              <a:rPr lang="en-US" sz="4800" b="1" dirty="0"/>
              <a:t>SOFT COMPUTING</a:t>
            </a:r>
          </a:p>
          <a:p>
            <a:r>
              <a:rPr lang="en-US" sz="4800" b="1" dirty="0"/>
              <a:t>UNIT-2</a:t>
            </a:r>
          </a:p>
          <a:p>
            <a:endParaRPr lang="en-US" sz="4800" b="1" dirty="0"/>
          </a:p>
          <a:p>
            <a:endParaRPr lang="en-US" sz="4800" b="1" dirty="0"/>
          </a:p>
          <a:p>
            <a:endParaRPr lang="en-US" sz="4800" b="1" dirty="0"/>
          </a:p>
          <a:p>
            <a:endParaRPr lang="en-US" sz="4800" b="1" dirty="0"/>
          </a:p>
          <a:p>
            <a:endParaRPr lang="en-US" sz="4800" b="1" dirty="0"/>
          </a:p>
          <a:p>
            <a:endParaRPr lang="en-US" b="1" dirty="0"/>
          </a:p>
          <a:p>
            <a:r>
              <a:rPr lang="en-US" b="1" dirty="0"/>
              <a:t>	                                                                                                       Prepared By- MR. </a:t>
            </a:r>
            <a:r>
              <a:rPr lang="en-US" b="1" dirty="0" err="1"/>
              <a:t>Ashish</a:t>
            </a:r>
            <a:r>
              <a:rPr lang="en-US" b="1" dirty="0"/>
              <a:t> </a:t>
            </a:r>
            <a:r>
              <a:rPr lang="en-US" b="1" dirty="0" err="1"/>
              <a:t>Tiwari</a:t>
            </a:r>
            <a:endParaRPr lang="en-US" b="1" dirty="0"/>
          </a:p>
          <a:p>
            <a:r>
              <a:rPr lang="en-US" b="1" dirty="0"/>
              <a:t>						                             ASSISTANT PROFESSOR</a:t>
            </a:r>
          </a:p>
          <a:p>
            <a:r>
              <a:rPr lang="en-US" b="1" dirty="0"/>
              <a:t>			                           DEPARTMENT OF COMPUTER SCIENCE ENGINEERING</a:t>
            </a:r>
          </a:p>
          <a:p>
            <a:r>
              <a:rPr lang="en-US" b="1" dirty="0"/>
              <a:t>		                                                    UNITED COLLEGE OF ENGG. &amp; RESEARCH, PRAYAGRAJ</a:t>
            </a:r>
          </a:p>
          <a:p>
            <a:endParaRPr lang="en-US" dirty="0"/>
          </a:p>
        </p:txBody>
      </p:sp>
      <p:pic>
        <p:nvPicPr>
          <p:cNvPr id="3" name="Picture 10"/>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029608" y="171424"/>
            <a:ext cx="1714500" cy="17049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7300" y="528614"/>
            <a:ext cx="6072230" cy="523220"/>
          </a:xfrm>
          <a:prstGeom prst="rect">
            <a:avLst/>
          </a:prstGeom>
        </p:spPr>
        <p:txBody>
          <a:bodyPr wrap="square">
            <a:spAutoFit/>
          </a:bodyPr>
          <a:lstStyle/>
          <a:p>
            <a:pPr algn="just"/>
            <a:r>
              <a:rPr lang="en-US" sz="2800" b="1" dirty="0">
                <a:latin typeface="Times New Roman" pitchFamily="18" charset="0"/>
                <a:cs typeface="Times New Roman" pitchFamily="18" charset="0"/>
              </a:rPr>
              <a:t>How Many Neurons In Hidden Layer?</a:t>
            </a:r>
          </a:p>
        </p:txBody>
      </p:sp>
      <p:sp>
        <p:nvSpPr>
          <p:cNvPr id="3" name="Rectangle 2"/>
          <p:cNvSpPr/>
          <p:nvPr/>
        </p:nvSpPr>
        <p:spPr>
          <a:xfrm>
            <a:off x="242854" y="1242994"/>
            <a:ext cx="9429816" cy="1200329"/>
          </a:xfrm>
          <a:prstGeom prst="rect">
            <a:avLst/>
          </a:prstGeom>
        </p:spPr>
        <p:txBody>
          <a:bodyPr wrap="square">
            <a:spAutoFit/>
          </a:bodyPr>
          <a:lstStyle/>
          <a:p>
            <a:r>
              <a:rPr lang="en-US" dirty="0"/>
              <a:t>Experiments have shown us that the optimum number of neurons in a hidden layer can be determined by:</a:t>
            </a:r>
          </a:p>
          <a:p>
            <a:endParaRPr lang="en-US" dirty="0"/>
          </a:p>
          <a:p>
            <a:endParaRPr lang="en-US" dirty="0"/>
          </a:p>
        </p:txBody>
      </p:sp>
      <p:pic>
        <p:nvPicPr>
          <p:cNvPr id="19458" name="Picture 2" descr="Image for post"/>
          <p:cNvPicPr>
            <a:picLocks noChangeAspect="1" noChangeArrowheads="1"/>
          </p:cNvPicPr>
          <p:nvPr/>
        </p:nvPicPr>
        <p:blipFill>
          <a:blip r:embed="rId2"/>
          <a:srcRect/>
          <a:stretch>
            <a:fillRect/>
          </a:stretch>
        </p:blipFill>
        <p:spPr bwMode="auto">
          <a:xfrm>
            <a:off x="742920" y="1885936"/>
            <a:ext cx="7715304" cy="1928826"/>
          </a:xfrm>
          <a:prstGeom prst="rect">
            <a:avLst/>
          </a:prstGeom>
          <a:noFill/>
        </p:spPr>
      </p:pic>
      <p:sp>
        <p:nvSpPr>
          <p:cNvPr id="5" name="Rectangle 4"/>
          <p:cNvSpPr/>
          <p:nvPr/>
        </p:nvSpPr>
        <p:spPr>
          <a:xfrm>
            <a:off x="385730" y="4100514"/>
            <a:ext cx="9072626" cy="369332"/>
          </a:xfrm>
          <a:prstGeom prst="rect">
            <a:avLst/>
          </a:prstGeom>
        </p:spPr>
        <p:txBody>
          <a:bodyPr wrap="square">
            <a:spAutoFit/>
          </a:bodyPr>
          <a:lstStyle/>
          <a:p>
            <a:pPr algn="just"/>
            <a:r>
              <a:rPr lang="en-US" dirty="0">
                <a:latin typeface="Times New Roman" pitchFamily="18" charset="0"/>
                <a:cs typeface="Times New Roman" pitchFamily="18" charset="0"/>
              </a:rPr>
              <a:t>The factor is used to prevent over-fitting and it is a number between 1–10.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28615"/>
            <a:ext cx="10058400" cy="5940088"/>
          </a:xfrm>
          <a:prstGeom prst="rect">
            <a:avLst/>
          </a:prstGeom>
        </p:spPr>
        <p:txBody>
          <a:bodyPr wrap="square">
            <a:spAutoFit/>
          </a:bodyPr>
          <a:lstStyle/>
          <a:p>
            <a:pPr algn="ctr"/>
            <a:r>
              <a:rPr lang="en-US" sz="2400" b="1" dirty="0">
                <a:latin typeface="Times New Roman" pitchFamily="18" charset="0"/>
                <a:cs typeface="Times New Roman" pitchFamily="18" charset="0"/>
              </a:rPr>
              <a:t>What Is Learning in ANN?</a:t>
            </a:r>
          </a:p>
          <a:p>
            <a:pPr algn="ctr"/>
            <a:endParaRPr lang="en-US" sz="2400" b="1"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Basically, learning means to do and adapt the change in itself as and when there is a change in environment. ANN is a complex system or more precisely we can say that it is a complex adaptive system, which can change its internal structure based on the information passing through it.</a:t>
            </a:r>
          </a:p>
          <a:p>
            <a:pPr algn="ctr"/>
            <a:r>
              <a:rPr lang="en-US" sz="2000" b="1" dirty="0">
                <a:latin typeface="Times New Roman" pitchFamily="18" charset="0"/>
                <a:cs typeface="Times New Roman" pitchFamily="18" charset="0"/>
              </a:rPr>
              <a:t>Why Is It important?</a:t>
            </a:r>
          </a:p>
          <a:p>
            <a:pPr algn="ctr"/>
            <a:endParaRPr lang="en-US" sz="2000" b="1"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Being a complex adaptive system, learning in ANN implies that a processing unit is capable of changing its input/output behavior due to the change in environment. The importance of learning in ANN increases because of the fixed activation function as well as the input/output vector, when a particular network is constructed. Now to change the input/output behavior, we need to adjust the weights.</a:t>
            </a: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During ANN learning, to change the input/output behavior, we need to adjust the weights. Hence, a method is required with the help of which the weights can be modified.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0052"/>
            <a:ext cx="9815546" cy="6832640"/>
          </a:xfrm>
          <a:prstGeom prst="rect">
            <a:avLst/>
          </a:prstGeom>
        </p:spPr>
        <p:txBody>
          <a:bodyPr wrap="square">
            <a:spAutoFit/>
          </a:bodyPr>
          <a:lstStyle/>
          <a:p>
            <a:pPr algn="ctr"/>
            <a:r>
              <a:rPr lang="en-US" sz="2400" b="1" dirty="0">
                <a:latin typeface="Times New Roman" pitchFamily="18" charset="0"/>
                <a:cs typeface="Times New Roman" pitchFamily="18" charset="0"/>
              </a:rPr>
              <a:t>What are the Learning Rules in Neural Network?</a:t>
            </a:r>
          </a:p>
          <a:p>
            <a:pPr algn="just"/>
            <a:endParaRPr lang="en-US" b="1" dirty="0"/>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Learning rule or Learning process is a method or a mathematical logic. It improves the Artificial Neural Network’s performance and applies this rule over the network. Basically, learning means to do and adapt the change in itself as and when there is a change in environment. ANN is a complex system or more precisely we can say that it is a complex adaptive system, which can change its internal structure based on the information passing through it.</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Thus learning rules updates the weights and bias levels of a network when a network simulates in a specific data environment.</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Applying learning rule is an iterative process. It helps a neural network to learn from the existing conditions and improve its performance.</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Let us see different learning rules in the Neural network:</a:t>
            </a:r>
          </a:p>
          <a:p>
            <a:pPr algn="just"/>
            <a:endParaRPr lang="en-US" dirty="0">
              <a:latin typeface="Times New Roman" pitchFamily="18" charset="0"/>
              <a:cs typeface="Times New Roman" pitchFamily="18" charset="0"/>
            </a:endParaRPr>
          </a:p>
          <a:p>
            <a:pPr marL="342900" indent="-342900" algn="just">
              <a:buFont typeface="+mj-lt"/>
              <a:buAutoNum type="arabicPeriod"/>
            </a:pPr>
            <a:r>
              <a:rPr lang="en-US" dirty="0" err="1">
                <a:latin typeface="Times New Roman" pitchFamily="18" charset="0"/>
                <a:cs typeface="Times New Roman" pitchFamily="18" charset="0"/>
              </a:rPr>
              <a:t>Hebbian</a:t>
            </a:r>
            <a:r>
              <a:rPr lang="en-US" dirty="0">
                <a:latin typeface="Times New Roman" pitchFamily="18" charset="0"/>
                <a:cs typeface="Times New Roman" pitchFamily="18" charset="0"/>
              </a:rPr>
              <a:t> learning rule – It identifies, how to modify the weights of nodes of a network.</a:t>
            </a:r>
          </a:p>
          <a:p>
            <a:pPr marL="342900" indent="-342900" algn="just">
              <a:buFont typeface="+mj-lt"/>
              <a:buAutoNum type="arabicPeriod"/>
            </a:pPr>
            <a:r>
              <a:rPr lang="en-US" dirty="0" err="1">
                <a:latin typeface="Times New Roman" pitchFamily="18" charset="0"/>
                <a:cs typeface="Times New Roman" pitchFamily="18" charset="0"/>
              </a:rPr>
              <a:t>Perceptron</a:t>
            </a:r>
            <a:r>
              <a:rPr lang="en-US" dirty="0">
                <a:latin typeface="Times New Roman" pitchFamily="18" charset="0"/>
                <a:cs typeface="Times New Roman" pitchFamily="18" charset="0"/>
              </a:rPr>
              <a:t> learning rule – Network starts its learning by assigning a random value to each weight.</a:t>
            </a:r>
          </a:p>
          <a:p>
            <a:pPr marL="342900" indent="-342900" algn="just">
              <a:buFont typeface="+mj-lt"/>
              <a:buAutoNum type="arabicPeriod"/>
            </a:pPr>
            <a:r>
              <a:rPr lang="en-US" dirty="0">
                <a:latin typeface="Times New Roman" pitchFamily="18" charset="0"/>
                <a:cs typeface="Times New Roman" pitchFamily="18" charset="0"/>
              </a:rPr>
              <a:t>Delta learning rule – Modification in sympatric weight of a node is equal to the multiplication of error and the input.</a:t>
            </a:r>
          </a:p>
          <a:p>
            <a:pPr marL="342900" indent="-342900" algn="just">
              <a:buFont typeface="+mj-lt"/>
              <a:buAutoNum type="arabicPeriod"/>
            </a:pPr>
            <a:r>
              <a:rPr lang="en-US" dirty="0">
                <a:latin typeface="Times New Roman" pitchFamily="18" charset="0"/>
                <a:cs typeface="Times New Roman" pitchFamily="18" charset="0"/>
              </a:rPr>
              <a:t>Correlation learning rule – The correlation rule is the supervised learning.</a:t>
            </a:r>
          </a:p>
          <a:p>
            <a:pPr marL="342900" indent="-342900" algn="just">
              <a:buFont typeface="+mj-lt"/>
              <a:buAutoNum type="arabicPeriod"/>
            </a:pPr>
            <a:r>
              <a:rPr lang="en-US" dirty="0" err="1">
                <a:latin typeface="Times New Roman" pitchFamily="18" charset="0"/>
                <a:cs typeface="Times New Roman" pitchFamily="18" charset="0"/>
              </a:rPr>
              <a:t>Outstar</a:t>
            </a:r>
            <a:r>
              <a:rPr lang="en-US" dirty="0">
                <a:latin typeface="Times New Roman" pitchFamily="18" charset="0"/>
                <a:cs typeface="Times New Roman" pitchFamily="18" charset="0"/>
              </a:rPr>
              <a:t> learning rule – We can use it when it assumes that nodes or neurons in a network arranged in a layer.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earning Rules Of ANN | Download Scientific Diagram"/>
          <p:cNvPicPr>
            <a:picLocks noChangeAspect="1" noChangeArrowheads="1"/>
          </p:cNvPicPr>
          <p:nvPr/>
        </p:nvPicPr>
        <p:blipFill>
          <a:blip r:embed="rId2"/>
          <a:srcRect/>
          <a:stretch>
            <a:fillRect/>
          </a:stretch>
        </p:blipFill>
        <p:spPr bwMode="auto">
          <a:xfrm>
            <a:off x="314292" y="742928"/>
            <a:ext cx="8786874" cy="5817611"/>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14300"/>
            <a:ext cx="10058400" cy="2985433"/>
          </a:xfrm>
          <a:prstGeom prst="rect">
            <a:avLst/>
          </a:prstGeom>
        </p:spPr>
        <p:txBody>
          <a:bodyPr wrap="square">
            <a:spAutoFit/>
          </a:bodyPr>
          <a:lstStyle/>
          <a:p>
            <a:pPr algn="ctr"/>
            <a:r>
              <a:rPr lang="en-US" sz="2400" b="1" dirty="0" err="1">
                <a:latin typeface="Times New Roman" pitchFamily="18" charset="0"/>
                <a:cs typeface="Times New Roman" pitchFamily="18" charset="0"/>
              </a:rPr>
              <a:t>Hebbian</a:t>
            </a:r>
            <a:r>
              <a:rPr lang="en-US" sz="2400" b="1" dirty="0">
                <a:latin typeface="Times New Roman" pitchFamily="18" charset="0"/>
                <a:cs typeface="Times New Roman" pitchFamily="18" charset="0"/>
              </a:rPr>
              <a:t> Learning Rule</a:t>
            </a:r>
          </a:p>
          <a:p>
            <a:pPr algn="ctr"/>
            <a:endParaRPr lang="en-US" sz="2400" b="1"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Hebbian</a:t>
            </a:r>
            <a:r>
              <a:rPr lang="en-US" sz="2000" dirty="0">
                <a:latin typeface="Times New Roman" pitchFamily="18" charset="0"/>
                <a:cs typeface="Times New Roman" pitchFamily="18" charset="0"/>
              </a:rPr>
              <a:t> rule was the first learning rule. In 1949 </a:t>
            </a:r>
            <a:r>
              <a:rPr lang="en-US" sz="2000" i="1" dirty="0">
                <a:latin typeface="Times New Roman" pitchFamily="18" charset="0"/>
                <a:cs typeface="Times New Roman" pitchFamily="18" charset="0"/>
              </a:rPr>
              <a:t>Donald </a:t>
            </a:r>
            <a:r>
              <a:rPr lang="en-US" sz="2000" i="1" dirty="0" err="1">
                <a:latin typeface="Times New Roman" pitchFamily="18" charset="0"/>
                <a:cs typeface="Times New Roman" pitchFamily="18" charset="0"/>
              </a:rPr>
              <a:t>Hebb</a:t>
            </a:r>
            <a:r>
              <a:rPr lang="en-US" sz="2000" dirty="0">
                <a:latin typeface="Times New Roman" pitchFamily="18" charset="0"/>
                <a:cs typeface="Times New Roman" pitchFamily="18" charset="0"/>
              </a:rPr>
              <a:t> developed it as learning algorithm of the unsupervised neural network. We can use it to identify how to improve the weights of nodes of a network.</a:t>
            </a:r>
          </a:p>
          <a:p>
            <a:pPr algn="just"/>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Hebb</a:t>
            </a:r>
            <a:r>
              <a:rPr lang="en-US" sz="2000" dirty="0">
                <a:latin typeface="Times New Roman" pitchFamily="18" charset="0"/>
                <a:cs typeface="Times New Roman" pitchFamily="18" charset="0"/>
              </a:rPr>
              <a:t> learning rule assumes that – If two neighbor neurons activated and deactivated at the same time. Then the weight connecting these neurons should increase. For neurons operating in the opposite phase, the weight between them should decrease. If there is no signal correlation, the weight should not change.</a:t>
            </a:r>
          </a:p>
        </p:txBody>
      </p:sp>
      <p:pic>
        <p:nvPicPr>
          <p:cNvPr id="17410" name="Picture 2" descr="https://storage.ning.com/topology/rest/1.0/file/get/2808336983?profile=original"/>
          <p:cNvPicPr>
            <a:picLocks noChangeAspect="1" noChangeArrowheads="1"/>
          </p:cNvPicPr>
          <p:nvPr/>
        </p:nvPicPr>
        <p:blipFill>
          <a:blip r:embed="rId2"/>
          <a:srcRect/>
          <a:stretch>
            <a:fillRect/>
          </a:stretch>
        </p:blipFill>
        <p:spPr bwMode="auto">
          <a:xfrm>
            <a:off x="385731" y="3314696"/>
            <a:ext cx="9072626" cy="4457704"/>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descr="https://encrypted-tbn0.gstatic.com/images?q=tbn%3AANd9GcT9ebS_FD33YatUaNMKSbKb3qTDxP6fPjV4dw&amp;usqp=CAU"/>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314292" y="171424"/>
            <a:ext cx="9572692" cy="2369880"/>
          </a:xfrm>
          <a:prstGeom prst="rect">
            <a:avLst/>
          </a:prstGeom>
        </p:spPr>
        <p:txBody>
          <a:bodyPr wrap="square">
            <a:spAutoFit/>
          </a:bodyPr>
          <a:lstStyle/>
          <a:p>
            <a:pPr algn="ctr"/>
            <a:r>
              <a:rPr lang="en-US" sz="2400" b="1" dirty="0">
                <a:latin typeface="Times New Roman" pitchFamily="18" charset="0"/>
                <a:cs typeface="Times New Roman" pitchFamily="18" charset="0"/>
              </a:rPr>
              <a:t>Delta Learning Rule</a:t>
            </a:r>
          </a:p>
          <a:p>
            <a:pPr algn="ctr"/>
            <a:endParaRPr lang="en-US" sz="2400" b="1"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Developed by </a:t>
            </a:r>
            <a:r>
              <a:rPr lang="en-US" sz="2000" i="1" dirty="0" err="1">
                <a:latin typeface="Times New Roman" pitchFamily="18" charset="0"/>
                <a:cs typeface="Times New Roman" pitchFamily="18" charset="0"/>
              </a:rPr>
              <a:t>Widrow</a:t>
            </a:r>
            <a:r>
              <a:rPr lang="en-US" sz="2000" dirty="0">
                <a:latin typeface="Times New Roman" pitchFamily="18" charset="0"/>
                <a:cs typeface="Times New Roman" pitchFamily="18" charset="0"/>
              </a:rPr>
              <a:t> and </a:t>
            </a:r>
            <a:r>
              <a:rPr lang="en-US" sz="2000" i="1" dirty="0">
                <a:latin typeface="Times New Roman" pitchFamily="18" charset="0"/>
                <a:cs typeface="Times New Roman" pitchFamily="18" charset="0"/>
              </a:rPr>
              <a:t>Hoff</a:t>
            </a:r>
            <a:r>
              <a:rPr lang="en-US" sz="2000" dirty="0">
                <a:latin typeface="Times New Roman" pitchFamily="18" charset="0"/>
                <a:cs typeface="Times New Roman" pitchFamily="18" charset="0"/>
              </a:rPr>
              <a:t>, the delta rule, is one of the most common learning rules. It depends on supervised learning.</a:t>
            </a:r>
          </a:p>
          <a:p>
            <a:pPr algn="just"/>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This rule states that the modification in sympatric weight of a node is equal to the multiplication of error and the input.</a:t>
            </a:r>
          </a:p>
        </p:txBody>
      </p:sp>
      <p:sp>
        <p:nvSpPr>
          <p:cNvPr id="5" name="Rectangle 4"/>
          <p:cNvSpPr/>
          <p:nvPr/>
        </p:nvSpPr>
        <p:spPr>
          <a:xfrm>
            <a:off x="314292" y="2457440"/>
            <a:ext cx="9501254" cy="2616101"/>
          </a:xfrm>
          <a:prstGeom prst="rect">
            <a:avLst/>
          </a:prstGeom>
        </p:spPr>
        <p:txBody>
          <a:bodyPr wrap="square">
            <a:spAutoFit/>
          </a:bodyPr>
          <a:lstStyle/>
          <a:p>
            <a:pPr algn="ctr"/>
            <a:r>
              <a:rPr lang="en-US" sz="2400" b="1" dirty="0">
                <a:latin typeface="Times New Roman" pitchFamily="18" charset="0"/>
                <a:cs typeface="Times New Roman" pitchFamily="18" charset="0"/>
              </a:rPr>
              <a:t> Correlation Learning Rule</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a:t>
            </a:r>
            <a:r>
              <a:rPr lang="en-US" sz="2000" b="1" dirty="0">
                <a:latin typeface="Times New Roman" pitchFamily="18" charset="0"/>
                <a:cs typeface="Times New Roman" pitchFamily="18" charset="0"/>
              </a:rPr>
              <a:t>correlation learning rule</a:t>
            </a:r>
            <a:r>
              <a:rPr lang="en-US" sz="2000" dirty="0">
                <a:latin typeface="Times New Roman" pitchFamily="18" charset="0"/>
                <a:cs typeface="Times New Roman" pitchFamily="18" charset="0"/>
              </a:rPr>
              <a:t> based on a similar principle as the </a:t>
            </a:r>
            <a:r>
              <a:rPr lang="en-US" sz="2000" dirty="0" err="1">
                <a:latin typeface="Times New Roman" pitchFamily="18" charset="0"/>
                <a:cs typeface="Times New Roman" pitchFamily="18" charset="0"/>
              </a:rPr>
              <a:t>Hebbian</a:t>
            </a:r>
            <a:r>
              <a:rPr lang="en-US" sz="2000" dirty="0">
                <a:latin typeface="Times New Roman" pitchFamily="18" charset="0"/>
                <a:cs typeface="Times New Roman" pitchFamily="18" charset="0"/>
              </a:rPr>
              <a:t> learning rule. It assumes that weights between responding neurons should be more positive, and weights between neurons with opposite reaction should be more negative.</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Contrary to the </a:t>
            </a:r>
            <a:r>
              <a:rPr lang="en-US" sz="2000" dirty="0" err="1">
                <a:latin typeface="Times New Roman" pitchFamily="18" charset="0"/>
                <a:cs typeface="Times New Roman" pitchFamily="18" charset="0"/>
              </a:rPr>
              <a:t>Hebbian</a:t>
            </a:r>
            <a:r>
              <a:rPr lang="en-US" sz="2000" dirty="0">
                <a:latin typeface="Times New Roman" pitchFamily="18" charset="0"/>
                <a:cs typeface="Times New Roman" pitchFamily="18" charset="0"/>
              </a:rPr>
              <a:t> rule, the correlation rule is the supervised learning. Instead of an actual</a:t>
            </a:r>
          </a:p>
        </p:txBody>
      </p:sp>
      <p:sp>
        <p:nvSpPr>
          <p:cNvPr id="6" name="Rectangle 5"/>
          <p:cNvSpPr/>
          <p:nvPr/>
        </p:nvSpPr>
        <p:spPr>
          <a:xfrm>
            <a:off x="0" y="5464076"/>
            <a:ext cx="10058400" cy="2062103"/>
          </a:xfrm>
          <a:prstGeom prst="rect">
            <a:avLst/>
          </a:prstGeom>
        </p:spPr>
        <p:txBody>
          <a:bodyPr wrap="square">
            <a:spAutoFit/>
          </a:bodyPr>
          <a:lstStyle/>
          <a:p>
            <a:pPr algn="ctr"/>
            <a:r>
              <a:rPr lang="en-US" sz="2400" b="1" dirty="0">
                <a:latin typeface="Times New Roman" pitchFamily="18" charset="0"/>
                <a:cs typeface="Times New Roman" pitchFamily="18" charset="0"/>
              </a:rPr>
              <a:t>Out Star Learning Rule</a:t>
            </a:r>
          </a:p>
          <a:p>
            <a:pPr algn="ctr"/>
            <a:endParaRPr lang="en-US" sz="2400" b="1"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We use the </a:t>
            </a:r>
            <a:r>
              <a:rPr lang="en-US" sz="2000" b="1" dirty="0">
                <a:latin typeface="Times New Roman" pitchFamily="18" charset="0"/>
                <a:cs typeface="Times New Roman" pitchFamily="18" charset="0"/>
              </a:rPr>
              <a:t>Out Star Learning Rule</a:t>
            </a:r>
            <a:r>
              <a:rPr lang="en-US" sz="2000" dirty="0">
                <a:latin typeface="Times New Roman" pitchFamily="18" charset="0"/>
                <a:cs typeface="Times New Roman" pitchFamily="18" charset="0"/>
              </a:rPr>
              <a:t> when we assume that nodes or neurons in a network arranged in a layer. Here the weights connected to a certain node should be equal to the desired outputs for the neurons connected through those weights. The out start rule produces the desired response t for the layer of n nodes.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044" y="814366"/>
            <a:ext cx="8858312" cy="5355312"/>
          </a:xfrm>
          <a:prstGeom prst="rect">
            <a:avLst/>
          </a:prstGeom>
        </p:spPr>
        <p:txBody>
          <a:bodyPr wrap="square">
            <a:spAutoFit/>
          </a:bodyPr>
          <a:lstStyle/>
          <a:p>
            <a:pPr algn="ctr"/>
            <a:r>
              <a:rPr lang="en-US" sz="4800" b="1" dirty="0">
                <a:solidFill>
                  <a:schemeClr val="accent6">
                    <a:lumMod val="50000"/>
                  </a:schemeClr>
                </a:solidFill>
                <a:cs typeface="Times New Roman" pitchFamily="18" charset="0"/>
              </a:rPr>
              <a:t>Unit -2</a:t>
            </a:r>
          </a:p>
          <a:p>
            <a:pPr algn="ctr"/>
            <a:r>
              <a:rPr lang="en-US" sz="4800" b="1" dirty="0">
                <a:solidFill>
                  <a:schemeClr val="accent6">
                    <a:lumMod val="50000"/>
                  </a:schemeClr>
                </a:solidFill>
                <a:cs typeface="Times New Roman" pitchFamily="18" charset="0"/>
              </a:rPr>
              <a:t>Neural Networks-II (</a:t>
            </a:r>
            <a:r>
              <a:rPr lang="ru-RU" sz="4800" b="1" dirty="0">
                <a:solidFill>
                  <a:schemeClr val="accent6">
                    <a:lumMod val="50000"/>
                  </a:schemeClr>
                </a:solidFill>
                <a:ea typeface="Verdana" charset="0"/>
                <a:cs typeface="Times New Roman" pitchFamily="18" charset="0"/>
              </a:rPr>
              <a:t>Back Propagation Network</a:t>
            </a:r>
            <a:endParaRPr lang="en-US" sz="4800" b="1" dirty="0">
              <a:solidFill>
                <a:schemeClr val="accent6">
                  <a:lumMod val="50000"/>
                </a:schemeClr>
              </a:solidFill>
              <a:ea typeface="Verdana" charset="0"/>
              <a:cs typeface="Times New Roman" pitchFamily="18" charset="0"/>
            </a:endParaRPr>
          </a:p>
          <a:p>
            <a:endPar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endParaRPr>
          </a:p>
          <a:p>
            <a:endPar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endParaRPr>
          </a:p>
          <a:p>
            <a:pPr algn="just"/>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Back-Propagation</a:t>
            </a:r>
            <a:r>
              <a:rPr lang="en-US" i="1" spc="223"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Network,</a:t>
            </a:r>
            <a:r>
              <a:rPr lang="en-US" i="1" spc="223"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topics</a:t>
            </a:r>
            <a:r>
              <a:rPr lang="en-US" i="1" spc="223"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t>
            </a:r>
            <a:r>
              <a:rPr lang="en-US" i="1" spc="224"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Background,</a:t>
            </a:r>
            <a:r>
              <a:rPr lang="en-US" i="1" spc="223"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what</a:t>
            </a:r>
            <a:r>
              <a:rPr lang="en-US" i="1" spc="224"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is</a:t>
            </a:r>
            <a:r>
              <a:rPr lang="en-US" i="1" spc="225"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back-prop network</a:t>
            </a:r>
            <a:r>
              <a:rPr lang="en-US" i="1" spc="216"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t>
            </a:r>
            <a:r>
              <a:rPr lang="en-US" i="1" spc="215"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learning</a:t>
            </a:r>
            <a:r>
              <a:rPr lang="en-US" i="1" spc="215"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AND</a:t>
            </a:r>
            <a:r>
              <a:rPr lang="en-US" i="1" spc="216"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function,</a:t>
            </a:r>
            <a:r>
              <a:rPr lang="en-US" i="1" spc="216"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simple</a:t>
            </a:r>
            <a:r>
              <a:rPr lang="en-US" i="1" spc="216"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learning</a:t>
            </a:r>
            <a:r>
              <a:rPr lang="en-US" i="1" spc="215"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machines</a:t>
            </a:r>
            <a:r>
              <a:rPr lang="en-US" i="1" spc="216"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t>
            </a:r>
            <a:r>
              <a:rPr lang="en-US" i="1" spc="216"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Error measure,</a:t>
            </a:r>
            <a:r>
              <a:rPr lang="en-US" i="1" spc="360"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err="1">
                <a:solidFill>
                  <a:srgbClr val="002060"/>
                </a:solidFill>
                <a:latin typeface="Arial" pitchFamily="34" charset="0"/>
                <a:cs typeface="Arial" pitchFamily="34" charset="0"/>
              </a:rPr>
              <a:t>perceptron</a:t>
            </a:r>
            <a:r>
              <a:rPr lang="en-US" i="1" dirty="0">
                <a:solidFill>
                  <a:srgbClr val="002060"/>
                </a:solidFill>
                <a:latin typeface="Arial" pitchFamily="34" charset="0"/>
                <a:cs typeface="Arial" pitchFamily="34" charset="0"/>
              </a:rPr>
              <a:t> model </a:t>
            </a:r>
            <a:r>
              <a:rPr lang="en-US" i="1" dirty="0" err="1">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Perceptron</a:t>
            </a:r>
            <a:r>
              <a:rPr lang="en-US" i="1" spc="36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learning</a:t>
            </a:r>
            <a:r>
              <a:rPr lang="en-US" i="1" spc="360"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rule,</a:t>
            </a:r>
            <a:r>
              <a:rPr lang="en-US" i="1" spc="360"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Hidden</a:t>
            </a:r>
            <a:r>
              <a:rPr lang="en-US" i="1" spc="360"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Layer,</a:t>
            </a:r>
            <a:r>
              <a:rPr lang="en-US" i="1" spc="360"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Back-Propagation</a:t>
            </a:r>
            <a:r>
              <a:rPr lang="en-US" i="1" spc="185"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Learning</a:t>
            </a:r>
            <a:r>
              <a:rPr lang="en-US" i="1" spc="185"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t>
            </a:r>
            <a:r>
              <a:rPr lang="en-US" i="1" spc="185"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learning</a:t>
            </a:r>
            <a:r>
              <a:rPr lang="en-US" i="1" spc="185"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by</a:t>
            </a:r>
            <a:r>
              <a:rPr lang="en-US" i="1" spc="185"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example,</a:t>
            </a:r>
            <a:r>
              <a:rPr lang="en-US" i="1" dirty="0">
                <a:solidFill>
                  <a:srgbClr val="002060"/>
                </a:solidFill>
              </a:rPr>
              <a:t> single layer artificial neural network </a:t>
            </a:r>
            <a:r>
              <a:rPr lang="en-US" i="1" spc="184"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multi-layer</a:t>
            </a:r>
            <a:r>
              <a:rPr lang="en-US" i="1" spc="185"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feed- forward</a:t>
            </a:r>
            <a:r>
              <a:rPr lang="en-US" i="1" spc="7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back-propagation</a:t>
            </a:r>
            <a:r>
              <a:rPr lang="en-US" i="1" spc="7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network,</a:t>
            </a:r>
            <a:r>
              <a:rPr lang="en-US" i="1" spc="7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computation</a:t>
            </a:r>
            <a:r>
              <a:rPr lang="en-US" i="1" spc="7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in</a:t>
            </a:r>
            <a:r>
              <a:rPr lang="en-US" i="1" spc="7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input,</a:t>
            </a:r>
            <a:r>
              <a:rPr lang="en-US" i="1" spc="70"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hidden</a:t>
            </a:r>
            <a:r>
              <a:rPr lang="en-US" i="1" spc="7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and output</a:t>
            </a:r>
            <a:r>
              <a:rPr lang="en-US" i="1" spc="584"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layers,</a:t>
            </a:r>
            <a:r>
              <a:rPr lang="en-US" i="1" spc="585"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error</a:t>
            </a:r>
            <a:r>
              <a:rPr lang="en-US" i="1" spc="585"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calculation.</a:t>
            </a:r>
            <a:r>
              <a:rPr lang="en-US" i="1" spc="583"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Back-propagation</a:t>
            </a:r>
            <a:r>
              <a:rPr lang="en-US" i="1" spc="583"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algorithm</a:t>
            </a:r>
            <a:r>
              <a:rPr lang="en-US" i="1" spc="584"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for training</a:t>
            </a:r>
            <a:r>
              <a:rPr lang="en-US" i="1" spc="469"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network</a:t>
            </a:r>
            <a:r>
              <a:rPr lang="en-US" i="1" spc="469"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t>
            </a:r>
            <a:r>
              <a:rPr lang="en-US" i="1" spc="47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basic</a:t>
            </a:r>
            <a:r>
              <a:rPr lang="en-US" i="1" spc="469"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loop</a:t>
            </a:r>
            <a:r>
              <a:rPr lang="en-US" i="1" spc="47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structure,</a:t>
            </a:r>
            <a:r>
              <a:rPr lang="en-US" i="1" spc="469"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step-by-step</a:t>
            </a:r>
            <a:r>
              <a:rPr lang="en-US" i="1" spc="469"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procedure, numerical example.</a:t>
            </a:r>
            <a:r>
              <a:rPr lang="en-US" i="1" dirty="0">
                <a:solidFill>
                  <a:srgbClr val="002060"/>
                </a:solidFill>
              </a:rPr>
              <a:t> factors affecting back propagation training, applications</a:t>
            </a:r>
            <a:r>
              <a:rPr lang="en-US" i="1" dirty="0">
                <a:solidFill>
                  <a:schemeClr val="tx2"/>
                </a:solidFill>
              </a:rPr>
              <a:t>.</a:t>
            </a:r>
          </a:p>
          <a:p>
            <a:endParaRPr lang="en-US" dirty="0"/>
          </a:p>
        </p:txBody>
      </p:sp>
      <p:pic>
        <p:nvPicPr>
          <p:cNvPr id="3" name="Picture 10"/>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172484" y="171424"/>
            <a:ext cx="1714500" cy="170497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3992" y="3171820"/>
            <a:ext cx="4252662" cy="830997"/>
          </a:xfrm>
          <a:prstGeom prst="rect">
            <a:avLst/>
          </a:prstGeom>
          <a:noFill/>
        </p:spPr>
        <p:txBody>
          <a:bodyPr wrap="square" rtlCol="0">
            <a:spAutoFit/>
          </a:bodyPr>
          <a:lstStyle/>
          <a:p>
            <a:r>
              <a:rPr lang="en-US" sz="4800" b="1" dirty="0"/>
              <a:t>LECTURE - 5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292" y="1671622"/>
            <a:ext cx="9144064" cy="4955203"/>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TOPICS TO BE COVERED TODAY</a:t>
            </a:r>
          </a:p>
          <a:p>
            <a:endParaRPr lang="en-US" sz="24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a:buFont typeface="Arial" pitchFamily="34" charset="0"/>
              <a:buChar char="•"/>
            </a:pPr>
            <a:r>
              <a:rPr lang="en-US" sz="2000" b="1" dirty="0">
                <a:latin typeface="Times New Roman" pitchFamily="18" charset="0"/>
                <a:cs typeface="Times New Roman" pitchFamily="18" charset="0"/>
              </a:rPr>
              <a:t>What Are Neural Network Layers?</a:t>
            </a:r>
          </a:p>
          <a:p>
            <a:pPr>
              <a:buFont typeface="Arial" pitchFamily="34" charset="0"/>
              <a:buChar char="•"/>
            </a:pPr>
            <a:r>
              <a:rPr lang="en-US" sz="2000" b="1" dirty="0"/>
              <a:t>What Is An Input Layer?</a:t>
            </a:r>
            <a:endParaRPr lang="en-US" sz="2000" b="1" dirty="0">
              <a:latin typeface="Times New Roman" pitchFamily="18" charset="0"/>
              <a:cs typeface="Times New Roman" pitchFamily="18" charset="0"/>
            </a:endParaRPr>
          </a:p>
          <a:p>
            <a:pPr>
              <a:buFont typeface="Arial" pitchFamily="34" charset="0"/>
              <a:buChar char="•"/>
            </a:pPr>
            <a:r>
              <a:rPr lang="en-US" sz="2000" b="1" dirty="0"/>
              <a:t>How Many Neurons In Input Layer?</a:t>
            </a:r>
          </a:p>
          <a:p>
            <a:pPr>
              <a:buFont typeface="Arial" pitchFamily="34" charset="0"/>
              <a:buChar char="•"/>
            </a:pPr>
            <a:r>
              <a:rPr lang="en-US" sz="2000" b="1" dirty="0"/>
              <a:t>What Is An Output Layer?</a:t>
            </a:r>
          </a:p>
          <a:p>
            <a:pPr>
              <a:buFont typeface="Arial" pitchFamily="34" charset="0"/>
              <a:buChar char="•"/>
            </a:pPr>
            <a:r>
              <a:rPr lang="en-US" sz="2000" b="1" dirty="0">
                <a:latin typeface="Times New Roman" pitchFamily="18" charset="0"/>
                <a:cs typeface="Times New Roman" pitchFamily="18" charset="0"/>
              </a:rPr>
              <a:t>What Is A Hidden Layer?</a:t>
            </a:r>
          </a:p>
          <a:p>
            <a:pPr>
              <a:buFont typeface="Arial" pitchFamily="34" charset="0"/>
              <a:buChar char="•"/>
            </a:pPr>
            <a:r>
              <a:rPr lang="en-US" sz="2000" b="1" dirty="0">
                <a:latin typeface="Times New Roman" pitchFamily="18" charset="0"/>
                <a:cs typeface="Times New Roman" pitchFamily="18" charset="0"/>
              </a:rPr>
              <a:t>What are the Learning Rules in Neural Network?</a:t>
            </a:r>
          </a:p>
          <a:p>
            <a:pPr>
              <a:buFont typeface="Arial" pitchFamily="34" charset="0"/>
              <a:buChar char="•"/>
            </a:pPr>
            <a:endParaRPr lang="en-US" sz="2000" b="1" dirty="0">
              <a:latin typeface="Times New Roman" pitchFamily="18" charset="0"/>
              <a:cs typeface="Times New Roman" pitchFamily="18" charset="0"/>
            </a:endParaRPr>
          </a:p>
          <a:p>
            <a:pPr>
              <a:buFont typeface="Arial" pitchFamily="34" charset="0"/>
              <a:buChar char="•"/>
            </a:pPr>
            <a:endParaRPr lang="en-US" sz="2000" b="1" dirty="0"/>
          </a:p>
          <a:p>
            <a:pPr>
              <a:buFont typeface="Arial" pitchFamily="34" charset="0"/>
              <a:buChar char="•"/>
            </a:pPr>
            <a:endParaRPr lang="en-US" sz="2000" b="1" dirty="0">
              <a:latin typeface="Times New Roman" pitchFamily="18" charset="0"/>
              <a:cs typeface="Times New Roman" pitchFamily="18" charset="0"/>
            </a:endParaRPr>
          </a:p>
          <a:p>
            <a:pPr>
              <a:buFont typeface="Arial" pitchFamily="34" charset="0"/>
              <a:buChar char="•"/>
            </a:pPr>
            <a:endParaRPr lang="en-US" sz="2000" b="1" dirty="0">
              <a:latin typeface="Times New Roman" pitchFamily="18" charset="0"/>
              <a:cs typeface="Times New Roman" pitchFamily="18" charset="0"/>
            </a:endParaRPr>
          </a:p>
          <a:p>
            <a:pPr>
              <a:buFont typeface="Arial" pitchFamily="34" charset="0"/>
              <a:buChar char="•"/>
            </a:pPr>
            <a:endParaRPr lang="en-US" sz="2000" b="1"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1746" y="242862"/>
            <a:ext cx="4517455" cy="461665"/>
          </a:xfrm>
          <a:prstGeom prst="rect">
            <a:avLst/>
          </a:prstGeom>
        </p:spPr>
        <p:txBody>
          <a:bodyPr wrap="none">
            <a:spAutoFit/>
          </a:bodyPr>
          <a:lstStyle/>
          <a:p>
            <a:r>
              <a:rPr lang="en-US" sz="2400" b="1" dirty="0"/>
              <a:t>What Are Neural Network Layers?</a:t>
            </a:r>
          </a:p>
        </p:txBody>
      </p:sp>
      <p:sp>
        <p:nvSpPr>
          <p:cNvPr id="3" name="Rectangle 2"/>
          <p:cNvSpPr/>
          <p:nvPr/>
        </p:nvSpPr>
        <p:spPr>
          <a:xfrm>
            <a:off x="0" y="1028680"/>
            <a:ext cx="8672538" cy="369332"/>
          </a:xfrm>
          <a:prstGeom prst="rect">
            <a:avLst/>
          </a:prstGeom>
        </p:spPr>
        <p:txBody>
          <a:bodyPr wrap="square">
            <a:spAutoFit/>
          </a:bodyPr>
          <a:lstStyle/>
          <a:p>
            <a:pPr algn="just"/>
            <a:r>
              <a:rPr lang="en-US" dirty="0">
                <a:latin typeface="Times New Roman" pitchFamily="18" charset="0"/>
                <a:cs typeface="Times New Roman" pitchFamily="18" charset="0"/>
              </a:rPr>
              <a:t>A layer groups a number of neurons together. It is used for holding a collection of neurons.</a:t>
            </a:r>
          </a:p>
        </p:txBody>
      </p:sp>
      <p:pic>
        <p:nvPicPr>
          <p:cNvPr id="1026" name="Picture 2" descr="Image for post"/>
          <p:cNvPicPr>
            <a:picLocks noChangeAspect="1" noChangeArrowheads="1"/>
          </p:cNvPicPr>
          <p:nvPr/>
        </p:nvPicPr>
        <p:blipFill>
          <a:blip r:embed="rId2"/>
          <a:srcRect/>
          <a:stretch>
            <a:fillRect/>
          </a:stretch>
        </p:blipFill>
        <p:spPr bwMode="auto">
          <a:xfrm>
            <a:off x="571145" y="1528746"/>
            <a:ext cx="8715436" cy="3071834"/>
          </a:xfrm>
          <a:prstGeom prst="rect">
            <a:avLst/>
          </a:prstGeom>
          <a:noFill/>
        </p:spPr>
      </p:pic>
      <p:sp>
        <p:nvSpPr>
          <p:cNvPr id="5" name="Rectangle 4"/>
          <p:cNvSpPr/>
          <p:nvPr/>
        </p:nvSpPr>
        <p:spPr>
          <a:xfrm>
            <a:off x="171416" y="5386398"/>
            <a:ext cx="9572692" cy="1200329"/>
          </a:xfrm>
          <a:prstGeom prst="rect">
            <a:avLst/>
          </a:prstGeom>
        </p:spPr>
        <p:txBody>
          <a:bodyPr wrap="square">
            <a:spAutoFit/>
          </a:bodyPr>
          <a:lstStyle/>
          <a:p>
            <a:r>
              <a:rPr lang="en-US" dirty="0">
                <a:latin typeface="Times New Roman" pitchFamily="18" charset="0"/>
                <a:cs typeface="Times New Roman" pitchFamily="18" charset="0"/>
              </a:rPr>
              <a:t>The neurons, within each of the layer of a neural network, perform the same function.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They simply calculate the weighted sum of inputs and weights, add the bias and execute an activation function.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57498" y="314300"/>
            <a:ext cx="3742307" cy="523220"/>
          </a:xfrm>
          <a:prstGeom prst="rect">
            <a:avLst/>
          </a:prstGeom>
        </p:spPr>
        <p:txBody>
          <a:bodyPr wrap="none">
            <a:spAutoFit/>
          </a:bodyPr>
          <a:lstStyle/>
          <a:p>
            <a:r>
              <a:rPr lang="en-US" sz="2800" b="1" dirty="0"/>
              <a:t>What Is An Input Layer?</a:t>
            </a:r>
          </a:p>
        </p:txBody>
      </p:sp>
      <p:sp>
        <p:nvSpPr>
          <p:cNvPr id="3" name="Rectangle 2"/>
          <p:cNvSpPr/>
          <p:nvPr/>
        </p:nvSpPr>
        <p:spPr>
          <a:xfrm>
            <a:off x="0" y="957242"/>
            <a:ext cx="9886984" cy="2031325"/>
          </a:xfrm>
          <a:prstGeom prst="rect">
            <a:avLst/>
          </a:prstGeom>
        </p:spPr>
        <p:txBody>
          <a:bodyPr wrap="square">
            <a:spAutoFit/>
          </a:bodyPr>
          <a:lstStyle/>
          <a:p>
            <a:pPr algn="just"/>
            <a:r>
              <a:rPr lang="en-US" dirty="0">
                <a:latin typeface="Times New Roman" pitchFamily="18" charset="0"/>
                <a:cs typeface="Times New Roman" pitchFamily="18" charset="0"/>
              </a:rPr>
              <a:t>The input layer is responsible for receiving the inputs. These inputs can be loaded from an external source such as a web service or a </a:t>
            </a:r>
            <a:r>
              <a:rPr lang="en-US" dirty="0" err="1">
                <a:latin typeface="Times New Roman" pitchFamily="18" charset="0"/>
                <a:cs typeface="Times New Roman" pitchFamily="18" charset="0"/>
              </a:rPr>
              <a:t>csv</a:t>
            </a:r>
            <a:r>
              <a:rPr lang="en-US" dirty="0">
                <a:latin typeface="Times New Roman" pitchFamily="18" charset="0"/>
                <a:cs typeface="Times New Roman" pitchFamily="18" charset="0"/>
              </a:rPr>
              <a:t> (</a:t>
            </a:r>
            <a:r>
              <a:rPr lang="en-US" dirty="0"/>
              <a:t>comma-separated values</a:t>
            </a:r>
            <a:r>
              <a:rPr lang="en-US" dirty="0">
                <a:latin typeface="Times New Roman" pitchFamily="18" charset="0"/>
                <a:cs typeface="Times New Roman" pitchFamily="18" charset="0"/>
              </a:rPr>
              <a:t>) file.</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A CSV is a comma-separated values file, which allows data to be saved in a tabular format. </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There must always be one input layer in a neural network. The input layer takes in the inputs, performs the calculations via its neurons and then the output is transmitted onto the subsequent layers.</a:t>
            </a:r>
          </a:p>
        </p:txBody>
      </p:sp>
      <p:pic>
        <p:nvPicPr>
          <p:cNvPr id="16386" name="Picture 2" descr="Image for post"/>
          <p:cNvPicPr>
            <a:picLocks noChangeAspect="1" noChangeArrowheads="1"/>
          </p:cNvPicPr>
          <p:nvPr/>
        </p:nvPicPr>
        <p:blipFill>
          <a:blip r:embed="rId2"/>
          <a:srcRect/>
          <a:stretch>
            <a:fillRect/>
          </a:stretch>
        </p:blipFill>
        <p:spPr bwMode="auto">
          <a:xfrm>
            <a:off x="385730" y="3171820"/>
            <a:ext cx="3929090" cy="4243390"/>
          </a:xfrm>
          <a:prstGeom prst="rect">
            <a:avLst/>
          </a:prstGeom>
          <a:noFill/>
        </p:spPr>
      </p:pic>
      <p:sp>
        <p:nvSpPr>
          <p:cNvPr id="5" name="Rectangle 4"/>
          <p:cNvSpPr/>
          <p:nvPr/>
        </p:nvSpPr>
        <p:spPr>
          <a:xfrm>
            <a:off x="4457696" y="4886332"/>
            <a:ext cx="5600704" cy="646331"/>
          </a:xfrm>
          <a:prstGeom prst="rect">
            <a:avLst/>
          </a:prstGeom>
        </p:spPr>
        <p:txBody>
          <a:bodyPr wrap="square">
            <a:spAutoFit/>
          </a:bodyPr>
          <a:lstStyle/>
          <a:p>
            <a:pPr algn="just"/>
            <a:r>
              <a:rPr lang="en-US" b="1" dirty="0">
                <a:latin typeface="Times New Roman" pitchFamily="18" charset="0"/>
                <a:cs typeface="Times New Roman" pitchFamily="18" charset="0"/>
              </a:rPr>
              <a:t>Input layer takes in the inputs. Output layer produces the final results.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3118" y="600052"/>
            <a:ext cx="5441298" cy="523220"/>
          </a:xfrm>
          <a:prstGeom prst="rect">
            <a:avLst/>
          </a:prstGeom>
        </p:spPr>
        <p:txBody>
          <a:bodyPr wrap="none">
            <a:spAutoFit/>
          </a:bodyPr>
          <a:lstStyle/>
          <a:p>
            <a:r>
              <a:rPr lang="en-US" sz="2800" b="1" dirty="0"/>
              <a:t>How Many Neurons In Input Layer?</a:t>
            </a:r>
          </a:p>
        </p:txBody>
      </p:sp>
      <p:sp>
        <p:nvSpPr>
          <p:cNvPr id="3" name="Rectangle 2"/>
          <p:cNvSpPr/>
          <p:nvPr/>
        </p:nvSpPr>
        <p:spPr>
          <a:xfrm>
            <a:off x="171416" y="1385870"/>
            <a:ext cx="9715568" cy="4401205"/>
          </a:xfrm>
          <a:prstGeom prst="rect">
            <a:avLst/>
          </a:prstGeom>
        </p:spPr>
        <p:txBody>
          <a:bodyPr wrap="square">
            <a:spAutoFit/>
          </a:bodyPr>
          <a:lstStyle/>
          <a:p>
            <a:pPr algn="just"/>
            <a:r>
              <a:rPr lang="en-US" sz="2000" dirty="0">
                <a:latin typeface="Times New Roman" pitchFamily="18" charset="0"/>
                <a:cs typeface="Times New Roman" pitchFamily="18" charset="0"/>
              </a:rPr>
              <a:t>The number of neurons in an input layer is dependent on the shape of your training data.</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training data is an initial set of data used to help a program understand how to apply technologies like neural networks to learn and produce sophisticated results.</a:t>
            </a:r>
          </a:p>
          <a:p>
            <a:pPr algn="just"/>
            <a:r>
              <a:rPr lang="en-US" sz="2000" dirty="0">
                <a:latin typeface="Times New Roman" pitchFamily="18" charset="0"/>
                <a:cs typeface="Times New Roman" pitchFamily="18" charset="0"/>
              </a:rPr>
              <a:t>The model is initially fit on a training dataset, which is a set of examples used to fit the parameters (e.g. weights of connections between neurons in artificial neural networks) of the model.</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One additional node is to capture the bias term.</a:t>
            </a:r>
          </a:p>
        </p:txBody>
      </p:sp>
      <p:pic>
        <p:nvPicPr>
          <p:cNvPr id="17410" name="Picture 2" descr="Image for post"/>
          <p:cNvPicPr>
            <a:picLocks noChangeAspect="1" noChangeArrowheads="1"/>
          </p:cNvPicPr>
          <p:nvPr/>
        </p:nvPicPr>
        <p:blipFill>
          <a:blip r:embed="rId2"/>
          <a:srcRect/>
          <a:stretch>
            <a:fillRect/>
          </a:stretch>
        </p:blipFill>
        <p:spPr bwMode="auto">
          <a:xfrm>
            <a:off x="1028672" y="3743324"/>
            <a:ext cx="8143932" cy="928694"/>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54" y="171424"/>
            <a:ext cx="9815546" cy="2062103"/>
          </a:xfrm>
          <a:prstGeom prst="rect">
            <a:avLst/>
          </a:prstGeom>
        </p:spPr>
        <p:txBody>
          <a:bodyPr wrap="square">
            <a:spAutoFit/>
          </a:bodyPr>
          <a:lstStyle/>
          <a:p>
            <a:pPr algn="ctr"/>
            <a:r>
              <a:rPr lang="en-US" sz="2800" b="1" dirty="0"/>
              <a:t>What Is An Output Layer?</a:t>
            </a:r>
          </a:p>
          <a:p>
            <a:pPr algn="ctr"/>
            <a:endParaRPr lang="en-US" sz="2800" b="1" dirty="0"/>
          </a:p>
          <a:p>
            <a:pPr algn="just"/>
            <a:r>
              <a:rPr lang="en-US" dirty="0">
                <a:latin typeface="Times New Roman" pitchFamily="18" charset="0"/>
                <a:cs typeface="Times New Roman" pitchFamily="18" charset="0"/>
              </a:rPr>
              <a:t>The output layer is responsible for producing the final result. There must always be one output layer in a neural network.</a:t>
            </a:r>
          </a:p>
          <a:p>
            <a:pPr algn="just"/>
            <a:r>
              <a:rPr lang="en-US" dirty="0">
                <a:latin typeface="Times New Roman" pitchFamily="18" charset="0"/>
                <a:cs typeface="Times New Roman" pitchFamily="18" charset="0"/>
              </a:rPr>
              <a:t>The output layer takes in the inputs which are passed in from the layers before it, performs the calculations via its neurons and then the output is computed.</a:t>
            </a:r>
          </a:p>
        </p:txBody>
      </p:sp>
      <p:pic>
        <p:nvPicPr>
          <p:cNvPr id="18434" name="Picture 2" descr="Image for post"/>
          <p:cNvPicPr>
            <a:picLocks noChangeAspect="1" noChangeArrowheads="1"/>
          </p:cNvPicPr>
          <p:nvPr/>
        </p:nvPicPr>
        <p:blipFill>
          <a:blip r:embed="rId3"/>
          <a:srcRect/>
          <a:stretch>
            <a:fillRect/>
          </a:stretch>
        </p:blipFill>
        <p:spPr bwMode="auto">
          <a:xfrm>
            <a:off x="385730" y="2243126"/>
            <a:ext cx="3571900" cy="5529274"/>
          </a:xfrm>
          <a:prstGeom prst="rect">
            <a:avLst/>
          </a:prstGeom>
          <a:noFill/>
        </p:spPr>
      </p:pic>
      <p:sp>
        <p:nvSpPr>
          <p:cNvPr id="4" name="Rectangle 3"/>
          <p:cNvSpPr/>
          <p:nvPr/>
        </p:nvSpPr>
        <p:spPr>
          <a:xfrm>
            <a:off x="4243382" y="4672018"/>
            <a:ext cx="5643602" cy="1200329"/>
          </a:xfrm>
          <a:prstGeom prst="rect">
            <a:avLst/>
          </a:prstGeom>
        </p:spPr>
        <p:txBody>
          <a:bodyPr wrap="square">
            <a:spAutoFit/>
          </a:bodyPr>
          <a:lstStyle/>
          <a:p>
            <a:pPr algn="just"/>
            <a:r>
              <a:rPr lang="en-US" sz="2400" dirty="0">
                <a:latin typeface="Times New Roman" pitchFamily="18" charset="0"/>
                <a:cs typeface="Times New Roman" pitchFamily="18" charset="0"/>
              </a:rPr>
              <a:t>In a complex neural network with multiple hidden layers, the output layer receives inputs from the previous hidden layer.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0242" y="0"/>
            <a:ext cx="5029200" cy="523220"/>
          </a:xfrm>
          <a:prstGeom prst="rect">
            <a:avLst/>
          </a:prstGeom>
        </p:spPr>
        <p:txBody>
          <a:bodyPr>
            <a:spAutoFit/>
          </a:bodyPr>
          <a:lstStyle/>
          <a:p>
            <a:pPr algn="ctr"/>
            <a:r>
              <a:rPr lang="en-US" sz="2800" b="1" dirty="0">
                <a:latin typeface="Times New Roman" pitchFamily="18" charset="0"/>
                <a:cs typeface="Times New Roman" pitchFamily="18" charset="0"/>
              </a:rPr>
              <a:t>What Is A Hidden Layer?</a:t>
            </a:r>
          </a:p>
        </p:txBody>
      </p:sp>
      <p:sp>
        <p:nvSpPr>
          <p:cNvPr id="3" name="Rectangle 2"/>
          <p:cNvSpPr/>
          <p:nvPr/>
        </p:nvSpPr>
        <p:spPr>
          <a:xfrm>
            <a:off x="0" y="600052"/>
            <a:ext cx="9744108" cy="3631763"/>
          </a:xfrm>
          <a:prstGeom prst="rect">
            <a:avLst/>
          </a:prstGeom>
        </p:spPr>
        <p:txBody>
          <a:bodyPr wrap="square">
            <a:spAutoFit/>
          </a:bodyPr>
          <a:lstStyle/>
          <a:p>
            <a:pPr algn="just">
              <a:buFont typeface="Wingdings" pitchFamily="2" charset="2"/>
              <a:buChar char="ü"/>
            </a:pPr>
            <a:r>
              <a:rPr lang="en-US" sz="1600" dirty="0">
                <a:latin typeface="Times New Roman" pitchFamily="18" charset="0"/>
                <a:cs typeface="Times New Roman" pitchFamily="18" charset="0"/>
              </a:rPr>
              <a:t>The introduction of hidden layers make neural networks superior to most of the machine learning algorithms.</a:t>
            </a:r>
          </a:p>
          <a:p>
            <a:pPr algn="just">
              <a:buFont typeface="Wingdings" pitchFamily="2" charset="2"/>
              <a:buChar char="ü"/>
            </a:pPr>
            <a:endParaRPr lang="en-US" sz="1600" dirty="0">
              <a:latin typeface="Times New Roman" pitchFamily="18" charset="0"/>
              <a:cs typeface="Times New Roman" pitchFamily="18" charset="0"/>
            </a:endParaRPr>
          </a:p>
          <a:p>
            <a:pPr algn="just">
              <a:buFont typeface="Wingdings" pitchFamily="2" charset="2"/>
              <a:buChar char="ü"/>
            </a:pPr>
            <a:r>
              <a:rPr lang="en-US" sz="1600" dirty="0">
                <a:latin typeface="Times New Roman" pitchFamily="18" charset="0"/>
                <a:cs typeface="Times New Roman" pitchFamily="18" charset="0"/>
              </a:rPr>
              <a:t>Hidden layers reside in-between input and output layers and this is the primary reason why they are referred to as hidden.</a:t>
            </a:r>
          </a:p>
          <a:p>
            <a:pPr algn="just">
              <a:buFont typeface="Wingdings" pitchFamily="2" charset="2"/>
              <a:buChar char="ü"/>
            </a:pPr>
            <a:endParaRPr lang="en-US" sz="1600" dirty="0">
              <a:latin typeface="Times New Roman" pitchFamily="18" charset="0"/>
              <a:cs typeface="Times New Roman" pitchFamily="18" charset="0"/>
            </a:endParaRPr>
          </a:p>
          <a:p>
            <a:pPr algn="just">
              <a:buFont typeface="Wingdings" pitchFamily="2" charset="2"/>
              <a:buChar char="ü"/>
            </a:pPr>
            <a:r>
              <a:rPr lang="en-US" sz="1600" dirty="0">
                <a:latin typeface="Times New Roman" pitchFamily="18" charset="0"/>
                <a:cs typeface="Times New Roman" pitchFamily="18" charset="0"/>
              </a:rPr>
              <a:t>The word “hidden” implies that they are not visible to the external systems and are “private” to the neural network.</a:t>
            </a:r>
          </a:p>
          <a:p>
            <a:pPr algn="just">
              <a:buFont typeface="Wingdings" pitchFamily="2" charset="2"/>
              <a:buChar char="ü"/>
            </a:pPr>
            <a:endParaRPr lang="en-US" sz="1600" dirty="0">
              <a:latin typeface="Times New Roman" pitchFamily="18" charset="0"/>
              <a:cs typeface="Times New Roman" pitchFamily="18" charset="0"/>
            </a:endParaRPr>
          </a:p>
          <a:p>
            <a:pPr algn="just">
              <a:buFont typeface="Wingdings" pitchFamily="2" charset="2"/>
              <a:buChar char="ü"/>
            </a:pPr>
            <a:r>
              <a:rPr lang="en-US" sz="1600" dirty="0">
                <a:latin typeface="Times New Roman" pitchFamily="18" charset="0"/>
                <a:cs typeface="Times New Roman" pitchFamily="18" charset="0"/>
              </a:rPr>
              <a:t>There could be zero or more hidden layers in a neural network.</a:t>
            </a:r>
          </a:p>
          <a:p>
            <a:pPr algn="just">
              <a:buFont typeface="Wingdings" pitchFamily="2" charset="2"/>
              <a:buChar char="ü"/>
            </a:pPr>
            <a:endParaRPr lang="en-US" sz="1600" dirty="0">
              <a:latin typeface="Times New Roman" pitchFamily="18" charset="0"/>
              <a:cs typeface="Times New Roman" pitchFamily="18" charset="0"/>
            </a:endParaRPr>
          </a:p>
          <a:p>
            <a:pPr algn="just">
              <a:buFont typeface="Wingdings" pitchFamily="2" charset="2"/>
              <a:buChar char="ü"/>
            </a:pPr>
            <a:r>
              <a:rPr lang="en-US" sz="1600" dirty="0">
                <a:latin typeface="Times New Roman" pitchFamily="18" charset="0"/>
                <a:cs typeface="Times New Roman" pitchFamily="18" charset="0"/>
              </a:rPr>
              <a:t>One hidden layer is sufficient for the large majority of problems.</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The larger the number of hidden layers in a neural network, the longer it will take for the neural network to produce the output and the more complex problems the neural network can solve.</a:t>
            </a:r>
          </a:p>
          <a:p>
            <a:pPr algn="just"/>
            <a:endParaRPr lang="en-US" dirty="0">
              <a:latin typeface="Times New Roman" pitchFamily="18" charset="0"/>
              <a:cs typeface="Times New Roman" pitchFamily="18" charset="0"/>
            </a:endParaRPr>
          </a:p>
        </p:txBody>
      </p:sp>
      <p:pic>
        <p:nvPicPr>
          <p:cNvPr id="20482" name="Picture 2" descr="Image for post"/>
          <p:cNvPicPr>
            <a:picLocks noChangeAspect="1" noChangeArrowheads="1"/>
          </p:cNvPicPr>
          <p:nvPr/>
        </p:nvPicPr>
        <p:blipFill>
          <a:blip r:embed="rId2"/>
          <a:srcRect/>
          <a:stretch>
            <a:fillRect/>
          </a:stretch>
        </p:blipFill>
        <p:spPr bwMode="auto">
          <a:xfrm>
            <a:off x="242854" y="3957638"/>
            <a:ext cx="4857784" cy="3619500"/>
          </a:xfrm>
          <a:prstGeom prst="rect">
            <a:avLst/>
          </a:prstGeom>
          <a:noFill/>
        </p:spPr>
      </p:pic>
      <p:sp>
        <p:nvSpPr>
          <p:cNvPr id="5" name="Rectangle 4"/>
          <p:cNvSpPr/>
          <p:nvPr/>
        </p:nvSpPr>
        <p:spPr>
          <a:xfrm>
            <a:off x="5600704" y="5243522"/>
            <a:ext cx="4029068" cy="1200329"/>
          </a:xfrm>
          <a:prstGeom prst="rect">
            <a:avLst/>
          </a:prstGeom>
        </p:spPr>
        <p:txBody>
          <a:bodyPr wrap="square">
            <a:spAutoFit/>
          </a:bodyPr>
          <a:lstStyle/>
          <a:p>
            <a:pPr algn="just"/>
            <a:r>
              <a:rPr lang="en-US" b="1" dirty="0"/>
              <a:t>The neurons simply calculate the weighted sum of inputs and weights, add the bias and execute an activation function.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4393.0"/>
  <p:tag name="AS_RELEASE_DATE" val="2020.05.14"/>
  <p:tag name="AS_TITLE" val="Aspose.Slides for .NET 2.0"/>
  <p:tag name="AS_VERSION" val="20.5"/>
</p:tagLst>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4AD314ACBBD024AB368ED7E36B4D55E" ma:contentTypeVersion="8" ma:contentTypeDescription="Create a new document." ma:contentTypeScope="" ma:versionID="47672c4b886260e8e6784f7250205eaf">
  <xsd:schema xmlns:xsd="http://www.w3.org/2001/XMLSchema" xmlns:xs="http://www.w3.org/2001/XMLSchema" xmlns:p="http://schemas.microsoft.com/office/2006/metadata/properties" xmlns:ns2="a069deda-dd54-4a17-8471-364442f6fb77" targetNamespace="http://schemas.microsoft.com/office/2006/metadata/properties" ma:root="true" ma:fieldsID="385fd464c505d6bcf43ee5d3fb3f35bf" ns2:_="">
    <xsd:import namespace="a069deda-dd54-4a17-8471-364442f6fb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69deda-dd54-4a17-8471-364442f6fb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38BF2D-2E32-43B4-A712-3620E840522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7C1E583-0276-4130-8EEB-81AA7BFDB7D2}">
  <ds:schemaRefs>
    <ds:schemaRef ds:uri="http://schemas.microsoft.com/sharepoint/v3/contenttype/forms"/>
  </ds:schemaRefs>
</ds:datastoreItem>
</file>

<file path=customXml/itemProps3.xml><?xml version="1.0" encoding="utf-8"?>
<ds:datastoreItem xmlns:ds="http://schemas.openxmlformats.org/officeDocument/2006/customXml" ds:itemID="{40650316-C5EF-448D-A56E-DE274BE3FB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69deda-dd54-4a17-8471-364442f6fb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1013</TotalTime>
  <Words>939</Words>
  <Application>Microsoft Office PowerPoint</Application>
  <PresentationFormat>Custom</PresentationFormat>
  <Paragraphs>119</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products.groupdocs.app</dc:creator>
  <cp:lastModifiedBy>Ashish Tiwari</cp:lastModifiedBy>
  <cp:revision>205</cp:revision>
  <cp:lastPrinted>1601-01-01T00:00:00Z</cp:lastPrinted>
  <dcterms:created xsi:type="dcterms:W3CDTF">1601-01-01T00:00:00Z</dcterms:created>
  <dcterms:modified xsi:type="dcterms:W3CDTF">2020-10-07T05:32:02Z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0x010100E4AD314ACBBD024AB368ED7E36B4D55E</vt:lpwstr>
  </property>
</Properties>
</file>