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9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0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4" r:id="rId2"/>
    <p:sldId id="307" r:id="rId3"/>
    <p:sldId id="308" r:id="rId4"/>
    <p:sldId id="323" r:id="rId5"/>
    <p:sldId id="330" r:id="rId6"/>
    <p:sldId id="331" r:id="rId7"/>
    <p:sldId id="332" r:id="rId8"/>
    <p:sldId id="333" r:id="rId9"/>
    <p:sldId id="258" r:id="rId10"/>
    <p:sldId id="259" r:id="rId11"/>
    <p:sldId id="260" r:id="rId12"/>
    <p:sldId id="327" r:id="rId13"/>
    <p:sldId id="328" r:id="rId14"/>
    <p:sldId id="329" r:id="rId15"/>
  </p:sldIdLst>
  <p:sldSz cx="10058400" cy="7772400"/>
  <p:notesSz cx="7772400" cy="10058400"/>
  <p:custDataLst>
    <p:tags r:id="rId1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SzPct val="100000"/>
      <a:buFont typeface="Calibri"/>
      <a:defRPr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88" autoAdjust="0"/>
    <p:restoredTop sz="90143" autoAdjust="0"/>
  </p:normalViewPr>
  <p:slideViewPr>
    <p:cSldViewPr>
      <p:cViewPr>
        <p:scale>
          <a:sx n="82" d="100"/>
          <a:sy n="82" d="100"/>
        </p:scale>
        <p:origin x="-792" y="510"/>
      </p:cViewPr>
      <p:guideLst>
        <p:guide orient="horz" pos="1669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DDF0-A1BC-406D-BB21-C10F4424C918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6213" y="754063"/>
            <a:ext cx="48799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22458-D2C4-465C-AC70-40A897A976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88951" y="329984"/>
            <a:ext cx="8796991" cy="677108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102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1" y="1900166"/>
            <a:ext cx="8796991" cy="492443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1028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4039" y="7684077"/>
            <a:ext cx="3128870" cy="276999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9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8951" y="7684077"/>
            <a:ext cx="2247526" cy="276999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fld id="{9E2EEC7E-CB8D-407B-8F5B-CA13B067EF1B}" type="datetime1">
              <a:rPr lang="en-US"/>
              <a:pPr/>
              <a:t>9/10/2020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38416" y="7684077"/>
            <a:ext cx="2247526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/>
            </a:lvl1pPr>
          </a:lstStyle>
          <a:p>
            <a:fld id="{2F0DF7DD-6F26-4F04-B307-65958A46B01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cs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cs typeface="Arial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cs typeface="Arial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cs typeface="Arial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cs typeface="Arial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cs typeface="Arial" charset="0"/>
        </a:defRPr>
      </a:lvl5pPr>
      <a:lvl6pPr marL="22860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cs typeface="Arial" charset="0"/>
        </a:defRPr>
      </a:lvl6pPr>
      <a:lvl7pPr marL="27432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cs typeface="Arial" charset="0"/>
        </a:defRPr>
      </a:lvl7pPr>
      <a:lvl8pPr marL="32004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cs typeface="Arial" charset="0"/>
        </a:defRPr>
      </a:lvl8pPr>
      <a:lvl9pPr marL="3657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cs typeface="Arial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3.jpe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584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KCS056  APPLICATION OF </a:t>
            </a:r>
          </a:p>
          <a:p>
            <a:r>
              <a:rPr lang="en-US" sz="4800" b="1" dirty="0" smtClean="0"/>
              <a:t>SOFT COMPUTING</a:t>
            </a:r>
          </a:p>
          <a:p>
            <a:r>
              <a:rPr lang="en-US" sz="4800" b="1" dirty="0" smtClean="0"/>
              <a:t>UNIT-2</a:t>
            </a:r>
          </a:p>
          <a:p>
            <a:endParaRPr lang="en-US" sz="4800" b="1" dirty="0" smtClean="0"/>
          </a:p>
          <a:p>
            <a:endParaRPr lang="en-US" sz="4800" b="1" dirty="0" smtClean="0"/>
          </a:p>
          <a:p>
            <a:endParaRPr lang="en-US" sz="4800" b="1" dirty="0" smtClean="0"/>
          </a:p>
          <a:p>
            <a:endParaRPr lang="en-US" sz="4800" b="1" dirty="0" smtClean="0"/>
          </a:p>
          <a:p>
            <a:endParaRPr lang="en-US" sz="4800" b="1" dirty="0" smtClean="0"/>
          </a:p>
          <a:p>
            <a:endParaRPr lang="en-US" b="1" dirty="0" smtClean="0"/>
          </a:p>
          <a:p>
            <a:r>
              <a:rPr lang="en-US" b="1" dirty="0" smtClean="0"/>
              <a:t>	                                                                                                       Prepared By- MR. </a:t>
            </a:r>
            <a:r>
              <a:rPr lang="en-US" b="1" dirty="0" err="1" smtClean="0"/>
              <a:t>Ashish</a:t>
            </a:r>
            <a:r>
              <a:rPr lang="en-US" b="1" dirty="0" smtClean="0"/>
              <a:t> </a:t>
            </a:r>
            <a:r>
              <a:rPr lang="en-US" b="1" dirty="0" err="1" smtClean="0"/>
              <a:t>Tiwari</a:t>
            </a:r>
            <a:endParaRPr lang="en-US" b="1" dirty="0" smtClean="0"/>
          </a:p>
          <a:p>
            <a:r>
              <a:rPr lang="en-US" b="1" dirty="0" smtClean="0"/>
              <a:t>						                             ASSISTANT PROFESSOR</a:t>
            </a:r>
          </a:p>
          <a:p>
            <a:r>
              <a:rPr lang="en-US" b="1" dirty="0" smtClean="0"/>
              <a:t>			                           DEPARTMENT OF COMPUTER SCIENCE ENGINEERING</a:t>
            </a:r>
          </a:p>
          <a:p>
            <a:r>
              <a:rPr lang="en-US" b="1" dirty="0" smtClean="0"/>
              <a:t>		                                                    UNITED COLLEGE OF ENGG. &amp; RESEARCH, PRAYAGRAJ</a:t>
            </a:r>
          </a:p>
          <a:p>
            <a:endParaRPr lang="en-US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9608" y="171424"/>
            <a:ext cx="1714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>
            <p:custDataLst>
              <p:tags r:id="rId1"/>
            </p:custDataLst>
          </p:nvPr>
        </p:nvSpPr>
        <p:spPr>
          <a:xfrm>
            <a:off x="1035424" y="441614"/>
            <a:ext cx="4858684" cy="1878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97"/>
              </a:lnSpc>
              <a:buSzTx/>
              <a:buFontTx/>
              <a:buNone/>
            </a:pPr>
            <a:r>
              <a:rPr sz="2000" b="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8000"/>
                </a:solidFill>
                <a:latin typeface="Verdana"/>
                <a:cs typeface="Verdana"/>
                <a:sym typeface="Wingdings"/>
              </a:rPr>
              <a:t>Back-Propagation </a:t>
            </a:r>
            <a:r>
              <a:rPr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8000"/>
                </a:solidFill>
                <a:latin typeface="Verdana"/>
                <a:cs typeface="Verdana"/>
                <a:sym typeface="Wingdings"/>
              </a:rPr>
              <a:t>Network </a:t>
            </a:r>
          </a:p>
        </p:txBody>
      </p:sp>
      <p:sp>
        <p:nvSpPr>
          <p:cNvPr id="5" name="object 5"/>
          <p:cNvSpPr txBox="1"/>
          <p:nvPr>
            <p:custDataLst>
              <p:tags r:id="rId2"/>
            </p:custDataLst>
          </p:nvPr>
        </p:nvSpPr>
        <p:spPr>
          <a:xfrm>
            <a:off x="385730" y="713942"/>
            <a:ext cx="9144064" cy="1249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just" eaLnBrk="0" fontAlgn="auto" hangingPunct="0">
              <a:lnSpc>
                <a:spcPct val="150000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Real world is faced with a situations where data is incomplete or noisy.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To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make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reasonable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predictions about what is missing from the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information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available</a:t>
            </a:r>
            <a:r>
              <a:rPr sz="1400" spc="1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is</a:t>
            </a:r>
            <a:r>
              <a:rPr sz="1400" spc="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</a:t>
            </a:r>
            <a:r>
              <a:rPr sz="14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difficult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task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when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there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is</a:t>
            </a:r>
            <a:r>
              <a:rPr sz="14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no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good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theory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available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that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may</a:t>
            </a:r>
            <a:r>
              <a:rPr sz="1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to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help</a:t>
            </a:r>
            <a:r>
              <a:rPr sz="1400" spc="5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reconstruct</a:t>
            </a:r>
            <a:r>
              <a:rPr sz="1400" spc="5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</a:t>
            </a:r>
            <a:r>
              <a:rPr sz="1400" spc="5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missing</a:t>
            </a:r>
            <a:r>
              <a:rPr sz="1400" spc="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data.</a:t>
            </a:r>
            <a:r>
              <a:rPr sz="1400" spc="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It</a:t>
            </a:r>
            <a:r>
              <a:rPr sz="1400" spc="5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is</a:t>
            </a:r>
            <a:r>
              <a:rPr sz="1400" spc="5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in</a:t>
            </a:r>
            <a:r>
              <a:rPr sz="1400" spc="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such</a:t>
            </a:r>
            <a:r>
              <a:rPr sz="1400" spc="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situations</a:t>
            </a:r>
            <a:r>
              <a:rPr sz="1400" spc="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</a:t>
            </a:r>
            <a:r>
              <a:rPr sz="1400" spc="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Back-propagation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(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Back-Prop) networks may provide some answers.</a:t>
            </a:r>
          </a:p>
        </p:txBody>
      </p:sp>
      <p:sp>
        <p:nvSpPr>
          <p:cNvPr id="6" name="object 6"/>
          <p:cNvSpPr txBox="1"/>
          <p:nvPr>
            <p:custDataLst>
              <p:tags r:id="rId3"/>
            </p:custDataLst>
          </p:nvPr>
        </p:nvSpPr>
        <p:spPr>
          <a:xfrm>
            <a:off x="314292" y="2171688"/>
            <a:ext cx="7050375" cy="15091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sz="13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•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 BackProp network consists of at least three layers of units :</a:t>
            </a:r>
          </a:p>
          <a:p>
            <a:pPr marL="344488" eaLnBrk="0" fontAlgn="auto" hangingPunct="0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-</a:t>
            </a:r>
            <a:r>
              <a:rPr sz="1400" spc="28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an </a:t>
            </a: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input </a:t>
            </a:r>
            <a:r>
              <a:rPr sz="1400" b="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layer</a:t>
            </a:r>
            <a:endParaRPr lang="en-US" sz="1400" b="1" dirty="0" smtClean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/>
            </a:endParaRPr>
          </a:p>
          <a:p>
            <a:pPr marL="341313" eaLnBrk="0" fontAlgn="auto" hangingPunct="0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-</a:t>
            </a:r>
            <a:r>
              <a:rPr lang="en-US" sz="1400" spc="28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at least one intermediate </a:t>
            </a:r>
            <a:r>
              <a:rPr lang="en-US" sz="1400" b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hidden layer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, and</a:t>
            </a:r>
          </a:p>
          <a:p>
            <a:pPr marL="341313" eaLnBrk="0" fontAlgn="auto" hangingPunct="0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-</a:t>
            </a:r>
            <a:r>
              <a:rPr lang="en-US" sz="1400" spc="28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an </a:t>
            </a:r>
            <a:r>
              <a:rPr lang="en-US" sz="1400" b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output layer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.</a:t>
            </a:r>
          </a:p>
          <a:p>
            <a:pPr marL="335914" eaLnBrk="0" fontAlgn="auto" hangingPunct="0">
              <a:lnSpc>
                <a:spcPts val="1397"/>
              </a:lnSpc>
              <a:spcBef>
                <a:spcPts val="439"/>
              </a:spcBef>
              <a:buSzTx/>
              <a:buFontTx/>
              <a:buNone/>
            </a:pPr>
            <a:endParaRPr sz="115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/>
              <a:cs typeface="Verdana"/>
              <a:sym typeface="Wingdings"/>
            </a:endParaRPr>
          </a:p>
        </p:txBody>
      </p:sp>
      <p:sp>
        <p:nvSpPr>
          <p:cNvPr id="8" name="object 8"/>
          <p:cNvSpPr txBox="1"/>
          <p:nvPr>
            <p:custDataLst>
              <p:tags r:id="rId4"/>
            </p:custDataLst>
          </p:nvPr>
        </p:nvSpPr>
        <p:spPr>
          <a:xfrm>
            <a:off x="457168" y="3743324"/>
            <a:ext cx="9072626" cy="602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ct val="150000"/>
              </a:lnSpc>
              <a:buSzTx/>
              <a:buFontTx/>
              <a:buNone/>
            </a:pPr>
            <a:r>
              <a:rPr sz="13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•</a:t>
            </a:r>
            <a:r>
              <a:rPr sz="1300" spc="87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Typically,</a:t>
            </a:r>
            <a:r>
              <a:rPr sz="1400" spc="19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units</a:t>
            </a:r>
            <a:r>
              <a:rPr sz="1400" spc="19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are</a:t>
            </a:r>
            <a:r>
              <a:rPr sz="1400" spc="19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connected</a:t>
            </a:r>
            <a:r>
              <a:rPr sz="1400" spc="19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in</a:t>
            </a:r>
            <a:r>
              <a:rPr sz="1400" spc="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</a:t>
            </a:r>
            <a:r>
              <a:rPr sz="1400" spc="19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feed-forward</a:t>
            </a:r>
            <a:r>
              <a:rPr sz="1400" spc="19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fashion</a:t>
            </a:r>
            <a:r>
              <a:rPr sz="1400" spc="19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with</a:t>
            </a:r>
            <a:r>
              <a:rPr sz="1400" spc="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input</a:t>
            </a:r>
            <a:r>
              <a:rPr sz="1400" spc="1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units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fully</a:t>
            </a:r>
            <a:r>
              <a:rPr sz="1400" spc="536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connected</a:t>
            </a:r>
            <a:r>
              <a:rPr sz="1400" spc="5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to</a:t>
            </a:r>
            <a:r>
              <a:rPr sz="1400" spc="53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units</a:t>
            </a:r>
            <a:r>
              <a:rPr sz="1400" spc="53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in</a:t>
            </a:r>
            <a:r>
              <a:rPr sz="1400" spc="5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the</a:t>
            </a:r>
            <a:r>
              <a:rPr sz="1400" spc="5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hidden</a:t>
            </a:r>
            <a:r>
              <a:rPr sz="1400" spc="53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layer</a:t>
            </a:r>
            <a:r>
              <a:rPr sz="1400" spc="53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and</a:t>
            </a:r>
            <a:r>
              <a:rPr sz="1400" spc="53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hidden</a:t>
            </a:r>
            <a:r>
              <a:rPr sz="1400" spc="53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units</a:t>
            </a:r>
            <a:r>
              <a:rPr sz="1400" spc="5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fully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connected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to units in the output layer.</a:t>
            </a:r>
          </a:p>
        </p:txBody>
      </p:sp>
      <p:sp>
        <p:nvSpPr>
          <p:cNvPr id="9" name="object 9"/>
          <p:cNvSpPr txBox="1"/>
          <p:nvPr>
            <p:custDataLst>
              <p:tags r:id="rId5"/>
            </p:custDataLst>
          </p:nvPr>
        </p:nvSpPr>
        <p:spPr>
          <a:xfrm>
            <a:off x="385730" y="4457704"/>
            <a:ext cx="9144064" cy="602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ct val="150000"/>
              </a:lnSpc>
              <a:buSzTx/>
              <a:buFontTx/>
              <a:buNone/>
            </a:pPr>
            <a:r>
              <a:rPr sz="13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•</a:t>
            </a:r>
            <a:r>
              <a:rPr sz="1300" spc="87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When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BackProp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network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is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cycled,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an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input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pattern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is</a:t>
            </a:r>
            <a:r>
              <a:rPr sz="1400" spc="4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propagated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forward</a:t>
            </a:r>
            <a:r>
              <a:rPr sz="1400" spc="202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to</a:t>
            </a:r>
            <a:r>
              <a:rPr sz="1400" spc="20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the</a:t>
            </a:r>
            <a:r>
              <a:rPr sz="1400" spc="20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output</a:t>
            </a:r>
            <a:r>
              <a:rPr sz="1400" spc="20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units</a:t>
            </a:r>
            <a:r>
              <a:rPr sz="1400" spc="20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through</a:t>
            </a:r>
            <a:r>
              <a:rPr sz="1400" spc="20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the</a:t>
            </a:r>
            <a:r>
              <a:rPr sz="1400" spc="20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intervening</a:t>
            </a:r>
            <a:r>
              <a:rPr sz="1400" spc="20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input-to-hidden</a:t>
            </a:r>
            <a:r>
              <a:rPr sz="1400" spc="20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and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hidden-to-output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weights</a:t>
            </a:r>
            <a:r>
              <a:rPr sz="11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.</a:t>
            </a:r>
          </a:p>
        </p:txBody>
      </p:sp>
      <p:sp>
        <p:nvSpPr>
          <p:cNvPr id="10" name="object 10"/>
          <p:cNvSpPr txBox="1"/>
          <p:nvPr>
            <p:custDataLst>
              <p:tags r:id="rId6"/>
            </p:custDataLst>
          </p:nvPr>
        </p:nvSpPr>
        <p:spPr>
          <a:xfrm>
            <a:off x="457168" y="5243522"/>
            <a:ext cx="8858312" cy="205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ts val="1579"/>
              </a:lnSpc>
              <a:buSzTx/>
              <a:buFontTx/>
              <a:buNone/>
            </a:pPr>
            <a:r>
              <a:rPr sz="13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•</a:t>
            </a:r>
            <a:r>
              <a:rPr sz="1300" spc="87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The output of a BackProp network is interpreted as a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classification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decision</a:t>
            </a:r>
            <a:r>
              <a:rPr sz="11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898" y="657812"/>
            <a:ext cx="10058400" cy="215444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 w="9525" cap="flat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endParaRPr lang="en-US" sz="1400"/>
          </a:p>
        </p:txBody>
      </p:sp>
      <p:sp>
        <p:nvSpPr>
          <p:cNvPr id="4" name="object 4"/>
          <p:cNvSpPr txBox="1"/>
          <p:nvPr>
            <p:custDataLst>
              <p:tags r:id="rId2"/>
            </p:custDataLst>
          </p:nvPr>
        </p:nvSpPr>
        <p:spPr>
          <a:xfrm>
            <a:off x="1900086" y="1100653"/>
            <a:ext cx="4529333" cy="153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ts val="1154"/>
              </a:lnSpc>
              <a:buSzTx/>
              <a:buFontTx/>
              <a:buNone/>
            </a:pP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8000"/>
                </a:solidFill>
                <a:latin typeface="Verdana"/>
                <a:cs typeface="Verdana"/>
                <a:sym typeface="Wingdings"/>
              </a:rPr>
              <a:t>[Continued from previous slide]</a:t>
            </a:r>
          </a:p>
        </p:txBody>
      </p:sp>
      <p:sp>
        <p:nvSpPr>
          <p:cNvPr id="5" name="object 5"/>
          <p:cNvSpPr txBox="1"/>
          <p:nvPr>
            <p:custDataLst>
              <p:tags r:id="rId3"/>
            </p:custDataLst>
          </p:nvPr>
        </p:nvSpPr>
        <p:spPr>
          <a:xfrm>
            <a:off x="571504" y="1327593"/>
            <a:ext cx="8858312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ct val="150000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•</a:t>
            </a:r>
            <a:r>
              <a:rPr sz="1400" spc="87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With BackProp networks, learning occurs during a training phase.</a:t>
            </a:r>
          </a:p>
          <a:p>
            <a:pPr marL="259080" eaLnBrk="0" fontAlgn="auto" hangingPunct="0">
              <a:lnSpc>
                <a:spcPts val="1397"/>
              </a:lnSpc>
              <a:spcBef>
                <a:spcPts val="40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 steps followed during learning are :</a:t>
            </a:r>
          </a:p>
        </p:txBody>
      </p:sp>
      <p:sp>
        <p:nvSpPr>
          <p:cNvPr id="6" name="object 6"/>
          <p:cNvSpPr txBox="1"/>
          <p:nvPr>
            <p:custDataLst>
              <p:tags r:id="rId4"/>
            </p:custDataLst>
          </p:nvPr>
        </p:nvSpPr>
        <p:spPr>
          <a:xfrm>
            <a:off x="928694" y="1972244"/>
            <a:ext cx="8715436" cy="5027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000080"/>
                </a:solidFill>
                <a:latin typeface="Arial" charset="0"/>
              </a:rPr>
              <a:t>−</a:t>
            </a:r>
            <a:r>
              <a:rPr lang="ru-RU" sz="1400" dirty="0">
                <a:solidFill>
                  <a:srgbClr val="000080"/>
                </a:solidFill>
                <a:latin typeface="Times New Roman" charset="0"/>
                <a:cs typeface="Times New Roman" charset="0"/>
              </a:rPr>
              <a:t> </a:t>
            </a:r>
            <a:r>
              <a:rPr lang="ru-RU" sz="1400" dirty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each input pattern in a training set is applied to the input units </a:t>
            </a:r>
            <a:r>
              <a:rPr lang="ru-RU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en-US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then propagated forward.</a:t>
            </a:r>
          </a:p>
          <a:p>
            <a:pPr>
              <a:lnSpc>
                <a:spcPts val="1388"/>
              </a:lnSpc>
            </a:pPr>
            <a:endParaRPr lang="ru-RU" sz="1400" dirty="0">
              <a:solidFill>
                <a:srgbClr val="00008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object 8"/>
          <p:cNvSpPr txBox="1"/>
          <p:nvPr>
            <p:custDataLst>
              <p:tags r:id="rId5"/>
            </p:custDataLst>
          </p:nvPr>
        </p:nvSpPr>
        <p:spPr>
          <a:xfrm>
            <a:off x="928694" y="2304049"/>
            <a:ext cx="8858312" cy="8258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000080"/>
                </a:solidFill>
                <a:latin typeface="Arial" charset="0"/>
              </a:rPr>
              <a:t>−</a:t>
            </a:r>
            <a:r>
              <a:rPr lang="ru-RU" sz="1400" dirty="0">
                <a:solidFill>
                  <a:srgbClr val="000080"/>
                </a:solidFill>
                <a:latin typeface="Times New Roman" charset="0"/>
                <a:cs typeface="Times New Roman" charset="0"/>
              </a:rPr>
              <a:t> </a:t>
            </a:r>
            <a:r>
              <a:rPr lang="ru-RU" sz="1400" dirty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the pattern of activation arriving at the output layer is compared </a:t>
            </a:r>
            <a:r>
              <a:rPr lang="ru-RU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with</a:t>
            </a:r>
            <a:r>
              <a:rPr lang="en-US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 correct (associated) output pattern to calculate an error signal.</a:t>
            </a:r>
          </a:p>
          <a:p>
            <a:pPr>
              <a:lnSpc>
                <a:spcPts val="1388"/>
              </a:lnSpc>
            </a:pPr>
            <a:endParaRPr lang="ru-RU" sz="1400" dirty="0">
              <a:solidFill>
                <a:srgbClr val="00008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object 10"/>
          <p:cNvSpPr txBox="1"/>
          <p:nvPr>
            <p:custDataLst>
              <p:tags r:id="rId6"/>
            </p:custDataLst>
          </p:nvPr>
        </p:nvSpPr>
        <p:spPr>
          <a:xfrm>
            <a:off x="785818" y="2972376"/>
            <a:ext cx="8715436" cy="8258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ru-RU" sz="1400" dirty="0">
                <a:solidFill>
                  <a:srgbClr val="000080"/>
                </a:solidFill>
                <a:latin typeface="Arial" charset="0"/>
              </a:rPr>
              <a:t>−</a:t>
            </a:r>
            <a:r>
              <a:rPr lang="ru-RU" sz="1400" dirty="0">
                <a:solidFill>
                  <a:srgbClr val="000080"/>
                </a:solidFill>
                <a:latin typeface="Times New Roman" charset="0"/>
                <a:cs typeface="Times New Roman" charset="0"/>
              </a:rPr>
              <a:t> </a:t>
            </a:r>
            <a:r>
              <a:rPr lang="ru-RU" sz="1400" dirty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the error signal for each such target output pattern is then </a:t>
            </a:r>
            <a:r>
              <a:rPr lang="ru-RU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back-</a:t>
            </a:r>
            <a:r>
              <a:rPr lang="en-US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ru-RU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propagated </a:t>
            </a:r>
            <a:r>
              <a:rPr lang="ru-RU" sz="1400" dirty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from the outputs to the inputs in order </a:t>
            </a:r>
            <a:r>
              <a:rPr lang="ru-RU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to</a:t>
            </a:r>
            <a:r>
              <a:rPr lang="en-US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appropriately adjust the weights in each layer of the network.</a:t>
            </a:r>
          </a:p>
          <a:p>
            <a:pPr marL="133350">
              <a:lnSpc>
                <a:spcPts val="1388"/>
              </a:lnSpc>
            </a:pPr>
            <a:endParaRPr lang="ru-RU" sz="1400" dirty="0">
              <a:solidFill>
                <a:srgbClr val="00008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object 12"/>
          <p:cNvSpPr txBox="1"/>
          <p:nvPr>
            <p:custDataLst>
              <p:tags r:id="rId7"/>
            </p:custDataLst>
          </p:nvPr>
        </p:nvSpPr>
        <p:spPr>
          <a:xfrm>
            <a:off x="857256" y="3686756"/>
            <a:ext cx="8786874" cy="602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marL="127000">
              <a:lnSpc>
                <a:spcPct val="150000"/>
              </a:lnSpc>
            </a:pPr>
            <a:r>
              <a:rPr lang="ru-RU" sz="1400" dirty="0">
                <a:solidFill>
                  <a:srgbClr val="000080"/>
                </a:solidFill>
                <a:latin typeface="Arial" charset="0"/>
              </a:rPr>
              <a:t>−</a:t>
            </a:r>
            <a:r>
              <a:rPr lang="ru-RU" sz="1400" dirty="0">
                <a:solidFill>
                  <a:srgbClr val="000080"/>
                </a:solidFill>
                <a:latin typeface="Times New Roman" charset="0"/>
                <a:cs typeface="Times New Roman" charset="0"/>
              </a:rPr>
              <a:t> </a:t>
            </a:r>
            <a:r>
              <a:rPr lang="ru-RU" sz="1400" dirty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after a BackProp network has learned the correct classification for a </a:t>
            </a:r>
            <a:r>
              <a:rPr lang="ru-RU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set</a:t>
            </a:r>
            <a:r>
              <a:rPr lang="en-US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ru-RU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ru-RU" sz="1400" dirty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inputs, it can be tested on a second set of inputs to see how well </a:t>
            </a:r>
            <a:r>
              <a:rPr lang="ru-RU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it</a:t>
            </a:r>
            <a:r>
              <a:rPr lang="en-US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ru-RU" sz="1400" dirty="0" smtClean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classifies </a:t>
            </a:r>
            <a:r>
              <a:rPr lang="ru-RU" sz="1400" dirty="0">
                <a:solidFill>
                  <a:srgbClr val="000080"/>
                </a:solidFill>
                <a:latin typeface="Verdana" charset="0"/>
                <a:ea typeface="Verdana" charset="0"/>
                <a:cs typeface="Verdana" charset="0"/>
              </a:rPr>
              <a:t>untrained patterns.</a:t>
            </a:r>
          </a:p>
        </p:txBody>
      </p:sp>
      <p:sp>
        <p:nvSpPr>
          <p:cNvPr id="13" name="object 13"/>
          <p:cNvSpPr txBox="1"/>
          <p:nvPr>
            <p:custDataLst>
              <p:tags r:id="rId8"/>
            </p:custDataLst>
          </p:nvPr>
        </p:nvSpPr>
        <p:spPr>
          <a:xfrm>
            <a:off x="571504" y="4544012"/>
            <a:ext cx="8429684" cy="1056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ct val="150000"/>
              </a:lnSpc>
              <a:buSzTx/>
            </a:pP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•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An</a:t>
            </a:r>
            <a:r>
              <a:rPr sz="1400" spc="38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important</a:t>
            </a:r>
            <a:r>
              <a:rPr sz="1400" spc="38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consideration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in</a:t>
            </a:r>
            <a:r>
              <a:rPr lang="en-US" sz="1400" spc="93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applying</a:t>
            </a:r>
            <a:r>
              <a:rPr lang="en-US" sz="1400" spc="1017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err="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BackProp</a:t>
            </a:r>
            <a:r>
              <a:rPr lang="en-US" sz="1400" spc="967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learning</a:t>
            </a:r>
            <a:r>
              <a:rPr lang="en-US" sz="1400" spc="99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is</a:t>
            </a:r>
            <a:r>
              <a:rPr lang="en-US" sz="1400" spc="827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how well the network generalizes.</a:t>
            </a:r>
          </a:p>
          <a:p>
            <a:pPr eaLnBrk="0" fontAlgn="auto" hangingPunct="0">
              <a:lnSpc>
                <a:spcPts val="1579"/>
              </a:lnSpc>
              <a:buSzTx/>
            </a:pPr>
            <a:endParaRPr lang="en-US" sz="1400" dirty="0" smtClean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/>
              <a:cs typeface="Verdana"/>
              <a:sym typeface="Wingdings"/>
            </a:endParaRPr>
          </a:p>
          <a:p>
            <a:pPr eaLnBrk="0" fontAlgn="auto" hangingPunct="0">
              <a:lnSpc>
                <a:spcPts val="1579"/>
              </a:lnSpc>
              <a:buSzTx/>
              <a:buFontTx/>
              <a:buNone/>
            </a:pPr>
            <a:endParaRPr sz="1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/>
              <a:cs typeface="Verdana"/>
              <a:sym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43060"/>
            <a:ext cx="964413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Why We Need </a:t>
            </a:r>
            <a:r>
              <a:rPr lang="en-US" sz="3200" b="1" dirty="0" err="1" smtClean="0"/>
              <a:t>Backpropagation</a:t>
            </a:r>
            <a:r>
              <a:rPr lang="en-US" sz="3200" b="1" dirty="0" smtClean="0"/>
              <a:t>?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prominent advantages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fast, simple and easy to program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It has no parameters to tune apart from the numbers of input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It is a flexible method as it does not require prior knowledge about the network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It is a standard method that generally works well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It does not need any special mention of the features of the function to be learned.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71622"/>
            <a:ext cx="98869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is a Feed Forward Network?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feedforward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neural network is an artificial neural network where the nodes never form a cycle. This kind of neural network has an input layer, hidden layers, and an output layer. It is the first and simplest type of artificial neural network.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8746"/>
            <a:ext cx="981554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Networks</a:t>
            </a:r>
          </a:p>
          <a:p>
            <a:pPr algn="ctr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Two Types of </a:t>
            </a:r>
            <a:r>
              <a:rPr lang="en-US" dirty="0" err="1" smtClean="0"/>
              <a:t>Backpropagation</a:t>
            </a:r>
            <a:r>
              <a:rPr lang="en-US" dirty="0" smtClean="0"/>
              <a:t> Networks are:</a:t>
            </a:r>
          </a:p>
          <a:p>
            <a:endParaRPr lang="en-US" dirty="0" smtClean="0"/>
          </a:p>
          <a:p>
            <a:r>
              <a:rPr lang="en-US" dirty="0" smtClean="0"/>
              <a:t>Static Back-propagation</a:t>
            </a:r>
          </a:p>
          <a:p>
            <a:r>
              <a:rPr lang="en-US" dirty="0" smtClean="0"/>
              <a:t>Recurrent </a:t>
            </a:r>
            <a:r>
              <a:rPr lang="en-US" dirty="0" err="1" smtClean="0"/>
              <a:t>Backpropagation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Static back-propagation:</a:t>
            </a:r>
          </a:p>
          <a:p>
            <a:pPr algn="just"/>
            <a:r>
              <a:rPr lang="en-US" dirty="0" smtClean="0"/>
              <a:t>It is one kind of </a:t>
            </a:r>
            <a:r>
              <a:rPr lang="en-US" dirty="0" err="1" smtClean="0"/>
              <a:t>backpropagation</a:t>
            </a:r>
            <a:r>
              <a:rPr lang="en-US" dirty="0" smtClean="0"/>
              <a:t> network which produces a mapping of a static input for static output. It is useful to solve static classification issues like optical character recognition.</a:t>
            </a:r>
          </a:p>
          <a:p>
            <a:endParaRPr lang="en-US" dirty="0" smtClean="0"/>
          </a:p>
          <a:p>
            <a:r>
              <a:rPr lang="en-US" b="1" dirty="0" smtClean="0"/>
              <a:t>Recurrent </a:t>
            </a:r>
            <a:r>
              <a:rPr lang="en-US" b="1" dirty="0" err="1" smtClean="0"/>
              <a:t>Backpropagation</a:t>
            </a:r>
            <a:r>
              <a:rPr lang="en-US" b="1" dirty="0" smtClean="0"/>
              <a:t>:</a:t>
            </a:r>
          </a:p>
          <a:p>
            <a:pPr algn="just"/>
            <a:r>
              <a:rPr lang="en-US" dirty="0" smtClean="0"/>
              <a:t>Recurrent </a:t>
            </a:r>
            <a:r>
              <a:rPr lang="en-US" dirty="0" err="1" smtClean="0"/>
              <a:t>backpropagation</a:t>
            </a:r>
            <a:r>
              <a:rPr lang="en-US" dirty="0" smtClean="0"/>
              <a:t> is fed forward until a fixed value is achieved. After that, the error is computed and propagated backward.</a:t>
            </a:r>
          </a:p>
          <a:p>
            <a:pPr algn="just"/>
            <a:r>
              <a:rPr lang="en-US" dirty="0" smtClean="0"/>
              <a:t>The main difference between both of these methods is: that the mapping is rapid in static back-propagation while it is </a:t>
            </a:r>
            <a:r>
              <a:rPr lang="en-US" dirty="0" err="1" smtClean="0"/>
              <a:t>nonstatic</a:t>
            </a:r>
            <a:r>
              <a:rPr lang="en-US" dirty="0" smtClean="0"/>
              <a:t> in recurrent </a:t>
            </a:r>
            <a:r>
              <a:rPr lang="en-US" dirty="0" err="1" smtClean="0"/>
              <a:t>backpropagation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44" y="814366"/>
            <a:ext cx="88583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Unit -2</a:t>
            </a:r>
          </a:p>
          <a:p>
            <a:pPr algn="ctr"/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Neural Networks-II (</a:t>
            </a:r>
            <a:r>
              <a:rPr lang="ru-RU" sz="4800" b="1" dirty="0" smtClean="0">
                <a:solidFill>
                  <a:schemeClr val="accent6">
                    <a:lumMod val="50000"/>
                  </a:schemeClr>
                </a:solidFill>
                <a:ea typeface="Verdana" charset="0"/>
                <a:cs typeface="Times New Roman" pitchFamily="18" charset="0"/>
              </a:rPr>
              <a:t>Back Propagation Network</a:t>
            </a:r>
            <a:endParaRPr lang="en-US" sz="4800" b="1" dirty="0" smtClean="0">
              <a:solidFill>
                <a:schemeClr val="accent6">
                  <a:lumMod val="50000"/>
                </a:schemeClr>
              </a:solidFill>
              <a:ea typeface="Verdana" charset="0"/>
              <a:cs typeface="Times New Roman" pitchFamily="18" charset="0"/>
            </a:endParaRPr>
          </a:p>
          <a:p>
            <a:endParaRPr lang="en-US" i="1" dirty="0" smtClean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2060"/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endParaRPr lang="en-US" i="1" dirty="0" smtClean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2060"/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pPr algn="just"/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Back-Propagation</a:t>
            </a:r>
            <a:r>
              <a:rPr lang="en-US" i="1" spc="22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Network,</a:t>
            </a:r>
            <a:r>
              <a:rPr lang="en-US" i="1" spc="22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topics</a:t>
            </a:r>
            <a:r>
              <a:rPr lang="en-US" i="1" spc="22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:</a:t>
            </a:r>
            <a:r>
              <a:rPr lang="en-US" i="1" spc="22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Background,</a:t>
            </a:r>
            <a:r>
              <a:rPr lang="en-US" i="1" spc="22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what</a:t>
            </a:r>
            <a:r>
              <a:rPr lang="en-US" i="1" spc="22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is</a:t>
            </a:r>
            <a:r>
              <a:rPr lang="en-US" i="1" spc="22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back-prop network</a:t>
            </a:r>
            <a:r>
              <a:rPr lang="en-US" i="1" spc="216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?</a:t>
            </a:r>
            <a:r>
              <a:rPr lang="en-US" i="1" spc="21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learning</a:t>
            </a:r>
            <a:r>
              <a:rPr lang="en-US" i="1" spc="21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AND</a:t>
            </a:r>
            <a:r>
              <a:rPr lang="en-US" i="1" spc="216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function,</a:t>
            </a:r>
            <a:r>
              <a:rPr lang="en-US" i="1" spc="216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simple</a:t>
            </a:r>
            <a:r>
              <a:rPr lang="en-US" i="1" spc="216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learning</a:t>
            </a:r>
            <a:r>
              <a:rPr lang="en-US" i="1" spc="21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machines</a:t>
            </a:r>
            <a:r>
              <a:rPr lang="en-US" i="1" spc="216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–</a:t>
            </a:r>
            <a:r>
              <a:rPr lang="en-US" i="1" spc="216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Error measure,</a:t>
            </a:r>
            <a:r>
              <a:rPr lang="en-US" i="1" spc="36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perceptron</a:t>
            </a:r>
            <a:r>
              <a:rPr lang="en-US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model </a:t>
            </a:r>
            <a:r>
              <a:rPr lang="en-US" i="1" dirty="0" err="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Perceptron</a:t>
            </a:r>
            <a:r>
              <a:rPr lang="en-US" i="1" spc="36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learning</a:t>
            </a:r>
            <a:r>
              <a:rPr lang="en-US" i="1" spc="36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rule,</a:t>
            </a:r>
            <a:r>
              <a:rPr lang="en-US" i="1" spc="36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Hidden</a:t>
            </a:r>
            <a:r>
              <a:rPr lang="en-US" i="1" spc="36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Layer,</a:t>
            </a:r>
            <a:r>
              <a:rPr lang="en-US" i="1" spc="36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Back-Propagation</a:t>
            </a:r>
            <a:r>
              <a:rPr lang="en-US" i="1" spc="18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Learning</a:t>
            </a:r>
            <a:r>
              <a:rPr lang="en-US" i="1" spc="18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:</a:t>
            </a:r>
            <a:r>
              <a:rPr lang="en-US" i="1" spc="18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learning</a:t>
            </a:r>
            <a:r>
              <a:rPr lang="en-US" i="1" spc="18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by</a:t>
            </a:r>
            <a:r>
              <a:rPr lang="en-US" i="1" spc="18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example,</a:t>
            </a:r>
            <a:r>
              <a:rPr lang="en-US" i="1" dirty="0" smtClean="0">
                <a:solidFill>
                  <a:srgbClr val="002060"/>
                </a:solidFill>
              </a:rPr>
              <a:t> single layer artificial neural network </a:t>
            </a:r>
            <a:r>
              <a:rPr lang="en-US" i="1" spc="18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multi-layer</a:t>
            </a:r>
            <a:r>
              <a:rPr lang="en-US" i="1" spc="18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feed- forward</a:t>
            </a:r>
            <a:r>
              <a:rPr lang="en-US" i="1" spc="7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back-propagation</a:t>
            </a:r>
            <a:r>
              <a:rPr lang="en-US" i="1" spc="7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network,</a:t>
            </a:r>
            <a:r>
              <a:rPr lang="en-US" i="1" spc="7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computation</a:t>
            </a:r>
            <a:r>
              <a:rPr lang="en-US" i="1" spc="7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in</a:t>
            </a:r>
            <a:r>
              <a:rPr lang="en-US" i="1" spc="7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input,</a:t>
            </a:r>
            <a:r>
              <a:rPr lang="en-US" i="1" spc="7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hidden</a:t>
            </a:r>
            <a:r>
              <a:rPr lang="en-US" i="1" spc="7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and output</a:t>
            </a:r>
            <a:r>
              <a:rPr lang="en-US" i="1" spc="58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layers,</a:t>
            </a:r>
            <a:r>
              <a:rPr lang="en-US" i="1" spc="58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error</a:t>
            </a:r>
            <a:r>
              <a:rPr lang="en-US" i="1" spc="58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calculation.</a:t>
            </a:r>
            <a:r>
              <a:rPr lang="en-US" i="1" spc="58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Back-propagation</a:t>
            </a:r>
            <a:r>
              <a:rPr lang="en-US" i="1" spc="58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algorithm</a:t>
            </a:r>
            <a:r>
              <a:rPr lang="en-US" i="1" spc="58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for training</a:t>
            </a:r>
            <a:r>
              <a:rPr lang="en-US" i="1" spc="46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network</a:t>
            </a:r>
            <a:r>
              <a:rPr lang="en-US" i="1" spc="46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-</a:t>
            </a:r>
            <a:r>
              <a:rPr lang="en-US" i="1" spc="47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basic</a:t>
            </a:r>
            <a:r>
              <a:rPr lang="en-US" i="1" spc="46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loop</a:t>
            </a:r>
            <a:r>
              <a:rPr lang="en-US" i="1" spc="47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structure,</a:t>
            </a:r>
            <a:r>
              <a:rPr lang="en-US" i="1" spc="46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step-by-step</a:t>
            </a:r>
            <a:r>
              <a:rPr lang="en-US" i="1" spc="46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i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procedure, numerical example.</a:t>
            </a:r>
            <a:r>
              <a:rPr lang="en-US" i="1" dirty="0" smtClean="0">
                <a:solidFill>
                  <a:srgbClr val="002060"/>
                </a:solidFill>
              </a:rPr>
              <a:t> factors affecting back propagation training, applications</a:t>
            </a:r>
            <a:r>
              <a:rPr lang="en-US" i="1" dirty="0" smtClean="0">
                <a:solidFill>
                  <a:schemeClr val="tx2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2484" y="171424"/>
            <a:ext cx="1714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3992" y="3171820"/>
            <a:ext cx="42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LECTURE - 1</a:t>
            </a:r>
            <a:endParaRPr 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044" y="528614"/>
            <a:ext cx="80010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Outlines of Today's Lecture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History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back-prop network ?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Works: Simple Algorithm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Back-propagation learning rule.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Why We Need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a Feed Forward Network?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Networks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292" y="2243126"/>
            <a:ext cx="95012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What is </a:t>
            </a:r>
            <a:r>
              <a:rPr lang="en-US" sz="2000" b="1" dirty="0" err="1" smtClean="0"/>
              <a:t>Backpropagation</a:t>
            </a:r>
            <a:r>
              <a:rPr lang="en-US" sz="2000" b="1" dirty="0" smtClean="0"/>
              <a:t>?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Back-propagation is the essence of neural net training. It is the method of fine-tuning the weights of a neural net based on the error rate obtained in the previous epoch (i.e., iteration).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0" y="1485543"/>
            <a:ext cx="89297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History of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1961, the basics concept of continuous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were derived in the context of control theory by J. Kelly, Henry Arthur, and E. Bryson.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1969, Bryson and Ho gave a multi-stage dynamic system optimization method.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1974,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Werbos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stated the possibility of applying this principle in an artificial neural network.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1982, Hopfield brought his idea of a neural network.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1986, by the effort of David E.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Rumelhart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Geoffrey E. Hinton, Ronald J. Williams,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gained recognition.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1993, Wan was the first person to win an international pattern recognition contest with the help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guru99.com/images/1/030819_0937_BackPropaga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68" y="2671754"/>
            <a:ext cx="8910641" cy="438150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885928" y="1314432"/>
            <a:ext cx="50292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Works: Simple Algorithm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171416" y="957242"/>
            <a:ext cx="9744108" cy="40010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SzTx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1.Inputs X, arrive through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preconnected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path.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Input is modeled using real weights W. The weights are usually randomly selected.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Calculate the output for every neuron from the input layer, to the hidden layers, to the output layer.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Calculate the error in the outputs.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Error</a:t>
            </a:r>
            <a:r>
              <a:rPr kumimoji="0" lang="en-US" sz="2800" b="1" i="0" u="none" strike="noStrike" cap="none" normalizeH="0" baseline="-3000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= Actual Output – Desired Output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buSzTx/>
              <a:buFontTx/>
              <a:buAutoNum type="arabicPeriod" startAt="5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Travel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err="1" smtClean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sz="2000" dirty="0" smtClean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X, arrive through the </a:t>
            </a:r>
            <a:r>
              <a:rPr lang="en-US" sz="2000" dirty="0" err="1" smtClean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preconnected</a:t>
            </a:r>
            <a:r>
              <a:rPr lang="en-US" sz="2000" dirty="0" smtClean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path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ack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 from the output layer to the hidden layer to adjust the weights such that the error is decreased.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Keep repeating the process until the desired output is achieved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object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53523" y="511536"/>
            <a:ext cx="3934198" cy="230832"/>
          </a:xfrm>
          <a:prstGeom prst="rect">
            <a:avLst/>
          </a:prstGeom>
          <a:noFill/>
          <a:ln w="9525" cap="flat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13"/>
              </a:lnSpc>
            </a:pPr>
            <a:r>
              <a:rPr lang="ru-RU" sz="2000" b="1" dirty="0">
                <a:solidFill>
                  <a:srgbClr val="008000"/>
                </a:solidFill>
                <a:latin typeface="Verdana" charset="0"/>
                <a:ea typeface="Verdana" charset="0"/>
                <a:cs typeface="Verdana" charset="0"/>
              </a:rPr>
              <a:t>Back-Propagation Network</a:t>
            </a:r>
          </a:p>
        </p:txBody>
      </p:sp>
      <p:sp>
        <p:nvSpPr>
          <p:cNvPr id="4" name="object 4"/>
          <p:cNvSpPr txBox="1"/>
          <p:nvPr>
            <p:custDataLst>
              <p:tags r:id="rId2"/>
            </p:custDataLst>
          </p:nvPr>
        </p:nvSpPr>
        <p:spPr>
          <a:xfrm>
            <a:off x="1051859" y="867280"/>
            <a:ext cx="1686673" cy="1795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97"/>
              </a:lnSpc>
              <a:buSzTx/>
              <a:buFontTx/>
              <a:buNone/>
            </a:pPr>
            <a:r>
              <a:rPr sz="16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/>
                <a:cs typeface="Verdana"/>
                <a:sym typeface="Wingdings"/>
              </a:rPr>
              <a:t>What is BPN ?</a:t>
            </a:r>
          </a:p>
        </p:txBody>
      </p:sp>
      <p:sp>
        <p:nvSpPr>
          <p:cNvPr id="5" name="object 5"/>
          <p:cNvSpPr txBox="1"/>
          <p:nvPr>
            <p:custDataLst>
              <p:tags r:id="rId3"/>
            </p:custDataLst>
          </p:nvPr>
        </p:nvSpPr>
        <p:spPr>
          <a:xfrm>
            <a:off x="385730" y="1100118"/>
            <a:ext cx="9286940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ts val="1579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•</a:t>
            </a:r>
            <a:r>
              <a:rPr sz="1400" spc="87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 single-layer neural network has many restrictions. This network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can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accomplish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very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limited</a:t>
            </a:r>
            <a:endParaRPr lang="en-US" sz="1400" dirty="0" smtClean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/>
            </a:endParaRPr>
          </a:p>
          <a:p>
            <a:pPr eaLnBrk="0" fontAlgn="auto" hangingPunct="0">
              <a:lnSpc>
                <a:spcPts val="1579"/>
              </a:lnSpc>
              <a:buSzTx/>
              <a:buFontTx/>
              <a:buNone/>
            </a:pPr>
            <a:endParaRPr lang="en-US" sz="1400" dirty="0" smtClean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/>
            </a:endParaRPr>
          </a:p>
          <a:p>
            <a:pPr eaLnBrk="0" fontAlgn="auto" hangingPunct="0">
              <a:lnSpc>
                <a:spcPts val="1579"/>
              </a:lnSpc>
              <a:buSzTx/>
              <a:buFontTx/>
              <a:buNone/>
            </a:pP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classes of tasks.</a:t>
            </a:r>
          </a:p>
        </p:txBody>
      </p:sp>
      <p:sp>
        <p:nvSpPr>
          <p:cNvPr id="6" name="object 6"/>
          <p:cNvSpPr txBox="1"/>
          <p:nvPr>
            <p:custDataLst>
              <p:tags r:id="rId4"/>
            </p:custDataLst>
          </p:nvPr>
        </p:nvSpPr>
        <p:spPr>
          <a:xfrm>
            <a:off x="457168" y="1885936"/>
            <a:ext cx="8643998" cy="9259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just" eaLnBrk="0" fontAlgn="auto" hangingPunct="0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Minsky</a:t>
            </a:r>
            <a:r>
              <a:rPr sz="1400" spc="5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and</a:t>
            </a:r>
            <a:r>
              <a:rPr sz="1400" spc="66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Papert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(1969)</a:t>
            </a:r>
            <a:r>
              <a:rPr lang="en-US" sz="1400" spc="10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showed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that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</a:t>
            </a:r>
            <a:r>
              <a:rPr lang="en-US" sz="1400" spc="40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two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layer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feed-forward </a:t>
            </a:r>
            <a:r>
              <a:rPr lang="en-US" sz="1400" spc="-1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network</a:t>
            </a:r>
            <a:r>
              <a:rPr lang="en-US" sz="1400" spc="14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spc="-1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can</a:t>
            </a:r>
            <a:r>
              <a:rPr lang="en-US" sz="1400" spc="687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overcome</a:t>
            </a:r>
          </a:p>
          <a:p>
            <a:pPr algn="just" eaLnBrk="0" fontAlgn="auto" hangingPunct="0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many</a:t>
            </a:r>
            <a:r>
              <a:rPr lang="en-US" sz="1400" spc="41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restrictions,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but</a:t>
            </a:r>
            <a:r>
              <a:rPr lang="en-US" sz="1400" spc="114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they</a:t>
            </a:r>
            <a:r>
              <a:rPr lang="en-US" sz="1400" spc="40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did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not</a:t>
            </a:r>
            <a:r>
              <a:rPr lang="en-US" sz="1400" spc="1247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present a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solution to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the</a:t>
            </a:r>
            <a:r>
              <a:rPr lang="en-US" sz="1400" spc="40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problem</a:t>
            </a:r>
            <a:r>
              <a:rPr lang="en-US" sz="1400" spc="116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spc="-12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as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"how</a:t>
            </a:r>
            <a:r>
              <a:rPr lang="en-US" sz="1400" spc="61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to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adjust</a:t>
            </a:r>
            <a:r>
              <a:rPr lang="en-US" sz="1400" spc="45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the</a:t>
            </a:r>
            <a:r>
              <a:rPr lang="en-US" sz="1400" spc="522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weights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from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input to</a:t>
            </a:r>
            <a:r>
              <a:rPr lang="en-US" sz="1400" spc="71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hidden layer" ?</a:t>
            </a:r>
            <a:endParaRPr sz="1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/>
            </a:endParaRPr>
          </a:p>
        </p:txBody>
      </p:sp>
      <p:sp>
        <p:nvSpPr>
          <p:cNvPr id="9" name="object 9"/>
          <p:cNvSpPr txBox="1"/>
          <p:nvPr>
            <p:custDataLst>
              <p:tags r:id="rId5"/>
            </p:custDataLst>
          </p:nvPr>
        </p:nvSpPr>
        <p:spPr>
          <a:xfrm>
            <a:off x="314292" y="1885936"/>
            <a:ext cx="214570" cy="205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ts val="1579"/>
              </a:lnSpc>
              <a:buSzTx/>
              <a:buFontTx/>
              <a:buNone/>
            </a:pPr>
            <a:r>
              <a:rPr sz="13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• </a:t>
            </a:r>
            <a:endParaRPr sz="11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/>
              <a:cs typeface="Verdana"/>
              <a:sym typeface="Wingdings"/>
            </a:endParaRPr>
          </a:p>
        </p:txBody>
      </p:sp>
      <p:sp>
        <p:nvSpPr>
          <p:cNvPr id="10" name="object 10"/>
          <p:cNvSpPr txBox="1"/>
          <p:nvPr>
            <p:custDataLst>
              <p:tags r:id="rId6"/>
            </p:custDataLst>
          </p:nvPr>
        </p:nvSpPr>
        <p:spPr>
          <a:xfrm>
            <a:off x="457168" y="2957506"/>
            <a:ext cx="8572560" cy="16927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just" eaLnBrk="0" fontAlgn="auto" hangingPunct="0">
              <a:lnSpc>
                <a:spcPct val="150000"/>
              </a:lnSpc>
              <a:spcAft>
                <a:spcPts val="600"/>
              </a:spcAft>
              <a:buSzTx/>
            </a:pPr>
            <a:r>
              <a:rPr lang="en-US" sz="1400" spc="-2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An </a:t>
            </a:r>
            <a:r>
              <a:rPr sz="1400" spc="-29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answer</a:t>
            </a:r>
            <a:r>
              <a:rPr sz="1400" spc="871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to</a:t>
            </a:r>
            <a:r>
              <a:rPr sz="1400" spc="8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this</a:t>
            </a:r>
            <a:r>
              <a:rPr sz="1400" spc="87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question</a:t>
            </a:r>
            <a:r>
              <a:rPr sz="1400" spc="49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was</a:t>
            </a:r>
            <a:r>
              <a:rPr sz="1400" spc="76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presented</a:t>
            </a:r>
            <a:r>
              <a:rPr sz="1400" spc="7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by</a:t>
            </a:r>
            <a:r>
              <a:rPr sz="1400" spc="69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Rumelhart,</a:t>
            </a:r>
            <a:r>
              <a:rPr sz="1400" spc="68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Hinton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and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Williams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in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1986.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</a:t>
            </a:r>
            <a:r>
              <a:rPr lang="en-US" sz="1400" spc="40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central idea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behind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this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solution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is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that </a:t>
            </a:r>
            <a:r>
              <a:rPr lang="en-US" sz="1400" spc="-3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</a:t>
            </a:r>
            <a:r>
              <a:rPr lang="en-US" sz="1400" spc="88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spc="-1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errors</a:t>
            </a:r>
            <a:r>
              <a:rPr lang="en-US" sz="1400" spc="852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for</a:t>
            </a:r>
            <a:r>
              <a:rPr lang="en-US" sz="1400" spc="7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</a:t>
            </a:r>
            <a:r>
              <a:rPr lang="en-US" sz="1400" spc="73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units</a:t>
            </a:r>
            <a:r>
              <a:rPr lang="en-US" sz="1400" spc="97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of</a:t>
            </a:r>
            <a:r>
              <a:rPr lang="en-US" sz="1400" spc="31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 hidden</a:t>
            </a:r>
            <a:r>
              <a:rPr lang="en-US" sz="1400" spc="40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layer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are</a:t>
            </a:r>
            <a:r>
              <a:rPr lang="en-US" sz="1400" spc="40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determined</a:t>
            </a:r>
            <a:r>
              <a:rPr lang="en-US" sz="1400" spc="40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by </a:t>
            </a:r>
            <a:r>
              <a:rPr lang="en-US" sz="1400" spc="-13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back-propagating</a:t>
            </a:r>
            <a:r>
              <a:rPr lang="en-US" sz="1400" spc="355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</a:t>
            </a:r>
            <a:r>
              <a:rPr lang="en-US" sz="1400" spc="33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errors</a:t>
            </a:r>
            <a:r>
              <a:rPr lang="en-US" sz="1400" spc="529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of</a:t>
            </a:r>
            <a:r>
              <a:rPr lang="en-US" sz="1400" spc="35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spc="-24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the</a:t>
            </a:r>
            <a:r>
              <a:rPr lang="en-US" sz="1400" spc="446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units of the output layer. </a:t>
            </a:r>
          </a:p>
          <a:p>
            <a:pPr eaLnBrk="0" fontAlgn="auto" hangingPunct="0">
              <a:lnSpc>
                <a:spcPct val="150000"/>
              </a:lnSpc>
              <a:buSzTx/>
            </a:pP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This method is often called the 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Verdana"/>
                <a:cs typeface="Verdana"/>
                <a:sym typeface="Wingdings"/>
              </a:rPr>
              <a:t>Back-propagation learning rule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.</a:t>
            </a:r>
            <a:endParaRPr sz="115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/>
              <a:cs typeface="Verdana"/>
              <a:sym typeface="Wingdings"/>
            </a:endParaRPr>
          </a:p>
        </p:txBody>
      </p:sp>
      <p:sp>
        <p:nvSpPr>
          <p:cNvPr id="15" name="object 15"/>
          <p:cNvSpPr txBox="1"/>
          <p:nvPr>
            <p:custDataLst>
              <p:tags r:id="rId7"/>
            </p:custDataLst>
          </p:nvPr>
        </p:nvSpPr>
        <p:spPr>
          <a:xfrm>
            <a:off x="457168" y="4814894"/>
            <a:ext cx="8572560" cy="602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Back-propagation can also be considered as a generalization of the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delta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rule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for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non-linear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activation functions and multi-layer networks.</a:t>
            </a:r>
          </a:p>
        </p:txBody>
      </p:sp>
      <p:sp>
        <p:nvSpPr>
          <p:cNvPr id="16" name="object 16"/>
          <p:cNvSpPr txBox="1"/>
          <p:nvPr>
            <p:custDataLst>
              <p:tags r:id="rId8"/>
            </p:custDataLst>
          </p:nvPr>
        </p:nvSpPr>
        <p:spPr>
          <a:xfrm>
            <a:off x="314292" y="5529274"/>
            <a:ext cx="8786874" cy="205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ts val="1579"/>
              </a:lnSpc>
              <a:buSzTx/>
              <a:buFontTx/>
              <a:buNone/>
            </a:pPr>
            <a:r>
              <a:rPr sz="13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•</a:t>
            </a:r>
            <a:r>
              <a:rPr sz="1300" spc="87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Back-propagation is a systematic method of training multi-layer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artificial</a:t>
            </a:r>
            <a:r>
              <a:rPr lang="en-US" sz="14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 </a:t>
            </a:r>
            <a:r>
              <a:rPr sz="14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neural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networks</a:t>
            </a:r>
            <a:r>
              <a:rPr sz="11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.</a:t>
            </a:r>
          </a:p>
        </p:txBody>
      </p:sp>
      <p:sp>
        <p:nvSpPr>
          <p:cNvPr id="18" name="object 9"/>
          <p:cNvSpPr txBox="1"/>
          <p:nvPr>
            <p:custDataLst>
              <p:tags r:id="rId9"/>
            </p:custDataLst>
          </p:nvPr>
        </p:nvSpPr>
        <p:spPr>
          <a:xfrm>
            <a:off x="242854" y="2957506"/>
            <a:ext cx="214570" cy="205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eaLnBrk="0" fontAlgn="auto" hangingPunct="0">
              <a:lnSpc>
                <a:spcPts val="1579"/>
              </a:lnSpc>
              <a:buSzTx/>
              <a:buFontTx/>
              <a:buNone/>
            </a:pPr>
            <a:r>
              <a:rPr sz="13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Verdana"/>
                <a:cs typeface="Verdana"/>
                <a:sym typeface="Wingdings"/>
              </a:rPr>
              <a:t>• </a:t>
            </a:r>
            <a:endParaRPr sz="11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Verdana"/>
              <a:cs typeface="Verdana"/>
              <a:sym typeface="Wingding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20.05.14"/>
  <p:tag name="AS_TITLE" val="Aspose.Slides for .NET 2.0"/>
  <p:tag name="AS_VERSION" val="2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8" ma:contentTypeDescription="Create a new document." ma:contentTypeScope="" ma:versionID="47672c4b886260e8e6784f7250205eaf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385fd464c505d6bcf43ee5d3fb3f35bf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57B6D2-3FB1-422A-9125-2BD191906ED5}"/>
</file>

<file path=customXml/itemProps2.xml><?xml version="1.0" encoding="utf-8"?>
<ds:datastoreItem xmlns:ds="http://schemas.openxmlformats.org/officeDocument/2006/customXml" ds:itemID="{4B0F7E96-90D6-40A9-ADCE-A42B91C6D3C5}"/>
</file>

<file path=customXml/itemProps3.xml><?xml version="1.0" encoding="utf-8"?>
<ds:datastoreItem xmlns:ds="http://schemas.openxmlformats.org/officeDocument/2006/customXml" ds:itemID="{1B3CDE70-82BE-40B4-980A-E558032D28E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1136</Words>
  <Application>Microsoft Office PowerPoint</Application>
  <PresentationFormat>Custom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products.groupdocs.app</dc:creator>
  <cp:lastModifiedBy>Ashish Tiwari</cp:lastModifiedBy>
  <cp:revision>172</cp:revision>
  <cp:lastPrinted>1601-01-01T00:00:00Z</cp:lastPrinted>
  <dcterms:created xsi:type="dcterms:W3CDTF">1601-01-01T00:00:00Z</dcterms:created>
  <dcterms:modified xsi:type="dcterms:W3CDTF">2020-09-10T05:54:09Z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