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7" r:id="rId3"/>
    <p:sldId id="258" r:id="rId4"/>
    <p:sldId id="259" r:id="rId5"/>
    <p:sldId id="262" r:id="rId6"/>
    <p:sldId id="263" r:id="rId7"/>
    <p:sldId id="264" r:id="rId8"/>
    <p:sldId id="265" r:id="rId9"/>
    <p:sldId id="266" r:id="rId10"/>
    <p:sldId id="267" r:id="rId11"/>
    <p:sldId id="269" r:id="rId12"/>
    <p:sldId id="270"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2/6/2023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08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8721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92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4304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3874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2082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648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23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4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916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61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937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07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84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066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88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002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400649"/>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5D5-F9C8-411A-8F20-AC0944872E69}"/>
              </a:ext>
            </a:extLst>
          </p:cNvPr>
          <p:cNvSpPr>
            <a:spLocks noGrp="1"/>
          </p:cNvSpPr>
          <p:nvPr>
            <p:ph type="ctrTitle"/>
          </p:nvPr>
        </p:nvSpPr>
        <p:spPr>
          <a:xfrm>
            <a:off x="2589213" y="1225118"/>
            <a:ext cx="7202857" cy="2299317"/>
          </a:xfrm>
        </p:spPr>
        <p:txBody>
          <a:bodyPr>
            <a:noAutofit/>
          </a:bodyPr>
          <a:lstStyle/>
          <a:p>
            <a:pPr algn="ctr">
              <a:lnSpc>
                <a:spcPct val="107000"/>
              </a:lnSpc>
              <a:spcAft>
                <a:spcPts val="800"/>
              </a:spcAft>
            </a:pPr>
            <a:r>
              <a:rPr lang="en-IN" sz="2400" u="sng" dirty="0">
                <a:solidFill>
                  <a:srgbClr val="FF0000"/>
                </a:solidFill>
              </a:rPr>
              <a:t>FUTURE INSTITUTE OF TECHNOLOGY, KOLKATA</a:t>
            </a:r>
            <a:br>
              <a:rPr lang="en-IN" sz="2400" dirty="0"/>
            </a:br>
            <a:r>
              <a:rPr lang="en-IN" sz="2000" dirty="0"/>
              <a:t>QUALITY ANALYSIS AND CLASSIFICATION OF RICE GRAINS</a:t>
            </a:r>
            <a:br>
              <a:rPr lang="en-IN" sz="2000" dirty="0"/>
            </a:br>
            <a:endParaRPr lang="en-IN" sz="2400" dirty="0"/>
          </a:p>
        </p:txBody>
      </p:sp>
      <p:sp>
        <p:nvSpPr>
          <p:cNvPr id="3" name="Subtitle 2">
            <a:extLst>
              <a:ext uri="{FF2B5EF4-FFF2-40B4-BE49-F238E27FC236}">
                <a16:creationId xmlns:a16="http://schemas.microsoft.com/office/drawing/2014/main" id="{AA2EFEB2-EBC1-4195-8B7C-8D5E7904498E}"/>
              </a:ext>
            </a:extLst>
          </p:cNvPr>
          <p:cNvSpPr>
            <a:spLocks noGrp="1"/>
          </p:cNvSpPr>
          <p:nvPr>
            <p:ph type="subTitle" idx="1"/>
          </p:nvPr>
        </p:nvSpPr>
        <p:spPr>
          <a:xfrm>
            <a:off x="2589212" y="3602037"/>
            <a:ext cx="8535987" cy="2503487"/>
          </a:xfrm>
        </p:spPr>
        <p:txBody>
          <a:bodyPr>
            <a:normAutofit/>
          </a:bodyPr>
          <a:lstStyle/>
          <a:p>
            <a:pPr algn="l">
              <a:lnSpc>
                <a:spcPct val="107000"/>
              </a:lnSpc>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NAME – SHILPEE KUMARI</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5591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28622-8826-4395-BA30-0E10A694B8D4}"/>
              </a:ext>
            </a:extLst>
          </p:cNvPr>
          <p:cNvSpPr>
            <a:spLocks noGrp="1"/>
          </p:cNvSpPr>
          <p:nvPr>
            <p:ph idx="1"/>
          </p:nvPr>
        </p:nvSpPr>
        <p:spPr>
          <a:xfrm>
            <a:off x="809626" y="834501"/>
            <a:ext cx="10237786" cy="4956700"/>
          </a:xfrm>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Table below indicates classification of rice grains on the basis of length and length- breadth ratio:</a:t>
            </a:r>
          </a:p>
          <a:p>
            <a:pPr marL="0" indent="0">
              <a:buNone/>
            </a:pPr>
            <a:endParaRPr lang="en-IN" dirty="0"/>
          </a:p>
        </p:txBody>
      </p:sp>
      <p:pic>
        <p:nvPicPr>
          <p:cNvPr id="4" name="Picture 3">
            <a:extLst>
              <a:ext uri="{FF2B5EF4-FFF2-40B4-BE49-F238E27FC236}">
                <a16:creationId xmlns:a16="http://schemas.microsoft.com/office/drawing/2014/main" id="{0B463703-2388-40B1-8B13-95D9463B6D43}"/>
              </a:ext>
            </a:extLst>
          </p:cNvPr>
          <p:cNvPicPr/>
          <p:nvPr/>
        </p:nvPicPr>
        <p:blipFill>
          <a:blip r:embed="rId2"/>
          <a:stretch>
            <a:fillRect/>
          </a:stretch>
        </p:blipFill>
        <p:spPr>
          <a:xfrm>
            <a:off x="2428716" y="1763077"/>
            <a:ext cx="6999605" cy="3694748"/>
          </a:xfrm>
          <a:prstGeom prst="rect">
            <a:avLst/>
          </a:prstGeom>
        </p:spPr>
      </p:pic>
    </p:spTree>
    <p:extLst>
      <p:ext uri="{BB962C8B-B14F-4D97-AF65-F5344CB8AC3E}">
        <p14:creationId xmlns:p14="http://schemas.microsoft.com/office/powerpoint/2010/main" val="417275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D06-FD38-40A9-AD09-B14575A4047C}"/>
              </a:ext>
            </a:extLst>
          </p:cNvPr>
          <p:cNvSpPr>
            <a:spLocks noGrp="1"/>
          </p:cNvSpPr>
          <p:nvPr>
            <p:ph type="title"/>
          </p:nvPr>
        </p:nvSpPr>
        <p:spPr>
          <a:xfrm>
            <a:off x="971550" y="133350"/>
            <a:ext cx="10075861" cy="1285875"/>
          </a:xfrm>
        </p:spPr>
        <p:txBody>
          <a:bodyPr/>
          <a:lstStyle/>
          <a:p>
            <a:r>
              <a:rPr lang="en-IN" dirty="0"/>
              <a:t>Project demonstration</a:t>
            </a:r>
          </a:p>
        </p:txBody>
      </p:sp>
      <p:sp>
        <p:nvSpPr>
          <p:cNvPr id="3" name="Content Placeholder 2">
            <a:extLst>
              <a:ext uri="{FF2B5EF4-FFF2-40B4-BE49-F238E27FC236}">
                <a16:creationId xmlns:a16="http://schemas.microsoft.com/office/drawing/2014/main" id="{290AA941-53B4-473A-96CF-2E3FA929C0D6}"/>
              </a:ext>
            </a:extLst>
          </p:cNvPr>
          <p:cNvSpPr>
            <a:spLocks noGrp="1"/>
          </p:cNvSpPr>
          <p:nvPr>
            <p:ph idx="1"/>
          </p:nvPr>
        </p:nvSpPr>
        <p:spPr>
          <a:xfrm>
            <a:off x="971550" y="1247774"/>
            <a:ext cx="10075861" cy="540067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INPUT IMAGE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C9F8BEF8-4D6B-45FB-8C85-BFA9443FEC51}"/>
              </a:ext>
            </a:extLst>
          </p:cNvPr>
          <p:cNvPicPr/>
          <p:nvPr/>
        </p:nvPicPr>
        <p:blipFill>
          <a:blip r:embed="rId2"/>
          <a:stretch>
            <a:fillRect/>
          </a:stretch>
        </p:blipFill>
        <p:spPr>
          <a:xfrm>
            <a:off x="1358284" y="2448832"/>
            <a:ext cx="4075220" cy="2460520"/>
          </a:xfrm>
          <a:prstGeom prst="rect">
            <a:avLst/>
          </a:prstGeom>
        </p:spPr>
      </p:pic>
    </p:spTree>
    <p:extLst>
      <p:ext uri="{BB962C8B-B14F-4D97-AF65-F5344CB8AC3E}">
        <p14:creationId xmlns:p14="http://schemas.microsoft.com/office/powerpoint/2010/main" val="144715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2A6B44-3C82-415A-94F3-190839B6372E}"/>
              </a:ext>
            </a:extLst>
          </p:cNvPr>
          <p:cNvPicPr>
            <a:picLocks noGrp="1"/>
          </p:cNvPicPr>
          <p:nvPr>
            <p:ph idx="1"/>
          </p:nvPr>
        </p:nvPicPr>
        <p:blipFill>
          <a:blip r:embed="rId2"/>
          <a:stretch>
            <a:fillRect/>
          </a:stretch>
        </p:blipFill>
        <p:spPr>
          <a:xfrm>
            <a:off x="1331651" y="727969"/>
            <a:ext cx="2965142" cy="2596255"/>
          </a:xfrm>
          <a:prstGeom prst="rect">
            <a:avLst/>
          </a:prstGeom>
        </p:spPr>
      </p:pic>
      <p:pic>
        <p:nvPicPr>
          <p:cNvPr id="5" name="Picture 4">
            <a:extLst>
              <a:ext uri="{FF2B5EF4-FFF2-40B4-BE49-F238E27FC236}">
                <a16:creationId xmlns:a16="http://schemas.microsoft.com/office/drawing/2014/main" id="{ED096816-DA0C-4BAC-ADC6-19C96370782F}"/>
              </a:ext>
            </a:extLst>
          </p:cNvPr>
          <p:cNvPicPr/>
          <p:nvPr/>
        </p:nvPicPr>
        <p:blipFill rotWithShape="1">
          <a:blip r:embed="rId3"/>
          <a:srcRect r="12477"/>
          <a:stretch/>
        </p:blipFill>
        <p:spPr>
          <a:xfrm>
            <a:off x="8016537" y="845596"/>
            <a:ext cx="2843812" cy="2360997"/>
          </a:xfrm>
          <a:prstGeom prst="rect">
            <a:avLst/>
          </a:prstGeom>
        </p:spPr>
      </p:pic>
      <p:pic>
        <p:nvPicPr>
          <p:cNvPr id="6" name="Picture 5">
            <a:extLst>
              <a:ext uri="{FF2B5EF4-FFF2-40B4-BE49-F238E27FC236}">
                <a16:creationId xmlns:a16="http://schemas.microsoft.com/office/drawing/2014/main" id="{77ED6A98-5A19-4B48-9356-81231D007C67}"/>
              </a:ext>
            </a:extLst>
          </p:cNvPr>
          <p:cNvPicPr/>
          <p:nvPr/>
        </p:nvPicPr>
        <p:blipFill>
          <a:blip r:embed="rId4"/>
          <a:stretch>
            <a:fillRect/>
          </a:stretch>
        </p:blipFill>
        <p:spPr>
          <a:xfrm>
            <a:off x="4632926" y="727968"/>
            <a:ext cx="3383611" cy="2596255"/>
          </a:xfrm>
          <a:prstGeom prst="rect">
            <a:avLst/>
          </a:prstGeom>
        </p:spPr>
      </p:pic>
      <p:pic>
        <p:nvPicPr>
          <p:cNvPr id="7" name="Picture 6">
            <a:extLst>
              <a:ext uri="{FF2B5EF4-FFF2-40B4-BE49-F238E27FC236}">
                <a16:creationId xmlns:a16="http://schemas.microsoft.com/office/drawing/2014/main" id="{F8E5745B-97A2-48EB-8A7D-05BB0509CC1C}"/>
              </a:ext>
            </a:extLst>
          </p:cNvPr>
          <p:cNvPicPr/>
          <p:nvPr/>
        </p:nvPicPr>
        <p:blipFill rotWithShape="1">
          <a:blip r:embed="rId5"/>
          <a:srcRect r="8440"/>
          <a:stretch/>
        </p:blipFill>
        <p:spPr>
          <a:xfrm>
            <a:off x="1331651" y="3533777"/>
            <a:ext cx="3178205" cy="2465772"/>
          </a:xfrm>
          <a:prstGeom prst="rect">
            <a:avLst/>
          </a:prstGeom>
        </p:spPr>
      </p:pic>
      <p:pic>
        <p:nvPicPr>
          <p:cNvPr id="2" name="Content Placeholder 3">
            <a:extLst>
              <a:ext uri="{FF2B5EF4-FFF2-40B4-BE49-F238E27FC236}">
                <a16:creationId xmlns:a16="http://schemas.microsoft.com/office/drawing/2014/main" id="{9FB36B62-20F0-0C35-8338-B42183F41B11}"/>
              </a:ext>
            </a:extLst>
          </p:cNvPr>
          <p:cNvPicPr>
            <a:picLocks/>
          </p:cNvPicPr>
          <p:nvPr/>
        </p:nvPicPr>
        <p:blipFill rotWithShape="1">
          <a:blip r:embed="rId6"/>
          <a:srcRect l="1278" r="5698" b="2103"/>
          <a:stretch/>
        </p:blipFill>
        <p:spPr>
          <a:xfrm>
            <a:off x="5051394" y="3468536"/>
            <a:ext cx="2299317" cy="2541648"/>
          </a:xfrm>
          <a:prstGeom prst="rect">
            <a:avLst/>
          </a:prstGeom>
        </p:spPr>
      </p:pic>
    </p:spTree>
    <p:extLst>
      <p:ext uri="{BB962C8B-B14F-4D97-AF65-F5344CB8AC3E}">
        <p14:creationId xmlns:p14="http://schemas.microsoft.com/office/powerpoint/2010/main" val="130770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B75B-5B03-45F9-BE53-4432867089EB}"/>
              </a:ext>
            </a:extLst>
          </p:cNvPr>
          <p:cNvSpPr>
            <a:spLocks noGrp="1"/>
          </p:cNvSpPr>
          <p:nvPr>
            <p:ph type="title"/>
          </p:nvPr>
        </p:nvSpPr>
        <p:spPr>
          <a:xfrm>
            <a:off x="930275" y="108930"/>
            <a:ext cx="9905998" cy="1478570"/>
          </a:xfrm>
        </p:spPr>
        <p:txBody>
          <a:bodyPr/>
          <a:lstStyle/>
          <a:p>
            <a:r>
              <a:rPr lang="en-IN" dirty="0" err="1"/>
              <a:t>comparision</a:t>
            </a:r>
            <a:endParaRPr lang="en-IN" dirty="0"/>
          </a:p>
        </p:txBody>
      </p:sp>
      <p:graphicFrame>
        <p:nvGraphicFramePr>
          <p:cNvPr id="9" name="Table 9">
            <a:extLst>
              <a:ext uri="{FF2B5EF4-FFF2-40B4-BE49-F238E27FC236}">
                <a16:creationId xmlns:a16="http://schemas.microsoft.com/office/drawing/2014/main" id="{E44BF3A0-8A88-42DB-A14D-0562E6E67490}"/>
              </a:ext>
            </a:extLst>
          </p:cNvPr>
          <p:cNvGraphicFramePr>
            <a:graphicFrameLocks noGrp="1"/>
          </p:cNvGraphicFramePr>
          <p:nvPr>
            <p:ph idx="1"/>
            <p:extLst>
              <p:ext uri="{D42A27DB-BD31-4B8C-83A1-F6EECF244321}">
                <p14:modId xmlns:p14="http://schemas.microsoft.com/office/powerpoint/2010/main" val="3207289508"/>
              </p:ext>
            </p:extLst>
          </p:nvPr>
        </p:nvGraphicFramePr>
        <p:xfrm>
          <a:off x="800100" y="1219200"/>
          <a:ext cx="11153775" cy="5170464"/>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5376366">
                  <a:extLst>
                    <a:ext uri="{9D8B030D-6E8A-4147-A177-3AD203B41FA5}">
                      <a16:colId xmlns:a16="http://schemas.microsoft.com/office/drawing/2014/main" val="1951433337"/>
                    </a:ext>
                  </a:extLst>
                </a:gridCol>
                <a:gridCol w="5204441">
                  <a:extLst>
                    <a:ext uri="{9D8B030D-6E8A-4147-A177-3AD203B41FA5}">
                      <a16:colId xmlns:a16="http://schemas.microsoft.com/office/drawing/2014/main" val="2508544509"/>
                    </a:ext>
                  </a:extLst>
                </a:gridCol>
              </a:tblGrid>
              <a:tr h="71437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4456089">
                <a:tc>
                  <a:txBody>
                    <a:bodyPr/>
                    <a:lstStyle/>
                    <a:p>
                      <a:r>
                        <a:rPr lang="en-IN" dirty="0"/>
                        <a:t>1</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31" name="Picture 30">
            <a:extLst>
              <a:ext uri="{FF2B5EF4-FFF2-40B4-BE49-F238E27FC236}">
                <a16:creationId xmlns:a16="http://schemas.microsoft.com/office/drawing/2014/main" id="{4AA444E1-D1DD-436F-A3EC-413195DABC1B}"/>
              </a:ext>
            </a:extLst>
          </p:cNvPr>
          <p:cNvPicPr/>
          <p:nvPr/>
        </p:nvPicPr>
        <p:blipFill>
          <a:blip r:embed="rId2"/>
          <a:stretch>
            <a:fillRect/>
          </a:stretch>
        </p:blipFill>
        <p:spPr>
          <a:xfrm>
            <a:off x="1541145" y="2052029"/>
            <a:ext cx="3561714" cy="3100995"/>
          </a:xfrm>
          <a:prstGeom prst="rect">
            <a:avLst/>
          </a:prstGeom>
        </p:spPr>
      </p:pic>
      <p:pic>
        <p:nvPicPr>
          <p:cNvPr id="32" name="Picture 31">
            <a:extLst>
              <a:ext uri="{FF2B5EF4-FFF2-40B4-BE49-F238E27FC236}">
                <a16:creationId xmlns:a16="http://schemas.microsoft.com/office/drawing/2014/main" id="{3DA7D3F4-2CF3-44F7-AE06-E77CB83AAA51}"/>
              </a:ext>
            </a:extLst>
          </p:cNvPr>
          <p:cNvPicPr/>
          <p:nvPr/>
        </p:nvPicPr>
        <p:blipFill>
          <a:blip r:embed="rId3"/>
          <a:stretch>
            <a:fillRect/>
          </a:stretch>
        </p:blipFill>
        <p:spPr>
          <a:xfrm>
            <a:off x="6870067" y="1953899"/>
            <a:ext cx="4769483" cy="2002445"/>
          </a:xfrm>
          <a:prstGeom prst="rect">
            <a:avLst/>
          </a:prstGeom>
        </p:spPr>
      </p:pic>
      <p:pic>
        <p:nvPicPr>
          <p:cNvPr id="33" name="Picture 32">
            <a:extLst>
              <a:ext uri="{FF2B5EF4-FFF2-40B4-BE49-F238E27FC236}">
                <a16:creationId xmlns:a16="http://schemas.microsoft.com/office/drawing/2014/main" id="{9D93CCA5-9899-47D6-9A96-0BCBF79A506D}"/>
              </a:ext>
            </a:extLst>
          </p:cNvPr>
          <p:cNvPicPr/>
          <p:nvPr/>
        </p:nvPicPr>
        <p:blipFill>
          <a:blip r:embed="rId4"/>
          <a:stretch>
            <a:fillRect/>
          </a:stretch>
        </p:blipFill>
        <p:spPr>
          <a:xfrm>
            <a:off x="6870067" y="4007625"/>
            <a:ext cx="4769483" cy="2290798"/>
          </a:xfrm>
          <a:prstGeom prst="rect">
            <a:avLst/>
          </a:prstGeom>
        </p:spPr>
      </p:pic>
    </p:spTree>
    <p:extLst>
      <p:ext uri="{BB962C8B-B14F-4D97-AF65-F5344CB8AC3E}">
        <p14:creationId xmlns:p14="http://schemas.microsoft.com/office/powerpoint/2010/main" val="11927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99EF-10A7-4C16-92B5-CCE662F8B303}"/>
              </a:ext>
            </a:extLst>
          </p:cNvPr>
          <p:cNvSpPr>
            <a:spLocks noGrp="1"/>
          </p:cNvSpPr>
          <p:nvPr>
            <p:ph idx="1"/>
          </p:nvPr>
        </p:nvSpPr>
        <p:spPr>
          <a:xfrm>
            <a:off x="828676" y="209550"/>
            <a:ext cx="11020424" cy="6343650"/>
          </a:xfrm>
        </p:spPr>
        <p:txBody>
          <a:bodyPr/>
          <a:lstStyle/>
          <a:p>
            <a:pPr marL="0" indent="0">
              <a:buNone/>
            </a:pPr>
            <a:endParaRPr lang="en-IN" dirty="0"/>
          </a:p>
        </p:txBody>
      </p:sp>
      <p:graphicFrame>
        <p:nvGraphicFramePr>
          <p:cNvPr id="6" name="Table 9">
            <a:extLst>
              <a:ext uri="{FF2B5EF4-FFF2-40B4-BE49-F238E27FC236}">
                <a16:creationId xmlns:a16="http://schemas.microsoft.com/office/drawing/2014/main" id="{E60E074E-225F-40A1-A25C-FF7CF70DE216}"/>
              </a:ext>
            </a:extLst>
          </p:cNvPr>
          <p:cNvGraphicFramePr>
            <a:graphicFrameLocks/>
          </p:cNvGraphicFramePr>
          <p:nvPr>
            <p:extLst>
              <p:ext uri="{D42A27DB-BD31-4B8C-83A1-F6EECF244321}">
                <p14:modId xmlns:p14="http://schemas.microsoft.com/office/powerpoint/2010/main" val="146657406"/>
              </p:ext>
            </p:extLst>
          </p:nvPr>
        </p:nvGraphicFramePr>
        <p:xfrm>
          <a:off x="752475" y="304800"/>
          <a:ext cx="11096626" cy="6248400"/>
        </p:xfrm>
        <a:graphic>
          <a:graphicData uri="http://schemas.openxmlformats.org/drawingml/2006/table">
            <a:tbl>
              <a:tblPr firstRow="1" bandRow="1">
                <a:tableStyleId>{5C22544A-7EE6-4342-B048-85BDC9FD1C3A}</a:tableStyleId>
              </a:tblPr>
              <a:tblGrid>
                <a:gridCol w="396418">
                  <a:extLst>
                    <a:ext uri="{9D8B030D-6E8A-4147-A177-3AD203B41FA5}">
                      <a16:colId xmlns:a16="http://schemas.microsoft.com/office/drawing/2014/main" val="2469029203"/>
                    </a:ext>
                  </a:extLst>
                </a:gridCol>
                <a:gridCol w="4622108">
                  <a:extLst>
                    <a:ext uri="{9D8B030D-6E8A-4147-A177-3AD203B41FA5}">
                      <a16:colId xmlns:a16="http://schemas.microsoft.com/office/drawing/2014/main" val="1951433337"/>
                    </a:ext>
                  </a:extLst>
                </a:gridCol>
                <a:gridCol w="6078100">
                  <a:extLst>
                    <a:ext uri="{9D8B030D-6E8A-4147-A177-3AD203B41FA5}">
                      <a16:colId xmlns:a16="http://schemas.microsoft.com/office/drawing/2014/main" val="2508544509"/>
                    </a:ext>
                  </a:extLst>
                </a:gridCol>
              </a:tblGrid>
              <a:tr h="963772">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284628">
                <a:tc>
                  <a:txBody>
                    <a:bodyPr/>
                    <a:lstStyle/>
                    <a:p>
                      <a:r>
                        <a:rPr lang="en-IN" dirty="0"/>
                        <a:t>2</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7" name="Picture 6">
            <a:extLst>
              <a:ext uri="{FF2B5EF4-FFF2-40B4-BE49-F238E27FC236}">
                <a16:creationId xmlns:a16="http://schemas.microsoft.com/office/drawing/2014/main" id="{86973105-D3EC-4EC7-8B45-8AA8520B4D97}"/>
              </a:ext>
            </a:extLst>
          </p:cNvPr>
          <p:cNvPicPr/>
          <p:nvPr/>
        </p:nvPicPr>
        <p:blipFill>
          <a:blip r:embed="rId2"/>
          <a:stretch>
            <a:fillRect/>
          </a:stretch>
        </p:blipFill>
        <p:spPr>
          <a:xfrm>
            <a:off x="1463675" y="1812925"/>
            <a:ext cx="3479800" cy="2844800"/>
          </a:xfrm>
          <a:prstGeom prst="rect">
            <a:avLst/>
          </a:prstGeom>
        </p:spPr>
      </p:pic>
      <p:pic>
        <p:nvPicPr>
          <p:cNvPr id="9" name="Picture 8">
            <a:extLst>
              <a:ext uri="{FF2B5EF4-FFF2-40B4-BE49-F238E27FC236}">
                <a16:creationId xmlns:a16="http://schemas.microsoft.com/office/drawing/2014/main" id="{C29B0A7C-B156-48D8-8BAB-CEDC6FAE572B}"/>
              </a:ext>
            </a:extLst>
          </p:cNvPr>
          <p:cNvPicPr/>
          <p:nvPr/>
        </p:nvPicPr>
        <p:blipFill>
          <a:blip r:embed="rId3"/>
          <a:stretch>
            <a:fillRect/>
          </a:stretch>
        </p:blipFill>
        <p:spPr>
          <a:xfrm>
            <a:off x="5905500" y="1414462"/>
            <a:ext cx="5829300" cy="2320925"/>
          </a:xfrm>
          <a:prstGeom prst="rect">
            <a:avLst/>
          </a:prstGeom>
        </p:spPr>
      </p:pic>
      <p:pic>
        <p:nvPicPr>
          <p:cNvPr id="10" name="Picture 9">
            <a:extLst>
              <a:ext uri="{FF2B5EF4-FFF2-40B4-BE49-F238E27FC236}">
                <a16:creationId xmlns:a16="http://schemas.microsoft.com/office/drawing/2014/main" id="{452DB9E6-BA2D-45D4-90CF-888B6684C44E}"/>
              </a:ext>
            </a:extLst>
          </p:cNvPr>
          <p:cNvPicPr/>
          <p:nvPr/>
        </p:nvPicPr>
        <p:blipFill>
          <a:blip r:embed="rId4"/>
          <a:stretch>
            <a:fillRect/>
          </a:stretch>
        </p:blipFill>
        <p:spPr>
          <a:xfrm>
            <a:off x="5905500" y="3830637"/>
            <a:ext cx="5829300" cy="2547939"/>
          </a:xfrm>
          <a:prstGeom prst="rect">
            <a:avLst/>
          </a:prstGeom>
        </p:spPr>
      </p:pic>
    </p:spTree>
    <p:extLst>
      <p:ext uri="{BB962C8B-B14F-4D97-AF65-F5344CB8AC3E}">
        <p14:creationId xmlns:p14="http://schemas.microsoft.com/office/powerpoint/2010/main" val="347635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A1E2B-CC31-48F3-9641-E7816021A512}"/>
              </a:ext>
            </a:extLst>
          </p:cNvPr>
          <p:cNvSpPr>
            <a:spLocks noGrp="1"/>
          </p:cNvSpPr>
          <p:nvPr>
            <p:ph idx="1"/>
          </p:nvPr>
        </p:nvSpPr>
        <p:spPr>
          <a:xfrm>
            <a:off x="200025" y="209550"/>
            <a:ext cx="11887199" cy="6410325"/>
          </a:xfrm>
        </p:spPr>
        <p:txBody>
          <a:bodyPr/>
          <a:lstStyle/>
          <a:p>
            <a:endParaRPr lang="en-IN" dirty="0"/>
          </a:p>
        </p:txBody>
      </p:sp>
      <p:graphicFrame>
        <p:nvGraphicFramePr>
          <p:cNvPr id="4" name="Table 9">
            <a:extLst>
              <a:ext uri="{FF2B5EF4-FFF2-40B4-BE49-F238E27FC236}">
                <a16:creationId xmlns:a16="http://schemas.microsoft.com/office/drawing/2014/main" id="{7231352F-FD8C-4645-833A-699BA129D6F1}"/>
              </a:ext>
            </a:extLst>
          </p:cNvPr>
          <p:cNvGraphicFramePr>
            <a:graphicFrameLocks/>
          </p:cNvGraphicFramePr>
          <p:nvPr>
            <p:extLst>
              <p:ext uri="{D42A27DB-BD31-4B8C-83A1-F6EECF244321}">
                <p14:modId xmlns:p14="http://schemas.microsoft.com/office/powerpoint/2010/main" val="2220202791"/>
              </p:ext>
            </p:extLst>
          </p:nvPr>
        </p:nvGraphicFramePr>
        <p:xfrm>
          <a:off x="381001" y="238125"/>
          <a:ext cx="11610974" cy="6248400"/>
        </p:xfrm>
        <a:graphic>
          <a:graphicData uri="http://schemas.openxmlformats.org/drawingml/2006/table">
            <a:tbl>
              <a:tblPr firstRow="1" bandRow="1">
                <a:tableStyleId>{5C22544A-7EE6-4342-B048-85BDC9FD1C3A}</a:tableStyleId>
              </a:tblPr>
              <a:tblGrid>
                <a:gridCol w="596454">
                  <a:extLst>
                    <a:ext uri="{9D8B030D-6E8A-4147-A177-3AD203B41FA5}">
                      <a16:colId xmlns:a16="http://schemas.microsoft.com/office/drawing/2014/main" val="2469029203"/>
                    </a:ext>
                  </a:extLst>
                </a:gridCol>
                <a:gridCol w="3855575">
                  <a:extLst>
                    <a:ext uri="{9D8B030D-6E8A-4147-A177-3AD203B41FA5}">
                      <a16:colId xmlns:a16="http://schemas.microsoft.com/office/drawing/2014/main" val="1951433337"/>
                    </a:ext>
                  </a:extLst>
                </a:gridCol>
                <a:gridCol w="7158945">
                  <a:extLst>
                    <a:ext uri="{9D8B030D-6E8A-4147-A177-3AD203B41FA5}">
                      <a16:colId xmlns:a16="http://schemas.microsoft.com/office/drawing/2014/main" val="2508544509"/>
                    </a:ext>
                  </a:extLst>
                </a:gridCol>
              </a:tblGrid>
              <a:tr h="796474">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51926">
                <a:tc>
                  <a:txBody>
                    <a:bodyPr/>
                    <a:lstStyle/>
                    <a:p>
                      <a:r>
                        <a:rPr lang="en-IN" dirty="0"/>
                        <a:t>3</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AF5603FE-CD24-4E55-9FD2-7B6CD5538231}"/>
              </a:ext>
            </a:extLst>
          </p:cNvPr>
          <p:cNvPicPr/>
          <p:nvPr/>
        </p:nvPicPr>
        <p:blipFill>
          <a:blip r:embed="rId2"/>
          <a:stretch>
            <a:fillRect/>
          </a:stretch>
        </p:blipFill>
        <p:spPr>
          <a:xfrm>
            <a:off x="1089024" y="1104900"/>
            <a:ext cx="3444875" cy="2762250"/>
          </a:xfrm>
          <a:prstGeom prst="rect">
            <a:avLst/>
          </a:prstGeom>
        </p:spPr>
      </p:pic>
      <p:pic>
        <p:nvPicPr>
          <p:cNvPr id="6" name="Picture 5">
            <a:extLst>
              <a:ext uri="{FF2B5EF4-FFF2-40B4-BE49-F238E27FC236}">
                <a16:creationId xmlns:a16="http://schemas.microsoft.com/office/drawing/2014/main" id="{1FAABCDB-BCF5-4605-8220-586B708D8E40}"/>
              </a:ext>
            </a:extLst>
          </p:cNvPr>
          <p:cNvPicPr/>
          <p:nvPr/>
        </p:nvPicPr>
        <p:blipFill>
          <a:blip r:embed="rId3"/>
          <a:stretch>
            <a:fillRect/>
          </a:stretch>
        </p:blipFill>
        <p:spPr>
          <a:xfrm>
            <a:off x="4879975" y="1104900"/>
            <a:ext cx="6931024" cy="2762250"/>
          </a:xfrm>
          <a:prstGeom prst="rect">
            <a:avLst/>
          </a:prstGeom>
        </p:spPr>
      </p:pic>
      <p:pic>
        <p:nvPicPr>
          <p:cNvPr id="7" name="Picture 6">
            <a:extLst>
              <a:ext uri="{FF2B5EF4-FFF2-40B4-BE49-F238E27FC236}">
                <a16:creationId xmlns:a16="http://schemas.microsoft.com/office/drawing/2014/main" id="{A9265467-A1A6-49F0-AA90-35FEE2E92254}"/>
              </a:ext>
            </a:extLst>
          </p:cNvPr>
          <p:cNvPicPr/>
          <p:nvPr/>
        </p:nvPicPr>
        <p:blipFill>
          <a:blip r:embed="rId4"/>
          <a:stretch>
            <a:fillRect/>
          </a:stretch>
        </p:blipFill>
        <p:spPr>
          <a:xfrm>
            <a:off x="4879975" y="3895725"/>
            <a:ext cx="6931024" cy="2619375"/>
          </a:xfrm>
          <a:prstGeom prst="rect">
            <a:avLst/>
          </a:prstGeom>
        </p:spPr>
      </p:pic>
    </p:spTree>
    <p:extLst>
      <p:ext uri="{BB962C8B-B14F-4D97-AF65-F5344CB8AC3E}">
        <p14:creationId xmlns:p14="http://schemas.microsoft.com/office/powerpoint/2010/main" val="53761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C711A-65C3-4C36-B56E-A4684A89590B}"/>
              </a:ext>
            </a:extLst>
          </p:cNvPr>
          <p:cNvSpPr>
            <a:spLocks noGrp="1"/>
          </p:cNvSpPr>
          <p:nvPr>
            <p:ph idx="1"/>
          </p:nvPr>
        </p:nvSpPr>
        <p:spPr>
          <a:xfrm>
            <a:off x="657225" y="133350"/>
            <a:ext cx="11315699" cy="6534150"/>
          </a:xfrm>
        </p:spPr>
        <p:txBody>
          <a:bodyPr/>
          <a:lstStyle/>
          <a:p>
            <a:pPr marL="0" indent="0">
              <a:buNone/>
            </a:pPr>
            <a:endParaRPr lang="en-IN" dirty="0"/>
          </a:p>
        </p:txBody>
      </p:sp>
      <p:graphicFrame>
        <p:nvGraphicFramePr>
          <p:cNvPr id="4" name="Table 9">
            <a:extLst>
              <a:ext uri="{FF2B5EF4-FFF2-40B4-BE49-F238E27FC236}">
                <a16:creationId xmlns:a16="http://schemas.microsoft.com/office/drawing/2014/main" id="{D2565349-E26C-4F5E-976B-57D9D24AC034}"/>
              </a:ext>
            </a:extLst>
          </p:cNvPr>
          <p:cNvGraphicFramePr>
            <a:graphicFrameLocks/>
          </p:cNvGraphicFramePr>
          <p:nvPr>
            <p:extLst>
              <p:ext uri="{D42A27DB-BD31-4B8C-83A1-F6EECF244321}">
                <p14:modId xmlns:p14="http://schemas.microsoft.com/office/powerpoint/2010/main" val="468459934"/>
              </p:ext>
            </p:extLst>
          </p:nvPr>
        </p:nvGraphicFramePr>
        <p:xfrm>
          <a:off x="752476" y="514350"/>
          <a:ext cx="11201399" cy="5816909"/>
        </p:xfrm>
        <a:graphic>
          <a:graphicData uri="http://schemas.openxmlformats.org/drawingml/2006/table">
            <a:tbl>
              <a:tblPr firstRow="1" bandRow="1">
                <a:tableStyleId>{5C22544A-7EE6-4342-B048-85BDC9FD1C3A}</a:tableStyleId>
              </a:tblPr>
              <a:tblGrid>
                <a:gridCol w="575414">
                  <a:extLst>
                    <a:ext uri="{9D8B030D-6E8A-4147-A177-3AD203B41FA5}">
                      <a16:colId xmlns:a16="http://schemas.microsoft.com/office/drawing/2014/main" val="2469029203"/>
                    </a:ext>
                  </a:extLst>
                </a:gridCol>
                <a:gridCol w="4158510">
                  <a:extLst>
                    <a:ext uri="{9D8B030D-6E8A-4147-A177-3AD203B41FA5}">
                      <a16:colId xmlns:a16="http://schemas.microsoft.com/office/drawing/2014/main" val="1951433337"/>
                    </a:ext>
                  </a:extLst>
                </a:gridCol>
                <a:gridCol w="6467475">
                  <a:extLst>
                    <a:ext uri="{9D8B030D-6E8A-4147-A177-3AD203B41FA5}">
                      <a16:colId xmlns:a16="http://schemas.microsoft.com/office/drawing/2014/main" val="2508544509"/>
                    </a:ext>
                  </a:extLst>
                </a:gridCol>
              </a:tblGrid>
              <a:tr h="74641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070494">
                <a:tc>
                  <a:txBody>
                    <a:bodyPr/>
                    <a:lstStyle/>
                    <a:p>
                      <a:r>
                        <a:rPr lang="en-IN" dirty="0"/>
                        <a:t>4</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C2B4727B-D64B-4289-ACA4-6697A6F27EFB}"/>
              </a:ext>
            </a:extLst>
          </p:cNvPr>
          <p:cNvPicPr/>
          <p:nvPr/>
        </p:nvPicPr>
        <p:blipFill>
          <a:blip r:embed="rId2"/>
          <a:stretch>
            <a:fillRect/>
          </a:stretch>
        </p:blipFill>
        <p:spPr>
          <a:xfrm>
            <a:off x="1431924" y="1385887"/>
            <a:ext cx="3292476" cy="2814638"/>
          </a:xfrm>
          <a:prstGeom prst="rect">
            <a:avLst/>
          </a:prstGeom>
        </p:spPr>
      </p:pic>
      <p:pic>
        <p:nvPicPr>
          <p:cNvPr id="7" name="Picture 6">
            <a:extLst>
              <a:ext uri="{FF2B5EF4-FFF2-40B4-BE49-F238E27FC236}">
                <a16:creationId xmlns:a16="http://schemas.microsoft.com/office/drawing/2014/main" id="{8C8F9F1E-548A-4C24-B835-D457A3137F8C}"/>
              </a:ext>
            </a:extLst>
          </p:cNvPr>
          <p:cNvPicPr/>
          <p:nvPr/>
        </p:nvPicPr>
        <p:blipFill>
          <a:blip r:embed="rId3"/>
          <a:stretch>
            <a:fillRect/>
          </a:stretch>
        </p:blipFill>
        <p:spPr>
          <a:xfrm>
            <a:off x="5578474" y="1385887"/>
            <a:ext cx="6232525" cy="2452688"/>
          </a:xfrm>
          <a:prstGeom prst="rect">
            <a:avLst/>
          </a:prstGeom>
        </p:spPr>
      </p:pic>
      <p:pic>
        <p:nvPicPr>
          <p:cNvPr id="8" name="Picture 7">
            <a:extLst>
              <a:ext uri="{FF2B5EF4-FFF2-40B4-BE49-F238E27FC236}">
                <a16:creationId xmlns:a16="http://schemas.microsoft.com/office/drawing/2014/main" id="{11A198F2-9E29-41DA-9D6E-65E58385192E}"/>
              </a:ext>
            </a:extLst>
          </p:cNvPr>
          <p:cNvPicPr/>
          <p:nvPr/>
        </p:nvPicPr>
        <p:blipFill>
          <a:blip r:embed="rId4"/>
          <a:stretch>
            <a:fillRect/>
          </a:stretch>
        </p:blipFill>
        <p:spPr>
          <a:xfrm>
            <a:off x="5578474" y="3860955"/>
            <a:ext cx="6232524" cy="2452688"/>
          </a:xfrm>
          <a:prstGeom prst="rect">
            <a:avLst/>
          </a:prstGeom>
        </p:spPr>
      </p:pic>
    </p:spTree>
    <p:extLst>
      <p:ext uri="{BB962C8B-B14F-4D97-AF65-F5344CB8AC3E}">
        <p14:creationId xmlns:p14="http://schemas.microsoft.com/office/powerpoint/2010/main" val="294634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FC9F4-2450-4AD8-938F-DADA9C9F8B3D}"/>
              </a:ext>
            </a:extLst>
          </p:cNvPr>
          <p:cNvSpPr>
            <a:spLocks noGrp="1"/>
          </p:cNvSpPr>
          <p:nvPr>
            <p:ph idx="1"/>
          </p:nvPr>
        </p:nvSpPr>
        <p:spPr>
          <a:xfrm>
            <a:off x="447675" y="304800"/>
            <a:ext cx="11439525" cy="6181725"/>
          </a:xfrm>
        </p:spPr>
        <p:txBody>
          <a:bodyPr/>
          <a:lstStyle/>
          <a:p>
            <a:pPr marL="0" indent="0">
              <a:buNone/>
            </a:pPr>
            <a:endParaRPr lang="en-IN" dirty="0"/>
          </a:p>
        </p:txBody>
      </p:sp>
      <p:graphicFrame>
        <p:nvGraphicFramePr>
          <p:cNvPr id="7" name="Table 9">
            <a:extLst>
              <a:ext uri="{FF2B5EF4-FFF2-40B4-BE49-F238E27FC236}">
                <a16:creationId xmlns:a16="http://schemas.microsoft.com/office/drawing/2014/main" id="{AE6D47C1-F803-4506-9E56-8254AE9DC6F3}"/>
              </a:ext>
            </a:extLst>
          </p:cNvPr>
          <p:cNvGraphicFramePr>
            <a:graphicFrameLocks/>
          </p:cNvGraphicFramePr>
          <p:nvPr>
            <p:extLst>
              <p:ext uri="{D42A27DB-BD31-4B8C-83A1-F6EECF244321}">
                <p14:modId xmlns:p14="http://schemas.microsoft.com/office/powerpoint/2010/main" val="1676477965"/>
              </p:ext>
            </p:extLst>
          </p:nvPr>
        </p:nvGraphicFramePr>
        <p:xfrm>
          <a:off x="800100" y="485775"/>
          <a:ext cx="11153775" cy="6257925"/>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3779957">
                  <a:extLst>
                    <a:ext uri="{9D8B030D-6E8A-4147-A177-3AD203B41FA5}">
                      <a16:colId xmlns:a16="http://schemas.microsoft.com/office/drawing/2014/main" val="1951433337"/>
                    </a:ext>
                  </a:extLst>
                </a:gridCol>
                <a:gridCol w="6800850">
                  <a:extLst>
                    <a:ext uri="{9D8B030D-6E8A-4147-A177-3AD203B41FA5}">
                      <a16:colId xmlns:a16="http://schemas.microsoft.com/office/drawing/2014/main" val="2508544509"/>
                    </a:ext>
                  </a:extLst>
                </a:gridCol>
              </a:tblGrid>
              <a:tr h="815708">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42217">
                <a:tc>
                  <a:txBody>
                    <a:bodyPr/>
                    <a:lstStyle/>
                    <a:p>
                      <a:r>
                        <a:rPr lang="en-IN" dirty="0"/>
                        <a:t>5</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8" name="Picture 7">
            <a:extLst>
              <a:ext uri="{FF2B5EF4-FFF2-40B4-BE49-F238E27FC236}">
                <a16:creationId xmlns:a16="http://schemas.microsoft.com/office/drawing/2014/main" id="{33ED207B-DA5D-48D8-86B8-A71892B68F98}"/>
              </a:ext>
            </a:extLst>
          </p:cNvPr>
          <p:cNvPicPr/>
          <p:nvPr/>
        </p:nvPicPr>
        <p:blipFill>
          <a:blip r:embed="rId2"/>
          <a:stretch>
            <a:fillRect/>
          </a:stretch>
        </p:blipFill>
        <p:spPr>
          <a:xfrm>
            <a:off x="1517649" y="1409699"/>
            <a:ext cx="3502025" cy="2924175"/>
          </a:xfrm>
          <a:prstGeom prst="rect">
            <a:avLst/>
          </a:prstGeom>
        </p:spPr>
      </p:pic>
      <p:pic>
        <p:nvPicPr>
          <p:cNvPr id="9" name="Picture 8">
            <a:extLst>
              <a:ext uri="{FF2B5EF4-FFF2-40B4-BE49-F238E27FC236}">
                <a16:creationId xmlns:a16="http://schemas.microsoft.com/office/drawing/2014/main" id="{E9D6D6BC-DF72-4CAA-8484-59E1275B0943}"/>
              </a:ext>
            </a:extLst>
          </p:cNvPr>
          <p:cNvPicPr/>
          <p:nvPr/>
        </p:nvPicPr>
        <p:blipFill>
          <a:blip r:embed="rId3"/>
          <a:stretch>
            <a:fillRect/>
          </a:stretch>
        </p:blipFill>
        <p:spPr>
          <a:xfrm>
            <a:off x="5333998" y="1409699"/>
            <a:ext cx="6515101" cy="2924174"/>
          </a:xfrm>
          <a:prstGeom prst="rect">
            <a:avLst/>
          </a:prstGeom>
        </p:spPr>
      </p:pic>
      <p:pic>
        <p:nvPicPr>
          <p:cNvPr id="11" name="Picture 10">
            <a:extLst>
              <a:ext uri="{FF2B5EF4-FFF2-40B4-BE49-F238E27FC236}">
                <a16:creationId xmlns:a16="http://schemas.microsoft.com/office/drawing/2014/main" id="{CB46DE78-41E3-4216-914A-3617CBCDB521}"/>
              </a:ext>
            </a:extLst>
          </p:cNvPr>
          <p:cNvPicPr/>
          <p:nvPr/>
        </p:nvPicPr>
        <p:blipFill>
          <a:blip r:embed="rId4"/>
          <a:stretch>
            <a:fillRect/>
          </a:stretch>
        </p:blipFill>
        <p:spPr>
          <a:xfrm>
            <a:off x="5333998" y="4432616"/>
            <a:ext cx="6553201" cy="2311084"/>
          </a:xfrm>
          <a:prstGeom prst="rect">
            <a:avLst/>
          </a:prstGeom>
        </p:spPr>
      </p:pic>
    </p:spTree>
    <p:extLst>
      <p:ext uri="{BB962C8B-B14F-4D97-AF65-F5344CB8AC3E}">
        <p14:creationId xmlns:p14="http://schemas.microsoft.com/office/powerpoint/2010/main" val="151611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8B62D-9215-428C-97EE-99963086D307}"/>
              </a:ext>
            </a:extLst>
          </p:cNvPr>
          <p:cNvSpPr>
            <a:spLocks noGrp="1"/>
          </p:cNvSpPr>
          <p:nvPr>
            <p:ph idx="1"/>
          </p:nvPr>
        </p:nvSpPr>
        <p:spPr>
          <a:xfrm>
            <a:off x="742950" y="798990"/>
            <a:ext cx="10304461" cy="4992211"/>
          </a:xfrm>
        </p:spPr>
        <p:txBody>
          <a:bodyPr/>
          <a:lstStyle/>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Grouped Bar chart – Used for Classification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Bar indicates the Number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Red Bar indicates Average Aspect Ratio.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Pie chart – Used for Quality Analysis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Section indicates percentage of Rice grains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Red Section indicates percentage of Dust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193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EAA2-78F9-4A56-9393-0FAAD7B93018}"/>
              </a:ext>
            </a:extLst>
          </p:cNvPr>
          <p:cNvSpPr>
            <a:spLocks noGrp="1"/>
          </p:cNvSpPr>
          <p:nvPr>
            <p:ph type="title"/>
          </p:nvPr>
        </p:nvSpPr>
        <p:spPr>
          <a:xfrm>
            <a:off x="904875" y="452760"/>
            <a:ext cx="10142536" cy="871215"/>
          </a:xfrm>
        </p:spPr>
        <p:txBody>
          <a:bodyPr/>
          <a:lstStyle/>
          <a:p>
            <a:r>
              <a:rPr lang="en-IN" dirty="0"/>
              <a:t>Results and discussion</a:t>
            </a:r>
          </a:p>
        </p:txBody>
      </p:sp>
      <p:sp>
        <p:nvSpPr>
          <p:cNvPr id="3" name="Content Placeholder 2">
            <a:extLst>
              <a:ext uri="{FF2B5EF4-FFF2-40B4-BE49-F238E27FC236}">
                <a16:creationId xmlns:a16="http://schemas.microsoft.com/office/drawing/2014/main" id="{1C0BBD1E-6700-457A-A781-7E0C183A6240}"/>
              </a:ext>
            </a:extLst>
          </p:cNvPr>
          <p:cNvSpPr>
            <a:spLocks noGrp="1"/>
          </p:cNvSpPr>
          <p:nvPr>
            <p:ph idx="1"/>
          </p:nvPr>
        </p:nvSpPr>
        <p:spPr>
          <a:xfrm>
            <a:off x="904876" y="1180730"/>
            <a:ext cx="10142536" cy="5534394"/>
          </a:xfrm>
        </p:spPr>
        <p:txBody>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classifying the rice grain sample taken into various categories and also analysing its quality based on its aspect ratio, so it is not possible to compare with other works. Existing works only detect the rice grains, or calculate number of rice grains in the given sample but our work helps to analyse the quality of rice sample and classify them into particular category.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Quality of grains in the samples should be nearly 100% accurate and it should be suitable to grade large quality of grains efficiently, which otherwise will consume lot of time in manual analysis, this feature will be able to save lot of time &amp; human effort</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benefit of proposed method is it requires minimum time; cost is less and gives better results compared with manual results or traditional methods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99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460E-0121-4FAD-AC82-271FF1CD123F}"/>
              </a:ext>
            </a:extLst>
          </p:cNvPr>
          <p:cNvSpPr>
            <a:spLocks noGrp="1"/>
          </p:cNvSpPr>
          <p:nvPr>
            <p:ph type="title"/>
          </p:nvPr>
        </p:nvSpPr>
        <p:spPr>
          <a:xfrm>
            <a:off x="931863" y="121630"/>
            <a:ext cx="9905998" cy="1478570"/>
          </a:xfrm>
        </p:spPr>
        <p:txBody>
          <a:bodyPr/>
          <a:lstStyle/>
          <a:p>
            <a:r>
              <a:rPr lang="en-IN" dirty="0"/>
              <a:t>INTRODUCTION</a:t>
            </a:r>
          </a:p>
        </p:txBody>
      </p:sp>
      <p:sp>
        <p:nvSpPr>
          <p:cNvPr id="3" name="Content Placeholder 2">
            <a:extLst>
              <a:ext uri="{FF2B5EF4-FFF2-40B4-BE49-F238E27FC236}">
                <a16:creationId xmlns:a16="http://schemas.microsoft.com/office/drawing/2014/main" id="{509C1394-384C-4240-8989-C130034B45A4}"/>
              </a:ext>
            </a:extLst>
          </p:cNvPr>
          <p:cNvSpPr>
            <a:spLocks noGrp="1"/>
          </p:cNvSpPr>
          <p:nvPr>
            <p:ph idx="1"/>
          </p:nvPr>
        </p:nvSpPr>
        <p:spPr>
          <a:xfrm>
            <a:off x="657225" y="1114425"/>
            <a:ext cx="10390187" cy="5514975"/>
          </a:xfrm>
        </p:spPr>
        <p:txBody>
          <a:bodyPr>
            <a:normAutofit fontScale="47500" lnSpcReduction="20000"/>
          </a:bodyPr>
          <a:lstStyle/>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Rice is favourable and high consumed cereal grain in Asian countries. It can be easily found all over the world. Many values added products are produced by using rice for human beings. In the rice market, key determinant of milled rice is quality. The quality measurement becomes more important with the import and export trade. Rice samples contain different dispensable objects like paddy, chaff, damaged grains, weed seeds, stones etc. Rice quality is varying according to these impurity content.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The main purpose of the proposed method is, to offer an alternative way for quality control and analysis which reduce the required effort, cost and time. Image processing is significant and advanced technological area where important developments have been made.</a:t>
            </a:r>
            <a:endParaRPr lang="en-IN" sz="29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In agricultural and farming production quality control and analysis of manufactured goods is vital. Quality of grain is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visually by veteran person and technician. But the effect of such measurement is changing in results and prolonged. The excellence and quality also influenced by the mood and atmosphere of technician; so to overcome the shortcoming occurred due to conventional methods advanced technique i.e. Image processing technique is projected, to Maintaining the Integrity of the Specifications.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Image processing manipulates image for performing some operations on targeted image to get an improved and desirable image. And extort some valuable information from input image. Nowadays, image processing is hastily growing technologies. All types of data have to go through three general phases while using DIP technique which are pre-processing, enhancement, and display, information extraction.</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10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7000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073F9-EE59-1D7B-5591-641991EFDC9C}"/>
              </a:ext>
            </a:extLst>
          </p:cNvPr>
          <p:cNvSpPr txBox="1"/>
          <p:nvPr/>
        </p:nvSpPr>
        <p:spPr>
          <a:xfrm>
            <a:off x="3000652" y="1642370"/>
            <a:ext cx="8549196" cy="1015663"/>
          </a:xfrm>
          <a:prstGeom prst="rect">
            <a:avLst/>
          </a:prstGeom>
          <a:noFill/>
        </p:spPr>
        <p:txBody>
          <a:bodyPr wrap="square" rtlCol="0">
            <a:spAutoFit/>
          </a:bodyPr>
          <a:lstStyle/>
          <a:p>
            <a:r>
              <a:rPr lang="en-GB" sz="6000" i="1" dirty="0">
                <a:solidFill>
                  <a:srgbClr val="FF0000"/>
                </a:solidFill>
              </a:rPr>
              <a:t>THANK YOU…..</a:t>
            </a:r>
          </a:p>
        </p:txBody>
      </p:sp>
    </p:spTree>
    <p:extLst>
      <p:ext uri="{BB962C8B-B14F-4D97-AF65-F5344CB8AC3E}">
        <p14:creationId xmlns:p14="http://schemas.microsoft.com/office/powerpoint/2010/main" val="407205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A943-0D31-4721-85D6-249F1CBC2BD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D66CEF68-AECC-4AFB-80D1-C5812FB55C38}"/>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 of image processing algorithms to analyse grains quality by its size. To analysis and classify the quality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589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80DE-6693-4DC2-854D-69BDF6A33D1E}"/>
              </a:ext>
            </a:extLst>
          </p:cNvPr>
          <p:cNvSpPr>
            <a:spLocks noGrp="1"/>
          </p:cNvSpPr>
          <p:nvPr>
            <p:ph type="title"/>
          </p:nvPr>
        </p:nvSpPr>
        <p:spPr>
          <a:xfrm>
            <a:off x="1295402" y="1020931"/>
            <a:ext cx="9601196" cy="763481"/>
          </a:xfrm>
        </p:spPr>
        <p:txBody>
          <a:bodyPr/>
          <a:lstStyle/>
          <a:p>
            <a:r>
              <a:rPr lang="en-IN" dirty="0"/>
              <a:t>MOTIVATION</a:t>
            </a:r>
          </a:p>
        </p:txBody>
      </p:sp>
      <p:sp>
        <p:nvSpPr>
          <p:cNvPr id="3" name="Content Placeholder 2">
            <a:extLst>
              <a:ext uri="{FF2B5EF4-FFF2-40B4-BE49-F238E27FC236}">
                <a16:creationId xmlns:a16="http://schemas.microsoft.com/office/drawing/2014/main" id="{801623F0-D17F-4A30-85E5-80A2A28021EF}"/>
              </a:ext>
            </a:extLst>
          </p:cNvPr>
          <p:cNvSpPr>
            <a:spLocks noGrp="1"/>
          </p:cNvSpPr>
          <p:nvPr>
            <p:ph idx="1"/>
          </p:nvPr>
        </p:nvSpPr>
        <p:spPr>
          <a:xfrm>
            <a:off x="1141412" y="1657350"/>
            <a:ext cx="9905999" cy="4672429"/>
          </a:xfrm>
        </p:spPr>
        <p:txBody>
          <a:bodyPr>
            <a:normAutofit fontScale="85000" lnSpcReduction="20000"/>
          </a:bodyPr>
          <a:lstStyle/>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study, the image processing algorithms are developed to segment and identify rice grains. use of image processing algorithm is an efficient method to analyse grains quality by its size. The paper presents a solution of grading and evaluation of rice grains on the basis of grain size and shape using image processing techniques. Specifically, edge detection algorithm is used to find out the region of boundaries of each grain. In this technique we find the endpoints of each grain and after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caliper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can measure the length and breadth of rice. This method requires minimum time and it is low in cost.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conventional methods used for grain shape and size measurement are grain shape tester, dial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micrometer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graphical method, but these methods are very lengthy. In above equipment we can measure breadth and length of one grain at a time. The result of this methods is also lengthy and costly and higher possibility of human errors, so it requires high accuracy to assure customers need as well as to conquer restrictions of manual.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Many studies that consider the morphological features of grains such as its area, shape etc. have already been performed. However, the shapes and sizes of the different varieties are too varied to generalize a common formula for the classification of all varieties of rice. In this paper, Fourier features are also extracted from grain images in addition to the spatial features to arrive at an improved accuracy for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6670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974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4ED4-79AB-48C4-AD14-89D4B3CBC1C8}"/>
              </a:ext>
            </a:extLst>
          </p:cNvPr>
          <p:cNvSpPr>
            <a:spLocks noGrp="1"/>
          </p:cNvSpPr>
          <p:nvPr>
            <p:ph type="title"/>
          </p:nvPr>
        </p:nvSpPr>
        <p:spPr>
          <a:xfrm>
            <a:off x="1295402" y="621438"/>
            <a:ext cx="9601196" cy="594803"/>
          </a:xfrm>
        </p:spPr>
        <p:txBody>
          <a:bodyPr>
            <a:normAutofit fontScale="90000"/>
          </a:bodyPr>
          <a:lstStyle/>
          <a:p>
            <a:r>
              <a:rPr lang="en-IN" dirty="0"/>
              <a:t>SYSTEM ARCHITECTURE</a:t>
            </a:r>
          </a:p>
        </p:txBody>
      </p:sp>
      <p:pic>
        <p:nvPicPr>
          <p:cNvPr id="4" name="Content Placeholder 3">
            <a:extLst>
              <a:ext uri="{FF2B5EF4-FFF2-40B4-BE49-F238E27FC236}">
                <a16:creationId xmlns:a16="http://schemas.microsoft.com/office/drawing/2014/main" id="{0F7DE51A-6477-4308-B527-2BDAA9822B64}"/>
              </a:ext>
            </a:extLst>
          </p:cNvPr>
          <p:cNvPicPr>
            <a:picLocks noGrp="1"/>
          </p:cNvPicPr>
          <p:nvPr>
            <p:ph idx="1"/>
          </p:nvPr>
        </p:nvPicPr>
        <p:blipFill>
          <a:blip r:embed="rId2"/>
          <a:stretch>
            <a:fillRect/>
          </a:stretch>
        </p:blipFill>
        <p:spPr>
          <a:xfrm>
            <a:off x="5245340" y="2557463"/>
            <a:ext cx="1701319" cy="3317875"/>
          </a:xfrm>
          <a:prstGeom prst="rect">
            <a:avLst/>
          </a:prstGeom>
        </p:spPr>
      </p:pic>
    </p:spTree>
    <p:extLst>
      <p:ext uri="{BB962C8B-B14F-4D97-AF65-F5344CB8AC3E}">
        <p14:creationId xmlns:p14="http://schemas.microsoft.com/office/powerpoint/2010/main" val="81453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8975-B3E5-41EC-9A8D-C13836AE7B01}"/>
              </a:ext>
            </a:extLst>
          </p:cNvPr>
          <p:cNvSpPr>
            <a:spLocks noGrp="1"/>
          </p:cNvSpPr>
          <p:nvPr>
            <p:ph type="title"/>
          </p:nvPr>
        </p:nvSpPr>
        <p:spPr/>
        <p:txBody>
          <a:bodyPr>
            <a:normAutofit fontScale="90000"/>
          </a:bodyPr>
          <a:lstStyle/>
          <a:p>
            <a:r>
              <a:rPr lang="en-IN" dirty="0"/>
              <a:t>PROJECT DESCRIPTION AND GOALS</a:t>
            </a:r>
          </a:p>
        </p:txBody>
      </p:sp>
      <p:sp>
        <p:nvSpPr>
          <p:cNvPr id="3" name="Content Placeholder 2">
            <a:extLst>
              <a:ext uri="{FF2B5EF4-FFF2-40B4-BE49-F238E27FC236}">
                <a16:creationId xmlns:a16="http://schemas.microsoft.com/office/drawing/2014/main" id="{2F49BA6C-EE64-4929-A103-7CF5DF9312D2}"/>
              </a:ext>
            </a:extLst>
          </p:cNvPr>
          <p:cNvSpPr>
            <a:spLocks noGrp="1"/>
          </p:cNvSpPr>
          <p:nvPr>
            <p:ph idx="1"/>
          </p:nvPr>
        </p:nvSpPr>
        <p:spPr/>
        <p:txBody>
          <a:bodyPr/>
          <a:lstStyle/>
          <a:p>
            <a:r>
              <a:rPr lang="en-IN" dirty="0"/>
              <a:t>TECHICAL SPECIFICATIONS:</a:t>
            </a:r>
          </a:p>
          <a:p>
            <a:pPr>
              <a:buFont typeface="Wingdings" panose="05000000000000000000" pitchFamily="2" charset="2"/>
              <a:buChar char="v"/>
            </a:pPr>
            <a:r>
              <a:rPr lang="en-IN" dirty="0"/>
              <a:t>Python</a:t>
            </a:r>
          </a:p>
          <a:p>
            <a:pPr>
              <a:buFont typeface="Wingdings" panose="05000000000000000000" pitchFamily="2" charset="2"/>
              <a:buChar char="v"/>
            </a:pPr>
            <a:r>
              <a:rPr lang="en-IN" dirty="0"/>
              <a:t>Image processing</a:t>
            </a:r>
          </a:p>
          <a:p>
            <a:pPr>
              <a:buFont typeface="Wingdings" panose="05000000000000000000" pitchFamily="2" charset="2"/>
              <a:buChar char="v"/>
            </a:pPr>
            <a:r>
              <a:rPr lang="en-IN" dirty="0"/>
              <a:t>Python Flask for website</a:t>
            </a:r>
          </a:p>
        </p:txBody>
      </p:sp>
    </p:spTree>
    <p:extLst>
      <p:ext uri="{BB962C8B-B14F-4D97-AF65-F5344CB8AC3E}">
        <p14:creationId xmlns:p14="http://schemas.microsoft.com/office/powerpoint/2010/main" val="37070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889F-3108-4005-AC34-71EFF3E95EF5}"/>
              </a:ext>
            </a:extLst>
          </p:cNvPr>
          <p:cNvSpPr>
            <a:spLocks noGrp="1"/>
          </p:cNvSpPr>
          <p:nvPr>
            <p:ph type="title"/>
          </p:nvPr>
        </p:nvSpPr>
        <p:spPr>
          <a:xfrm>
            <a:off x="1295402" y="532660"/>
            <a:ext cx="9601196" cy="727969"/>
          </a:xfrm>
        </p:spPr>
        <p:txBody>
          <a:bodyPr>
            <a:normAutofit fontScale="90000"/>
          </a:bodyPr>
          <a:lstStyle/>
          <a:p>
            <a:r>
              <a:rPr lang="en-IN" dirty="0"/>
              <a:t>Design approach</a:t>
            </a:r>
          </a:p>
        </p:txBody>
      </p:sp>
      <p:sp>
        <p:nvSpPr>
          <p:cNvPr id="3" name="Content Placeholder 2">
            <a:extLst>
              <a:ext uri="{FF2B5EF4-FFF2-40B4-BE49-F238E27FC236}">
                <a16:creationId xmlns:a16="http://schemas.microsoft.com/office/drawing/2014/main" id="{F227C1EE-6C43-44E1-B2D2-50B41303401D}"/>
              </a:ext>
            </a:extLst>
          </p:cNvPr>
          <p:cNvSpPr>
            <a:spLocks noGrp="1"/>
          </p:cNvSpPr>
          <p:nvPr>
            <p:ph idx="1"/>
          </p:nvPr>
        </p:nvSpPr>
        <p:spPr>
          <a:xfrm>
            <a:off x="1066800" y="1518082"/>
            <a:ext cx="9980611" cy="3852908"/>
          </a:xfrm>
        </p:spPr>
        <p:txBody>
          <a:bodyPr>
            <a:normAutofit lnSpcReduction="10000"/>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image processing technique is used for counting the number of rice seeds and classifies them on the basis of length, breadth and length - breadth ratio.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Length is the average length of rice grain while breadth is the average breadth of rice grain and length-breadth ratio is calculated as: L/B = [(Average length of rice grain)/(average breadth of rice)]*10.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first pre-processing step image registration takes place and noise is removed from the image by using filter.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Shrinkage algorithm used for segmenting the touching kernels which is second step.</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third step we perform edge detection to find out the region of boundaries.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fourth step rice seed measurement is done and in the same step length, breadth and length-breadth is also measured.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fifth step of the algorithm rice is classified according to its size and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717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7FBB-A925-4ACF-B2B2-651ACB0535B4}"/>
              </a:ext>
            </a:extLst>
          </p:cNvPr>
          <p:cNvSpPr>
            <a:spLocks noGrp="1"/>
          </p:cNvSpPr>
          <p:nvPr>
            <p:ph type="title"/>
          </p:nvPr>
        </p:nvSpPr>
        <p:spPr>
          <a:xfrm>
            <a:off x="1038225" y="523783"/>
            <a:ext cx="10009186" cy="857342"/>
          </a:xfrm>
        </p:spPr>
        <p:txBody>
          <a:bodyPr/>
          <a:lstStyle/>
          <a:p>
            <a:r>
              <a:rPr lang="en-IN" dirty="0"/>
              <a:t>Methods used</a:t>
            </a:r>
          </a:p>
        </p:txBody>
      </p:sp>
      <p:sp>
        <p:nvSpPr>
          <p:cNvPr id="3" name="Content Placeholder 2">
            <a:extLst>
              <a:ext uri="{FF2B5EF4-FFF2-40B4-BE49-F238E27FC236}">
                <a16:creationId xmlns:a16="http://schemas.microsoft.com/office/drawing/2014/main" id="{DCC7DF7A-8EC6-4B86-9792-A55B8C1E01A7}"/>
              </a:ext>
            </a:extLst>
          </p:cNvPr>
          <p:cNvSpPr>
            <a:spLocks noGrp="1"/>
          </p:cNvSpPr>
          <p:nvPr>
            <p:ph idx="1"/>
          </p:nvPr>
        </p:nvSpPr>
        <p:spPr>
          <a:xfrm>
            <a:off x="1038226" y="1181100"/>
            <a:ext cx="10009186" cy="5524500"/>
          </a:xfrm>
        </p:spPr>
        <p:txBody>
          <a:bodyPr>
            <a:normAutofit/>
          </a:bodyPr>
          <a:lstStyle/>
          <a:p>
            <a:pPr marL="342900" lvl="0" indent="-342900" algn="just">
              <a:lnSpc>
                <a:spcPct val="150000"/>
              </a:lnSpc>
              <a:buFont typeface="Symbol" panose="05050102010706020507" pitchFamily="18" charset="2"/>
              <a:buChar char=""/>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Image pre-processing –</a:t>
            </a:r>
            <a:endParaRPr lang="en-IN" sz="16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Filter is applied to remove noise which occurs during the acquisition of image. Filter also sharpens the image. Threshold algorithm is used to segment the rice grains from the black background.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Shrinkage morphological operation-</a:t>
            </a: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Erosion is applied to separate the touching features of rice grains without losing the integrity of single feature. Dilation process follows erosion process. The goal of dilation is to grow the eroded features to their original shape without re-joining the separated features.</a:t>
            </a:r>
          </a:p>
          <a:p>
            <a:pPr marL="342900" lvl="0" indent="-342900" algn="just">
              <a:lnSpc>
                <a:spcPct val="150000"/>
              </a:lnSpc>
              <a:buFont typeface="Symbol" panose="05050102010706020507" pitchFamily="18" charset="2"/>
              <a:buChar char=""/>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Edge detection</a:t>
            </a:r>
            <a:endParaRPr lang="en-IN" sz="1800" b="1" u="sng"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Edge detection helps to find out the region of boundaries of rice grains. We use canny algorithm to detect the edges.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50000"/>
              </a:lnSpc>
            </a:pP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581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E4A38-9EAD-4132-BAB0-C399A9646462}"/>
              </a:ext>
            </a:extLst>
          </p:cNvPr>
          <p:cNvSpPr>
            <a:spLocks noGrp="1"/>
          </p:cNvSpPr>
          <p:nvPr>
            <p:ph idx="1"/>
          </p:nvPr>
        </p:nvSpPr>
        <p:spPr>
          <a:xfrm>
            <a:off x="981076" y="790113"/>
            <a:ext cx="10066336" cy="5848812"/>
          </a:xfrm>
        </p:spPr>
        <p:txBody>
          <a:bodyPr/>
          <a:lstStyle/>
          <a:p>
            <a:pPr algn="just"/>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Object measurement</a:t>
            </a: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Measurement indicates the count of rice grains. After getting the count of rice grains, edge detection algorithms applied on the image and outcome of the applied algorithm is we get endpoint values of each grain. We use calliper to join the endpoints and measure the value of length and breadth of each grain. After getting the value of length and breadth we can calculate length-breadth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Object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Classification requires all standard, measured and calculated results. The standard database for rice size and shape measurement is referred from laboratory manual on rice grain quality, Directorate of Rice Research, Rajendra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nagar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Hyderabad. The classification of rice grains as per the standard database is shown in following tables.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80911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69</TotalTime>
  <Words>1283</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Garamond</vt:lpstr>
      <vt:lpstr>Symbol</vt:lpstr>
      <vt:lpstr>Times New Roman</vt:lpstr>
      <vt:lpstr>Wingdings</vt:lpstr>
      <vt:lpstr>Organic</vt:lpstr>
      <vt:lpstr>FUTURE INSTITUTE OF TECHNOLOGY, KOLKATA QUALITY ANALYSIS AND CLASSIFICATION OF RICE GRAINS </vt:lpstr>
      <vt:lpstr>INTRODUCTION</vt:lpstr>
      <vt:lpstr>OBJECTIVE</vt:lpstr>
      <vt:lpstr>MOTIVATION</vt:lpstr>
      <vt:lpstr>SYSTEM ARCHITECTURE</vt:lpstr>
      <vt:lpstr>PROJECT DESCRIPTION AND GOALS</vt:lpstr>
      <vt:lpstr>Design approach</vt:lpstr>
      <vt:lpstr>Methods used</vt:lpstr>
      <vt:lpstr>PowerPoint Presentation</vt:lpstr>
      <vt:lpstr>PowerPoint Presentation</vt:lpstr>
      <vt:lpstr>Project demonstration</vt:lpstr>
      <vt:lpstr>PowerPoint Presentation</vt:lpstr>
      <vt:lpstr>comparision</vt:lpstr>
      <vt:lpstr>PowerPoint Presentation</vt:lpstr>
      <vt:lpstr>PowerPoint Presentation</vt:lpstr>
      <vt:lpstr>PowerPoint Presentation</vt:lpstr>
      <vt:lpstr>PowerPoint Presentation</vt:lpstr>
      <vt:lpstr>PowerPoint Presentation</vt:lpstr>
      <vt:lpstr>Results and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and Interaction  (CSE-4015) – PROJECT COMPONENT   Quality analysis and classification of Rice Grains</dc:title>
  <dc:creator>MALLA JYOTSNA SREE MAHIMA</dc:creator>
  <cp:lastModifiedBy>rohan gupta</cp:lastModifiedBy>
  <cp:revision>19</cp:revision>
  <dcterms:created xsi:type="dcterms:W3CDTF">2021-06-04T05:49:28Z</dcterms:created>
  <dcterms:modified xsi:type="dcterms:W3CDTF">2023-02-06T16:43:01Z</dcterms:modified>
</cp:coreProperties>
</file>