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rchivo Narrow"/>
      <p:regular r:id="rId15"/>
      <p:bold r:id="rId16"/>
      <p:italic r:id="rId17"/>
      <p:boldItalic r:id="rId18"/>
    </p:embeddedFont>
    <p:embeddedFont>
      <p:font typeface="Balsamiq Sans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Quicksand SemiBold"/>
      <p:regular r:id="rId27"/>
      <p:bold r:id="rId28"/>
    </p:embeddedFont>
    <p:embeddedFont>
      <p:font typeface="Quicksand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lsamiqSans-bold.fntdata"/><Relationship Id="rId22" Type="http://schemas.openxmlformats.org/officeDocument/2006/relationships/font" Target="fonts/BalsamiqSans-boldItalic.fntdata"/><Relationship Id="rId21" Type="http://schemas.openxmlformats.org/officeDocument/2006/relationships/font" Target="fonts/BalsamiqSans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QuicksandSemiBold-bold.fntdata"/><Relationship Id="rId27" Type="http://schemas.openxmlformats.org/officeDocument/2006/relationships/font" Target="fonts/Quicksand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Quicksand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rchivoNarrow-regular.fntdata"/><Relationship Id="rId14" Type="http://schemas.openxmlformats.org/officeDocument/2006/relationships/slide" Target="slides/slide9.xml"/><Relationship Id="rId17" Type="http://schemas.openxmlformats.org/officeDocument/2006/relationships/font" Target="fonts/ArchivoNarrow-italic.fntdata"/><Relationship Id="rId16" Type="http://schemas.openxmlformats.org/officeDocument/2006/relationships/font" Target="fonts/ArchivoNarrow-bold.fntdata"/><Relationship Id="rId19" Type="http://schemas.openxmlformats.org/officeDocument/2006/relationships/font" Target="fonts/BalsamiqSans-regular.fntdata"/><Relationship Id="rId18" Type="http://schemas.openxmlformats.org/officeDocument/2006/relationships/font" Target="fonts/ArchivoNarrow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f37b5702c_2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6f37b5702c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1800"/>
              <a:t>Entered text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1. Extra Trees Classifier: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An ensemble method using multiple decision trees for improved accuracy.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Feature importance scores are visualized to understand the significance of each feature.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2. Data Preprocessing: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Numerical features are normalized using StandardScaler.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Categorical features are one-hot encoded.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Preprocessed data is split into training and testing sets.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3. Model Training and Evaluation: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Three models are trained and evaluated: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Support Vector Classifier (SVC) with linear kernel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SVC with polynomial kernel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K-Nearest Neighbors (KNN)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Performance metrics like accuracy, precision, recall, F1-score, and classification report are used for evaluation.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4. KNN's Potential Advantages: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KNN might perform better due to: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Clear separation between normal and abnormal classes in the data.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Less susceptibility to the "curse of dimensionality" in high-dimensional datasets.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5. Conclusion: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/>
              <a:t>The code demonstrates training and evaluating different models for intrusion detection. KNN achieved the highest accuracy, potentially due to the data characteristics and its handling of high dimensionality.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SLIDES_API194979050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SLIDES_API194979050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SLIDES_API194979050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SLIDES_API194979050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SLIDES_API194979050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SLIDES_API194979050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SLIDES_API194979050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SLIDES_API194979050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f37b5702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f37b5702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SLIDES_API194979050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SLIDES_API194979050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f37b5702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f37b5702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SLIDES_API43132129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SLIDES_API43132129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33.png"/><Relationship Id="rId13" Type="http://schemas.openxmlformats.org/officeDocument/2006/relationships/image" Target="../media/image10.png"/><Relationship Id="rId1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3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5" Type="http://schemas.openxmlformats.org/officeDocument/2006/relationships/image" Target="../media/image3.png"/><Relationship Id="rId14" Type="http://schemas.openxmlformats.org/officeDocument/2006/relationships/image" Target="../media/image14.png"/><Relationship Id="rId17" Type="http://schemas.openxmlformats.org/officeDocument/2006/relationships/image" Target="../media/image21.png"/><Relationship Id="rId16" Type="http://schemas.openxmlformats.org/officeDocument/2006/relationships/image" Target="../media/image13.png"/><Relationship Id="rId5" Type="http://schemas.openxmlformats.org/officeDocument/2006/relationships/image" Target="../media/image8.png"/><Relationship Id="rId19" Type="http://schemas.openxmlformats.org/officeDocument/2006/relationships/image" Target="../media/image7.png"/><Relationship Id="rId6" Type="http://schemas.openxmlformats.org/officeDocument/2006/relationships/image" Target="../media/image2.png"/><Relationship Id="rId18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2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7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3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25.png"/><Relationship Id="rId8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13" Type="http://schemas.openxmlformats.org/officeDocument/2006/relationships/image" Target="../media/image22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5" Type="http://schemas.openxmlformats.org/officeDocument/2006/relationships/image" Target="../media/image15.png"/><Relationship Id="rId14" Type="http://schemas.openxmlformats.org/officeDocument/2006/relationships/image" Target="../media/image2.png"/><Relationship Id="rId17" Type="http://schemas.openxmlformats.org/officeDocument/2006/relationships/image" Target="../media/image6.png"/><Relationship Id="rId16" Type="http://schemas.openxmlformats.org/officeDocument/2006/relationships/image" Target="../media/image25.png"/><Relationship Id="rId5" Type="http://schemas.openxmlformats.org/officeDocument/2006/relationships/image" Target="../media/image10.png"/><Relationship Id="rId19" Type="http://schemas.openxmlformats.org/officeDocument/2006/relationships/image" Target="../media/image26.png"/><Relationship Id="rId6" Type="http://schemas.openxmlformats.org/officeDocument/2006/relationships/image" Target="../media/image14.png"/><Relationship Id="rId18" Type="http://schemas.openxmlformats.org/officeDocument/2006/relationships/image" Target="../media/image33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415098"/>
            <a:ext cx="8520600" cy="1382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8" y="50475"/>
            <a:ext cx="9143982" cy="1065191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18" y="0"/>
            <a:ext cx="9143982" cy="1065191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1025" y="4439925"/>
            <a:ext cx="9155100" cy="70357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25" y="4439925"/>
            <a:ext cx="3572100" cy="703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709075" y="4439925"/>
            <a:ext cx="2030700" cy="480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6067875" y="4439925"/>
            <a:ext cx="2984400" cy="703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3450" y="174125"/>
            <a:ext cx="2073507" cy="75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11700" y="1106125"/>
            <a:ext cx="8520600" cy="19635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11700" y="3152225"/>
            <a:ext cx="8520600" cy="13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1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2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1pPr>
            <a:lvl2pPr indent="-31115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2pPr>
            <a:lvl3pPr indent="-31115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3pPr>
            <a:lvl4pPr indent="-31115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4pPr>
            <a:lvl5pPr indent="-31115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5pPr>
            <a:lvl6pPr indent="-31115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6pPr>
            <a:lvl7pPr indent="-31115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7pPr>
            <a:lvl8pPr indent="-31115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8pPr>
            <a:lvl9pPr indent="-31115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 " id="111" name="Google Shape;1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025" y="4019550"/>
            <a:ext cx="938213" cy="1123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2" name="Google Shape;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179" y="1033118"/>
            <a:ext cx="227910" cy="232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/>
          <p:nvPr/>
        </p:nvSpPr>
        <p:spPr>
          <a:xfrm>
            <a:off x="438150" y="3100388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E6E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452439" y="207168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1562102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6" name="Google Shape;1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0960" y="2030555"/>
            <a:ext cx="1003049" cy="488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7" name="Google Shape;11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9442" y="3351447"/>
            <a:ext cx="186342" cy="1563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/>
          <p:nvPr/>
        </p:nvSpPr>
        <p:spPr>
          <a:xfrm>
            <a:off x="8729671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8201033" y="4024313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0" name="Google Shape;12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8203" y="4354292"/>
            <a:ext cx="117804" cy="9388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/>
          <p:nvPr/>
        </p:nvSpPr>
        <p:spPr>
          <a:xfrm>
            <a:off x="2847978" y="4824413"/>
            <a:ext cx="76200" cy="76200"/>
          </a:xfrm>
          <a:prstGeom prst="ellipse">
            <a:avLst/>
          </a:prstGeom>
          <a:noFill/>
          <a:ln cap="flat" cmpd="sng" w="50800">
            <a:solidFill>
              <a:srgbClr val="FDB2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2" name="Google Shape;12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19818" y="42481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3" name="Google Shape;12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53143" y="43041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4" name="Google Shape;12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82314" y="42653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5" name="Google Shape;125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67431" y="4276725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6" name="Google Shape;126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48512" y="1133466"/>
            <a:ext cx="151216" cy="300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7" name="Google Shape;127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16616" y="873342"/>
            <a:ext cx="183322" cy="16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/>
          <p:nvPr/>
        </p:nvSpPr>
        <p:spPr>
          <a:xfrm>
            <a:off x="4976817" y="102393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9" name="Google Shape;129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14640" y="942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0" name="Google Shape;130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47965" y="998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1" name="Google Shape;131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77135" y="960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2" name="Google Shape;132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62253" y="9715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3" name="Google Shape;133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353181" y="180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4" name="Google Shape;134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86506" y="236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5" name="Google Shape;135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315676" y="198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6" name="Google Shape;136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300793" y="209550"/>
            <a:ext cx="110575" cy="6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113725" y="123775"/>
            <a:ext cx="3273000" cy="4980900"/>
          </a:xfrm>
          <a:prstGeom prst="roundRect">
            <a:avLst>
              <a:gd fmla="val 912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6925" y="-1408225"/>
            <a:ext cx="2471494" cy="2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14"/>
          <p:cNvSpPr/>
          <p:nvPr>
            <p:ph idx="2" type="pic"/>
          </p:nvPr>
        </p:nvSpPr>
        <p:spPr>
          <a:xfrm>
            <a:off x="113725" y="119400"/>
            <a:ext cx="3273000" cy="4904700"/>
          </a:xfrm>
          <a:prstGeom prst="roundRect">
            <a:avLst>
              <a:gd fmla="val 7529" name="adj"/>
            </a:avLst>
          </a:prstGeom>
          <a:noFill/>
          <a:ln>
            <a:noFill/>
          </a:ln>
        </p:spPr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r">
              <a:spcBef>
                <a:spcPts val="600"/>
              </a:spcBef>
              <a:spcAft>
                <a:spcPts val="60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r">
              <a:spcBef>
                <a:spcPts val="600"/>
              </a:spcBef>
              <a:spcAft>
                <a:spcPts val="60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950" y="3843499"/>
            <a:ext cx="2332475" cy="2399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/>
          <p:nvPr/>
        </p:nvSpPr>
        <p:spPr>
          <a:xfrm>
            <a:off x="8887946" y="3531625"/>
            <a:ext cx="133200" cy="133200"/>
          </a:xfrm>
          <a:prstGeom prst="ellipse">
            <a:avLst/>
          </a:prstGeom>
          <a:noFill/>
          <a:ln cap="flat" cmpd="sng" w="50800">
            <a:solidFill>
              <a:srgbClr val="2DAD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47" name="Google Shape;1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8140" y="4657705"/>
            <a:ext cx="227909" cy="232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/>
          <p:nvPr/>
        </p:nvSpPr>
        <p:spPr>
          <a:xfrm>
            <a:off x="3617078" y="4277313"/>
            <a:ext cx="133200" cy="133200"/>
          </a:xfrm>
          <a:prstGeom prst="ellipse">
            <a:avLst/>
          </a:prstGeom>
          <a:noFill/>
          <a:ln cap="flat" cmpd="sng" w="50800">
            <a:solidFill>
              <a:srgbClr val="FE6E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49" name="Google Shape;14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8694" y="3526863"/>
            <a:ext cx="110575" cy="6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4"/>
          <p:cNvGrpSpPr/>
          <p:nvPr/>
        </p:nvGrpSpPr>
        <p:grpSpPr>
          <a:xfrm>
            <a:off x="4135201" y="1687113"/>
            <a:ext cx="487389" cy="442988"/>
            <a:chOff x="1328739" y="2128838"/>
            <a:chExt cx="487389" cy="442988"/>
          </a:xfrm>
        </p:grpSpPr>
        <p:pic>
          <p:nvPicPr>
            <p:cNvPr descr=" " id="151" name="Google Shape;151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4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4"/>
          <p:cNvGrpSpPr/>
          <p:nvPr/>
        </p:nvGrpSpPr>
        <p:grpSpPr>
          <a:xfrm>
            <a:off x="4135192" y="2714788"/>
            <a:ext cx="438518" cy="442988"/>
            <a:chOff x="4343404" y="2128838"/>
            <a:chExt cx="438518" cy="442988"/>
          </a:xfrm>
        </p:grpSpPr>
        <p:pic>
          <p:nvPicPr>
            <p:cNvPr descr=" " id="154" name="Google Shape;154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4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5742000" y="123775"/>
            <a:ext cx="3273000" cy="4980900"/>
          </a:xfrm>
          <a:prstGeom prst="roundRect">
            <a:avLst>
              <a:gd fmla="val 912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944488">
            <a:off x="4489485" y="-1963779"/>
            <a:ext cx="3396154" cy="364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" name="Google Shape;160;p15"/>
          <p:cNvSpPr/>
          <p:nvPr>
            <p:ph idx="2" type="pic"/>
          </p:nvPr>
        </p:nvSpPr>
        <p:spPr>
          <a:xfrm>
            <a:off x="5735849" y="110100"/>
            <a:ext cx="3285300" cy="4923300"/>
          </a:xfrm>
          <a:prstGeom prst="roundRect">
            <a:avLst>
              <a:gd fmla="val 9227" name="adj"/>
            </a:avLst>
          </a:prstGeom>
          <a:noFill/>
          <a:ln>
            <a:noFill/>
          </a:ln>
        </p:spPr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r">
              <a:spcBef>
                <a:spcPts val="600"/>
              </a:spcBef>
              <a:spcAft>
                <a:spcPts val="60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r">
              <a:spcBef>
                <a:spcPts val="600"/>
              </a:spcBef>
              <a:spcAft>
                <a:spcPts val="60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r">
              <a:spcBef>
                <a:spcPts val="600"/>
              </a:spcBef>
              <a:spcAft>
                <a:spcPts val="60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id="165" name="Google Shape;1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77446">
            <a:off x="-1060326" y="4049474"/>
            <a:ext cx="2332475" cy="2399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5"/>
          <p:cNvGrpSpPr/>
          <p:nvPr/>
        </p:nvGrpSpPr>
        <p:grpSpPr>
          <a:xfrm>
            <a:off x="636451" y="1645513"/>
            <a:ext cx="487389" cy="442988"/>
            <a:chOff x="1328739" y="2128838"/>
            <a:chExt cx="487389" cy="442988"/>
          </a:xfrm>
        </p:grpSpPr>
        <p:pic>
          <p:nvPicPr>
            <p:cNvPr descr=" " id="167" name="Google Shape;16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5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636442" y="2673188"/>
            <a:ext cx="438518" cy="442988"/>
            <a:chOff x="4343404" y="2128838"/>
            <a:chExt cx="438518" cy="442988"/>
          </a:xfrm>
        </p:grpSpPr>
        <p:pic>
          <p:nvPicPr>
            <p:cNvPr descr=" " id="170" name="Google Shape;17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5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629489" y="3700863"/>
            <a:ext cx="452400" cy="516325"/>
            <a:chOff x="1319214" y="3319463"/>
            <a:chExt cx="452400" cy="516325"/>
          </a:xfrm>
        </p:grpSpPr>
        <p:pic>
          <p:nvPicPr>
            <p:cNvPr descr=" " id="173" name="Google Shape;173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5814" y="3319463"/>
              <a:ext cx="439200" cy="44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5"/>
            <p:cNvSpPr/>
            <p:nvPr/>
          </p:nvSpPr>
          <p:spPr>
            <a:xfrm>
              <a:off x="1319214" y="3397488"/>
              <a:ext cx="4524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03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5782350" y="123775"/>
            <a:ext cx="3261000" cy="4933200"/>
          </a:xfrm>
          <a:prstGeom prst="roundRect">
            <a:avLst>
              <a:gd fmla="val 912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77" name="Google Shape;17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679081">
            <a:off x="4476724" y="-1356787"/>
            <a:ext cx="3091850" cy="30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16"/>
          <p:cNvSpPr/>
          <p:nvPr>
            <p:ph idx="2" type="pic"/>
          </p:nvPr>
        </p:nvSpPr>
        <p:spPr>
          <a:xfrm>
            <a:off x="5782350" y="110350"/>
            <a:ext cx="3249000" cy="4869000"/>
          </a:xfrm>
          <a:prstGeom prst="roundRect">
            <a:avLst>
              <a:gd fmla="val 7783" name="adj"/>
            </a:avLst>
          </a:prstGeom>
          <a:noFill/>
          <a:ln>
            <a:noFill/>
          </a:ln>
        </p:spPr>
      </p:sp>
      <p:sp>
        <p:nvSpPr>
          <p:cNvPr id="180" name="Google Shape;180;p16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600"/>
              </a:spcBef>
              <a:spcAft>
                <a:spcPts val="600"/>
              </a:spcAft>
              <a:buSzPts val="1800"/>
              <a:buNone/>
              <a:defRPr/>
            </a:lvl9pPr>
          </a:lstStyle>
          <a:p/>
        </p:txBody>
      </p:sp>
      <p:pic>
        <p:nvPicPr>
          <p:cNvPr id="182" name="Google Shape;1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1425" y="3570450"/>
            <a:ext cx="2524951" cy="2504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3" name="Google Shape;1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8" y="4663225"/>
            <a:ext cx="638850" cy="539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4" name="Google Shape;184;p16"/>
          <p:cNvPicPr preferRelativeResize="0"/>
          <p:nvPr/>
        </p:nvPicPr>
        <p:blipFill rotWithShape="1">
          <a:blip r:embed="rId5">
            <a:alphaModFix/>
          </a:blip>
          <a:srcRect b="-20660" l="43579" r="-43579" t="20660"/>
          <a:stretch/>
        </p:blipFill>
        <p:spPr>
          <a:xfrm>
            <a:off x="-106897" y="18644"/>
            <a:ext cx="528793" cy="446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_2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46438">
            <a:off x="4364987" y="3923137"/>
            <a:ext cx="3091850" cy="30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5724450" y="123775"/>
            <a:ext cx="3273000" cy="4980900"/>
          </a:xfrm>
          <a:prstGeom prst="roundRect">
            <a:avLst>
              <a:gd fmla="val 912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88" name="Google Shape;1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7"/>
          <p:cNvSpPr/>
          <p:nvPr>
            <p:ph idx="2" type="pic"/>
          </p:nvPr>
        </p:nvSpPr>
        <p:spPr>
          <a:xfrm>
            <a:off x="5700750" y="83850"/>
            <a:ext cx="3320400" cy="4975800"/>
          </a:xfrm>
          <a:prstGeom prst="roundRect">
            <a:avLst>
              <a:gd fmla="val 6862" name="adj"/>
            </a:avLst>
          </a:prstGeom>
          <a:noFill/>
          <a:ln>
            <a:noFill/>
          </a:ln>
        </p:spPr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r">
              <a:spcBef>
                <a:spcPts val="600"/>
              </a:spcBef>
              <a:spcAft>
                <a:spcPts val="60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r">
              <a:spcBef>
                <a:spcPts val="60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r">
              <a:spcBef>
                <a:spcPts val="600"/>
              </a:spcBef>
              <a:spcAft>
                <a:spcPts val="60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id="193" name="Google Shape;1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2875" y="-1324550"/>
            <a:ext cx="2524951" cy="2504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4" name="Google Shape;1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74" y="4423803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5" name="Google Shape;19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268" y="4213922"/>
            <a:ext cx="186342" cy="156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6" name="Google Shape;19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86354" y="43047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7" name="Google Shape;19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9678" y="43607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8" name="Google Shape;19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48849" y="43219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9" name="Google Shape;19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31617" y="4655018"/>
            <a:ext cx="1043003" cy="488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17"/>
          <p:cNvGrpSpPr/>
          <p:nvPr/>
        </p:nvGrpSpPr>
        <p:grpSpPr>
          <a:xfrm>
            <a:off x="636451" y="1645513"/>
            <a:ext cx="487389" cy="442988"/>
            <a:chOff x="1328739" y="2128838"/>
            <a:chExt cx="487389" cy="442988"/>
          </a:xfrm>
        </p:grpSpPr>
        <p:pic>
          <p:nvPicPr>
            <p:cNvPr descr=" " id="201" name="Google Shape;201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7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636442" y="2673188"/>
            <a:ext cx="438518" cy="442988"/>
            <a:chOff x="4343404" y="2128838"/>
            <a:chExt cx="438518" cy="442988"/>
          </a:xfrm>
        </p:grpSpPr>
        <p:pic>
          <p:nvPicPr>
            <p:cNvPr descr=" " id="204" name="Google Shape;204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7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18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descr=" " id="209" name="Google Shape;20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9179" y="1033118"/>
            <a:ext cx="227910" cy="232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>
            <a:off x="1562102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8729671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8512" y="1133466"/>
            <a:ext cx="151216" cy="300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3" name="Google Shape;2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6616" y="873342"/>
            <a:ext cx="183322" cy="16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/>
          <p:nvPr/>
        </p:nvSpPr>
        <p:spPr>
          <a:xfrm>
            <a:off x="4976817" y="102393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15" name="Google Shape;21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4640" y="942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6" name="Google Shape;21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7965" y="998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7" name="Google Shape;21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7135" y="960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8" name="Google Shape;218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62253" y="9715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9" name="Google Shape;219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53181" y="180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0" name="Google Shape;220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86506" y="236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1" name="Google Shape;221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15676" y="198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2" name="Google Shape;222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00793" y="2095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3" name="Google Shape;223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0025" y="4019550"/>
            <a:ext cx="938213" cy="112381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/>
          <p:nvPr/>
        </p:nvSpPr>
        <p:spPr>
          <a:xfrm>
            <a:off x="438150" y="3100388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E6E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452439" y="207168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 " id="227" name="Google Shape;227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08203" y="4354292"/>
            <a:ext cx="117804" cy="9388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/>
          <p:nvPr/>
        </p:nvSpPr>
        <p:spPr>
          <a:xfrm>
            <a:off x="2847978" y="4824413"/>
            <a:ext cx="76200" cy="76200"/>
          </a:xfrm>
          <a:prstGeom prst="ellipse">
            <a:avLst/>
          </a:prstGeom>
          <a:noFill/>
          <a:ln cap="flat" cmpd="sng" w="50800">
            <a:solidFill>
              <a:srgbClr val="FDB2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29" name="Google Shape;229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19818" y="42481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0" name="Google Shape;230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53143" y="43041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1" name="Google Shape;231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82314" y="42653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2" name="Google Shape;232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067431" y="4276725"/>
            <a:ext cx="110575" cy="6785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8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 " id="234" name="Google Shape;234;p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472449" y="3635278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5" name="Google Shape;235;p1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725542" y="3837968"/>
            <a:ext cx="1043003" cy="48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4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5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11700" y="555600"/>
            <a:ext cx="2808000" cy="755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311700" y="1389600"/>
            <a:ext cx="2808000" cy="31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7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90250" y="450150"/>
            <a:ext cx="6367800" cy="409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65500" y="2803075"/>
            <a:ext cx="4045200" cy="12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939500" y="724075"/>
            <a:ext cx="3837000" cy="369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9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311700" y="4230575"/>
            <a:ext cx="5998800" cy="60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0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b="0" i="0" sz="22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ctrTitle"/>
          </p:nvPr>
        </p:nvSpPr>
        <p:spPr>
          <a:xfrm>
            <a:off x="311700" y="1415098"/>
            <a:ext cx="85206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1054100" y="3109394"/>
            <a:ext cx="6915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ctrTitle"/>
          </p:nvPr>
        </p:nvSpPr>
        <p:spPr>
          <a:xfrm>
            <a:off x="311700" y="1415098"/>
            <a:ext cx="8520600" cy="13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Intrusion Detection</a:t>
            </a:r>
            <a:endParaRPr/>
          </a:p>
        </p:txBody>
      </p:sp>
      <p:sp>
        <p:nvSpPr>
          <p:cNvPr id="248" name="Google Shape;248;p20"/>
          <p:cNvSpPr txBox="1"/>
          <p:nvPr>
            <p:ph idx="1" type="subTitle"/>
          </p:nvPr>
        </p:nvSpPr>
        <p:spPr>
          <a:xfrm>
            <a:off x="420450" y="2725375"/>
            <a:ext cx="85206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 presentation on training and evaluating different models for intrusion detection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 BY: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Shilpee Maitra - 2348557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Department of Computer Sciences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Christ University, Bangalore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254" name="Google Shape;254;p21"/>
          <p:cNvSpPr txBox="1"/>
          <p:nvPr>
            <p:ph idx="4294967295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Preprocessed data is split into training and testing sets.</a:t>
            </a:r>
            <a:endParaRPr/>
          </a:p>
        </p:txBody>
      </p:sp>
      <p:sp>
        <p:nvSpPr>
          <p:cNvPr id="255" name="Google Shape;255;p21"/>
          <p:cNvSpPr txBox="1"/>
          <p:nvPr>
            <p:ph idx="4294967295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Numerical features are normalized using StandardScaler.</a:t>
            </a:r>
            <a:endParaRPr/>
          </a:p>
        </p:txBody>
      </p:sp>
      <p:sp>
        <p:nvSpPr>
          <p:cNvPr id="256" name="Google Shape;256;p21"/>
          <p:cNvSpPr txBox="1"/>
          <p:nvPr>
            <p:ph idx="4294967295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Categorical features are one-hot encoded.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Trees Classifier</a:t>
            </a:r>
            <a:endParaRPr/>
          </a:p>
        </p:txBody>
      </p:sp>
      <p:sp>
        <p:nvSpPr>
          <p:cNvPr id="262" name="Google Shape;262;p22"/>
          <p:cNvSpPr txBox="1"/>
          <p:nvPr>
            <p:ph idx="4294967295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 scores are visualized to understand the significance of each feature.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311700" y="1174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ensemble method using multiple decision trees for improved accuracy.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 and Evaluation</a:t>
            </a:r>
            <a:endParaRPr/>
          </a:p>
        </p:txBody>
      </p:sp>
      <p:sp>
        <p:nvSpPr>
          <p:cNvPr id="269" name="Google Shape;269;p23"/>
          <p:cNvSpPr txBox="1"/>
          <p:nvPr>
            <p:ph idx="4294967295" type="subTitle"/>
          </p:nvPr>
        </p:nvSpPr>
        <p:spPr>
          <a:xfrm>
            <a:off x="653575" y="1017725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Three models are trained and evaluated: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Support Vector Classifier (SVC) with linear kernel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SVC with polynomial kernel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KNearest Neighbors (KNN)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Performance metrics like accuracy, precision, recall, F1score, and classification report are used for evaluation.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of feature importances for better visualization</a:t>
            </a:r>
            <a:endParaRPr/>
          </a:p>
        </p:txBody>
      </p:sp>
      <p:pic>
        <p:nvPicPr>
          <p:cNvPr id="275" name="Google Shape;2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77" y="1130723"/>
            <a:ext cx="5960697" cy="33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idx="4294967295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susceptibility to the "curse of dimensionality" in high-dimensional datasets.</a:t>
            </a:r>
            <a:endParaRPr/>
          </a:p>
        </p:txBody>
      </p:sp>
      <p:sp>
        <p:nvSpPr>
          <p:cNvPr id="281" name="Google Shape;281;p2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 might perform better due to:</a:t>
            </a:r>
            <a:endParaRPr/>
          </a:p>
        </p:txBody>
      </p:sp>
      <p:sp>
        <p:nvSpPr>
          <p:cNvPr id="282" name="Google Shape;282;p25"/>
          <p:cNvSpPr txBox="1"/>
          <p:nvPr>
            <p:ph idx="4294967295" type="subTitle"/>
          </p:nvPr>
        </p:nvSpPr>
        <p:spPr>
          <a:xfrm>
            <a:off x="1185925" y="2971700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Clear separation between normal and abnormal classes in the data.</a:t>
            </a:r>
            <a:endParaRPr/>
          </a:p>
        </p:txBody>
      </p:sp>
      <p:sp>
        <p:nvSpPr>
          <p:cNvPr id="283" name="Google Shape;2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KNN's Potential Advantages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Inference </a:t>
            </a:r>
            <a:endParaRPr/>
          </a:p>
        </p:txBody>
      </p:sp>
      <p:sp>
        <p:nvSpPr>
          <p:cNvPr id="289" name="Google Shape;289;p26"/>
          <p:cNvSpPr txBox="1"/>
          <p:nvPr/>
        </p:nvSpPr>
        <p:spPr>
          <a:xfrm>
            <a:off x="355200" y="1348400"/>
            <a:ext cx="7726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>
                <a:latin typeface="Archivo Narrow"/>
                <a:ea typeface="Archivo Narrow"/>
                <a:cs typeface="Archivo Narrow"/>
                <a:sym typeface="Archivo Narrow"/>
              </a:rPr>
              <a:t>KNN achieved the highest accuracy due to: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>
                <a:latin typeface="Archivo Narrow"/>
                <a:ea typeface="Archivo Narrow"/>
                <a:cs typeface="Archivo Narrow"/>
                <a:sym typeface="Archivo Narrow"/>
              </a:rPr>
              <a:t>Clear separation between normal and abnormal classes.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>
                <a:latin typeface="Archivo Narrow"/>
                <a:ea typeface="Archivo Narrow"/>
                <a:cs typeface="Archivo Narrow"/>
                <a:sym typeface="Archivo Narrow"/>
              </a:rPr>
              <a:t>Less susceptibility to the "curse of dimensionality."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time and attention 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