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1CB486-01EE-4F37-81A3-3CA0D6EAE9CE}"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45525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CB486-01EE-4F37-81A3-3CA0D6EAE9CE}"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243252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1CB486-01EE-4F37-81A3-3CA0D6EAE9CE}"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59350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1CB486-01EE-4F37-81A3-3CA0D6EAE9CE}"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DB2FA-13EE-450F-AC3B-69ABF224D3A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2094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1CB486-01EE-4F37-81A3-3CA0D6EAE9CE}"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2599139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1CB486-01EE-4F37-81A3-3CA0D6EAE9CE}" type="datetimeFigureOut">
              <a:rPr lang="en-IN" smtClean="0"/>
              <a:t>21-08-2020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3312118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1CB486-01EE-4F37-81A3-3CA0D6EAE9CE}" type="datetimeFigureOut">
              <a:rPr lang="en-IN" smtClean="0"/>
              <a:t>21-08-2020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686286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1CB486-01EE-4F37-81A3-3CA0D6EAE9CE}"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388940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1CB486-01EE-4F37-81A3-3CA0D6EAE9CE}"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303547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11CB486-01EE-4F37-81A3-3CA0D6EAE9CE}"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349998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1CB486-01EE-4F37-81A3-3CA0D6EAE9CE}"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350388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1CB486-01EE-4F37-81A3-3CA0D6EAE9CE}"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3106321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1CB486-01EE-4F37-81A3-3CA0D6EAE9CE}" type="datetimeFigureOut">
              <a:rPr lang="en-IN" smtClean="0"/>
              <a:t>21-08-2020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84805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11CB486-01EE-4F37-81A3-3CA0D6EAE9CE}" type="datetimeFigureOut">
              <a:rPr lang="en-IN" smtClean="0"/>
              <a:t>21-08-2020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137524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1CB486-01EE-4F37-81A3-3CA0D6EAE9CE}" type="datetimeFigureOut">
              <a:rPr lang="en-IN" smtClean="0"/>
              <a:t>21-08-2020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112718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11CB486-01EE-4F37-81A3-3CA0D6EAE9CE}" type="datetimeFigureOut">
              <a:rPr lang="en-IN" smtClean="0"/>
              <a:t>21-08-2020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192139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CB486-01EE-4F37-81A3-3CA0D6EAE9CE}"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DB2FA-13EE-450F-AC3B-69ABF224D3A8}" type="slidenum">
              <a:rPr lang="en-IN" smtClean="0"/>
              <a:t>‹#›</a:t>
            </a:fld>
            <a:endParaRPr lang="en-IN"/>
          </a:p>
        </p:txBody>
      </p:sp>
    </p:spTree>
    <p:extLst>
      <p:ext uri="{BB962C8B-B14F-4D97-AF65-F5344CB8AC3E}">
        <p14:creationId xmlns:p14="http://schemas.microsoft.com/office/powerpoint/2010/main" val="146601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1CB486-01EE-4F37-81A3-3CA0D6EAE9CE}" type="datetimeFigureOut">
              <a:rPr lang="en-IN" smtClean="0"/>
              <a:t>21-08-2020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ADB2FA-13EE-450F-AC3B-69ABF224D3A8}" type="slidenum">
              <a:rPr lang="en-IN" smtClean="0"/>
              <a:t>‹#›</a:t>
            </a:fld>
            <a:endParaRPr lang="en-IN"/>
          </a:p>
        </p:txBody>
      </p:sp>
    </p:spTree>
    <p:extLst>
      <p:ext uri="{BB962C8B-B14F-4D97-AF65-F5344CB8AC3E}">
        <p14:creationId xmlns:p14="http://schemas.microsoft.com/office/powerpoint/2010/main" val="2788129028"/>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Sprocket Central Pty Ltd</a:t>
            </a:r>
            <a:br>
              <a:rPr lang="en-IN" dirty="0"/>
            </a:br>
            <a:endParaRPr lang="en-IN" dirty="0"/>
          </a:p>
        </p:txBody>
      </p:sp>
      <p:sp>
        <p:nvSpPr>
          <p:cNvPr id="3" name="Subtitle 2"/>
          <p:cNvSpPr>
            <a:spLocks noGrp="1"/>
          </p:cNvSpPr>
          <p:nvPr>
            <p:ph type="subTitle" idx="1"/>
          </p:nvPr>
        </p:nvSpPr>
        <p:spPr>
          <a:xfrm>
            <a:off x="490111" y="4777380"/>
            <a:ext cx="6815669" cy="2080619"/>
          </a:xfrm>
        </p:spPr>
        <p:txBody>
          <a:bodyPr>
            <a:normAutofit/>
          </a:bodyPr>
          <a:lstStyle/>
          <a:p>
            <a:r>
              <a:rPr lang="en-IN" dirty="0">
                <a:solidFill>
                  <a:schemeClr val="tx1"/>
                </a:solidFill>
              </a:rPr>
              <a:t>Data analytics </a:t>
            </a:r>
            <a:r>
              <a:rPr lang="en-IN" dirty="0" smtClean="0">
                <a:solidFill>
                  <a:schemeClr val="tx1"/>
                </a:solidFill>
              </a:rPr>
              <a:t>approach</a:t>
            </a:r>
          </a:p>
          <a:p>
            <a:r>
              <a:rPr lang="en-IN" dirty="0" err="1" smtClean="0">
                <a:solidFill>
                  <a:schemeClr val="tx1"/>
                </a:solidFill>
              </a:rPr>
              <a:t>Shilpi</a:t>
            </a:r>
            <a:r>
              <a:rPr lang="en-IN" dirty="0" smtClean="0">
                <a:solidFill>
                  <a:schemeClr val="tx1"/>
                </a:solidFill>
              </a:rPr>
              <a:t> </a:t>
            </a:r>
            <a:r>
              <a:rPr lang="en-IN" dirty="0" err="1" smtClean="0">
                <a:solidFill>
                  <a:schemeClr val="tx1"/>
                </a:solidFill>
              </a:rPr>
              <a:t>Ghosal</a:t>
            </a:r>
            <a:endParaRPr lang="en-IN" dirty="0">
              <a:solidFill>
                <a:schemeClr val="tx1"/>
              </a:solidFill>
            </a:endParaRPr>
          </a:p>
        </p:txBody>
      </p:sp>
      <p:pic>
        <p:nvPicPr>
          <p:cNvPr id="4" name="Shape 57" descr="Shape 57"/>
          <p:cNvPicPr>
            <a:picLocks noChangeAspect="1"/>
          </p:cNvPicPr>
          <p:nvPr/>
        </p:nvPicPr>
        <p:blipFill>
          <a:blip r:embed="rId2">
            <a:extLst/>
          </a:blip>
          <a:stretch>
            <a:fillRect/>
          </a:stretch>
        </p:blipFill>
        <p:spPr>
          <a:xfrm>
            <a:off x="4323216" y="927794"/>
            <a:ext cx="1982300" cy="238701"/>
          </a:xfrm>
          <a:prstGeom prst="rect">
            <a:avLst/>
          </a:prstGeom>
          <a:ln w="12700">
            <a:miter lim="400000"/>
          </a:ln>
        </p:spPr>
      </p:pic>
    </p:spTree>
    <p:extLst>
      <p:ext uri="{BB962C8B-B14F-4D97-AF65-F5344CB8AC3E}">
        <p14:creationId xmlns:p14="http://schemas.microsoft.com/office/powerpoint/2010/main" val="1743775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Interpretation</a:t>
            </a:r>
            <a:endParaRPr lang="en-IN" dirty="0"/>
          </a:p>
        </p:txBody>
      </p:sp>
      <p:sp>
        <p:nvSpPr>
          <p:cNvPr id="3" name="Content Placeholder 2"/>
          <p:cNvSpPr>
            <a:spLocks noGrp="1"/>
          </p:cNvSpPr>
          <p:nvPr>
            <p:ph idx="1"/>
          </p:nvPr>
        </p:nvSpPr>
        <p:spPr/>
        <p:txBody>
          <a:bodyPr/>
          <a:lstStyle/>
          <a:p>
            <a:pPr marL="0" indent="0">
              <a:buNone/>
            </a:pPr>
            <a:r>
              <a:rPr lang="en-IN" dirty="0" smtClean="0"/>
              <a:t>By the analysis of the data ,the following can be interpreted that our target customers are:</a:t>
            </a:r>
          </a:p>
          <a:p>
            <a:r>
              <a:rPr lang="en-IN" dirty="0" smtClean="0"/>
              <a:t>Females</a:t>
            </a:r>
          </a:p>
          <a:p>
            <a:r>
              <a:rPr lang="en-IN" dirty="0" smtClean="0"/>
              <a:t>Age group between  40-60</a:t>
            </a:r>
          </a:p>
          <a:p>
            <a:r>
              <a:rPr lang="en-IN" dirty="0" smtClean="0"/>
              <a:t>Wealth segment=‘Mass Customer’</a:t>
            </a:r>
          </a:p>
          <a:p>
            <a:r>
              <a:rPr lang="en-IN" dirty="0" smtClean="0"/>
              <a:t>Job Industry=‘Manufacturing’ and ‘Financial services’</a:t>
            </a:r>
          </a:p>
          <a:p>
            <a:r>
              <a:rPr lang="en-IN" dirty="0" smtClean="0"/>
              <a:t>State=‘New South Wales’</a:t>
            </a:r>
          </a:p>
        </p:txBody>
      </p:sp>
    </p:spTree>
    <p:extLst>
      <p:ext uri="{BB962C8B-B14F-4D97-AF65-F5344CB8AC3E}">
        <p14:creationId xmlns:p14="http://schemas.microsoft.com/office/powerpoint/2010/main" val="256483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t>Interpretation</a:t>
            </a:r>
          </a:p>
          <a:p>
            <a:endParaRPr lang="en-IN" dirty="0"/>
          </a:p>
        </p:txBody>
      </p:sp>
    </p:spTree>
    <p:extLst>
      <p:ext uri="{BB962C8B-B14F-4D97-AF65-F5344CB8AC3E}">
        <p14:creationId xmlns:p14="http://schemas.microsoft.com/office/powerpoint/2010/main" val="3973359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Introduction</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This presentation highlights the insights about the data provided by Sprocket Central Pty Ltd. The target is to predict data for more bicycle sale in the market</a:t>
            </a:r>
            <a:r>
              <a:rPr lang="en-IN" dirty="0"/>
              <a:t>.</a:t>
            </a:r>
          </a:p>
        </p:txBody>
      </p:sp>
    </p:spTree>
    <p:extLst>
      <p:ext uri="{BB962C8B-B14F-4D97-AF65-F5344CB8AC3E}">
        <p14:creationId xmlns:p14="http://schemas.microsoft.com/office/powerpoint/2010/main" val="2704928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Exploration</a:t>
            </a:r>
            <a:br>
              <a:rPr lang="en-IN" dirty="0" smtClean="0"/>
            </a:br>
            <a:r>
              <a:rPr lang="en-IN" sz="3200" dirty="0" smtClean="0"/>
              <a:t>Customer Analysis</a:t>
            </a:r>
            <a:endParaRPr lang="en-IN" sz="3200" dirty="0"/>
          </a:p>
        </p:txBody>
      </p:sp>
      <p:sp>
        <p:nvSpPr>
          <p:cNvPr id="3" name="Content Placeholder 2"/>
          <p:cNvSpPr>
            <a:spLocks noGrp="1"/>
          </p:cNvSpPr>
          <p:nvPr>
            <p:ph idx="1"/>
          </p:nvPr>
        </p:nvSpPr>
        <p:spPr/>
        <p:txBody>
          <a:bodyPr/>
          <a:lstStyle/>
          <a:p>
            <a:endParaRPr lang="en-IN" dirty="0">
              <a:latin typeface="Comic Sans MS" pitchFamily="66" charset="0"/>
              <a:cs typeface="Times New Roman" panose="02020603050405020304" pitchFamily="18" charset="0"/>
            </a:endParaRPr>
          </a:p>
          <a:p>
            <a:r>
              <a:rPr lang="en-IN" dirty="0" smtClean="0">
                <a:latin typeface="Comic Sans MS" pitchFamily="66" charset="0"/>
                <a:cs typeface="Times New Roman" panose="02020603050405020304" pitchFamily="18" charset="0"/>
              </a:rPr>
              <a:t>Gender versus Past 3 years bike purchases</a:t>
            </a:r>
          </a:p>
          <a:p>
            <a:r>
              <a:rPr lang="en-IN" dirty="0" smtClean="0">
                <a:latin typeface="Comic Sans MS" pitchFamily="66" charset="0"/>
                <a:cs typeface="Times New Roman" panose="02020603050405020304" pitchFamily="18" charset="0"/>
              </a:rPr>
              <a:t>Age versus </a:t>
            </a:r>
            <a:r>
              <a:rPr lang="en-IN" dirty="0">
                <a:latin typeface="Comic Sans MS" pitchFamily="66" charset="0"/>
                <a:cs typeface="Times New Roman" panose="02020603050405020304" pitchFamily="18" charset="0"/>
              </a:rPr>
              <a:t>Past 3 years bike </a:t>
            </a:r>
            <a:r>
              <a:rPr lang="en-IN" dirty="0" smtClean="0">
                <a:latin typeface="Comic Sans MS" pitchFamily="66" charset="0"/>
                <a:cs typeface="Times New Roman" panose="02020603050405020304" pitchFamily="18" charset="0"/>
              </a:rPr>
              <a:t>purchases</a:t>
            </a:r>
          </a:p>
          <a:p>
            <a:r>
              <a:rPr lang="en-IN" dirty="0" smtClean="0">
                <a:latin typeface="Comic Sans MS" pitchFamily="66" charset="0"/>
                <a:cs typeface="Times New Roman" panose="02020603050405020304" pitchFamily="18" charset="0"/>
              </a:rPr>
              <a:t>Wealth segments versus </a:t>
            </a:r>
            <a:r>
              <a:rPr lang="en-IN" dirty="0">
                <a:latin typeface="Comic Sans MS" pitchFamily="66" charset="0"/>
                <a:cs typeface="Times New Roman" panose="02020603050405020304" pitchFamily="18" charset="0"/>
              </a:rPr>
              <a:t>Past 3 years bike purchases</a:t>
            </a:r>
            <a:endParaRPr lang="en-IN" dirty="0" smtClean="0">
              <a:latin typeface="Comic Sans MS" pitchFamily="66" charset="0"/>
              <a:cs typeface="Times New Roman" panose="02020603050405020304" pitchFamily="18" charset="0"/>
            </a:endParaRPr>
          </a:p>
          <a:p>
            <a:r>
              <a:rPr lang="en-IN" dirty="0">
                <a:latin typeface="Comic Sans MS" pitchFamily="66" charset="0"/>
                <a:cs typeface="Times New Roman" panose="02020603050405020304" pitchFamily="18" charset="0"/>
              </a:rPr>
              <a:t>Job industry </a:t>
            </a:r>
            <a:r>
              <a:rPr lang="en-IN" dirty="0" smtClean="0">
                <a:latin typeface="Comic Sans MS" pitchFamily="66" charset="0"/>
                <a:cs typeface="Times New Roman" panose="02020603050405020304" pitchFamily="18" charset="0"/>
              </a:rPr>
              <a:t>category versus </a:t>
            </a:r>
            <a:r>
              <a:rPr lang="en-IN" dirty="0">
                <a:latin typeface="Comic Sans MS" pitchFamily="66" charset="0"/>
                <a:cs typeface="Times New Roman" panose="02020603050405020304" pitchFamily="18" charset="0"/>
              </a:rPr>
              <a:t>Past 3 years bike purchases</a:t>
            </a:r>
            <a:endParaRPr lang="en-IN" dirty="0" smtClean="0">
              <a:latin typeface="Comic Sans MS" pitchFamily="66" charset="0"/>
              <a:cs typeface="Times New Roman" panose="02020603050405020304" pitchFamily="18" charset="0"/>
            </a:endParaRPr>
          </a:p>
          <a:p>
            <a:r>
              <a:rPr lang="en-IN" dirty="0" smtClean="0">
                <a:latin typeface="Comic Sans MS" pitchFamily="66" charset="0"/>
                <a:cs typeface="Times New Roman" panose="02020603050405020304" pitchFamily="18" charset="0"/>
              </a:rPr>
              <a:t>Number </a:t>
            </a:r>
            <a:r>
              <a:rPr lang="en-IN" dirty="0">
                <a:latin typeface="Comic Sans MS" pitchFamily="66" charset="0"/>
                <a:cs typeface="Times New Roman" panose="02020603050405020304" pitchFamily="18" charset="0"/>
              </a:rPr>
              <a:t>of cars own on each </a:t>
            </a:r>
            <a:r>
              <a:rPr lang="en-IN" dirty="0" smtClean="0">
                <a:latin typeface="Comic Sans MS" pitchFamily="66" charset="0"/>
                <a:cs typeface="Times New Roman" panose="02020603050405020304" pitchFamily="18" charset="0"/>
              </a:rPr>
              <a:t>states.</a:t>
            </a:r>
            <a:endParaRPr lang="en-IN" dirty="0">
              <a:latin typeface="Comic Sans MS" pitchFamily="66" charset="0"/>
            </a:endParaRPr>
          </a:p>
          <a:p>
            <a:endParaRPr lang="en-IN" dirty="0"/>
          </a:p>
        </p:txBody>
      </p:sp>
    </p:spTree>
    <p:extLst>
      <p:ext uri="{BB962C8B-B14F-4D97-AF65-F5344CB8AC3E}">
        <p14:creationId xmlns:p14="http://schemas.microsoft.com/office/powerpoint/2010/main" val="2735987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2415" y="171062"/>
            <a:ext cx="9404723" cy="962272"/>
          </a:xfrm>
        </p:spPr>
        <p:txBody>
          <a:bodyPr/>
          <a:lstStyle/>
          <a:p>
            <a:r>
              <a:rPr lang="en-IN" dirty="0" smtClean="0"/>
              <a:t>Model Development</a:t>
            </a:r>
            <a:endParaRPr lang="en-IN" dirty="0"/>
          </a:p>
        </p:txBody>
      </p:sp>
      <p:sp>
        <p:nvSpPr>
          <p:cNvPr id="3" name="Content Placeholder 2"/>
          <p:cNvSpPr>
            <a:spLocks noGrp="1"/>
          </p:cNvSpPr>
          <p:nvPr>
            <p:ph idx="1"/>
          </p:nvPr>
        </p:nvSpPr>
        <p:spPr>
          <a:xfrm>
            <a:off x="460375" y="1133342"/>
            <a:ext cx="11053338" cy="5724658"/>
          </a:xfrm>
        </p:spPr>
        <p:txBody>
          <a:bodyPr>
            <a:normAutofit/>
          </a:bodyPr>
          <a:lstStyle/>
          <a:p>
            <a:pPr marL="0" indent="0">
              <a:buNone/>
            </a:pPr>
            <a:r>
              <a:rPr lang="en-IN" dirty="0" smtClean="0"/>
              <a:t>             </a:t>
            </a:r>
            <a:endParaRPr lang="en-IN" dirty="0" smtClean="0"/>
          </a:p>
          <a:p>
            <a:pPr marL="0" indent="0">
              <a:buNone/>
            </a:pPr>
            <a:r>
              <a:rPr lang="en-IN" dirty="0"/>
              <a:t> </a:t>
            </a:r>
            <a:r>
              <a:rPr lang="en-IN" dirty="0" smtClean="0"/>
              <a:t>               </a:t>
            </a:r>
            <a:r>
              <a:rPr lang="en-IN" dirty="0" smtClean="0"/>
              <a:t>                                                                                                                   </a:t>
            </a:r>
            <a:endParaRPr lang="en-IN" dirty="0" smtClean="0"/>
          </a:p>
          <a:p>
            <a:pPr marL="0" indent="0">
              <a:buNone/>
            </a:pPr>
            <a:r>
              <a:rPr lang="en-IN" dirty="0" smtClean="0"/>
              <a:t>                                                                                        </a:t>
            </a: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4" name="AutoShape 2" descr="data:image/png;base64,iVBORw0KGgoAAAANSUhEUgAAAX8AAAEgCAYAAABcnHNFAAAABHNCSVQICAgIfAhkiAAAAAlwSFlzAAALEgAACxIB0t1+/AAAADh0RVh0U29mdHdhcmUAbWF0cGxvdGxpYiB2ZXJzaW9uMy4yLjIsIGh0dHA6Ly9tYXRwbG90bGliLm9yZy+WH4yJAAAZDElEQVR4nO3de7QlZX3m8e9DC4JcBpGGaZWmwRAVb2g6COLEgCHjhChERUVFVJRM4gXjjIqXJBpjFFfU8YJIGxWiAqKC3BRFBBwvS6G5CIgEhosiLEEFuSnQzW/+qDrh2HT32dW961Sf3t/PWr121bt31X7OOvDbdd791vumqpAkTZYNhg4gSZp9Fn9JmkAWf0maQBZ/SZpAFn9JmkAPGjrAqLbeeutatGjR0DEkaU5ZunTpL6tq/ortc6b4L1q0iPPPP3/oGJI0pyS5bmXtdvtI0gSy+EvSBLL4S9IEsvhL0gSy+EvSBLL4S9IE6n2oZ5JrgduB5cCyqlqcZCvgC8Ai4FrgBVV1S99ZJEmN2bry37Oqdqmqxe3+YcBZVbUTcFa7L0maJUN1++wLHNNuHwPsN1AOSZpIs3GHbwHfSFLAUVW1BNi2qm4EqKobk2yzsgOTHAIcArBw4cJZiHq/RYedPqvvN5uufd8+Q0eQNLDZKP57VNUNbYE/M8lPRj2w/aBYArB48WKXHNNI1ucPbvDDW+PRe7dPVd3QPt4EnATsCvwiyQKA9vGmvnNIku7Xa/FPsmmSzae2gT8HLgVOAQ5qX3YQcHKfOSRJv6/vbp9tgZOSTL3XsVV1RpLzgBOSHAz8FNi/5xySpGl6Lf5VdTXwpJW0/wp4Zp/vLUlaNe/wlaQJZPGXpAk0cvFPcmiSLdL4VJILkvx5n+EkSf3ocuX/yqq6jWbEznzgFcD7ekklSepVl+Kf9vEvgM9U1cXT2iRJc0iX4r80yTdoiv/X2/H79/UTS5LUpy5DPQ8GdgGurqq7kjyMputHkjTHdLnyL2Bn4PXt/qbAxmNPJEnqXZfi/3Fgd+CAdv924IixJ5Ik9a5Lt89Tq+opSS4EqKpbkmzUUy5JUo+6XPnfm2QeTfcPSebjF76SNCd1Kf4foZmSeZsk7wG+A/xLL6kkSb0audunqj6fZCnNhGwB9quqy3tLJknqTZfpHR4FXFNVR9DMyb93ki17SyZJ6k2Xbp8vA8uT/AHwb8AOwLG9pJIk9apL8b+vqpYBzwU+XFV/ByzoJ5YkqU9dR/scALwMOK1t23D8kSRJfetS/F9Bc5PXe6rqmiQ7AJ/rJ5YkqU9dRvv8mPundqCqrsEpnSVpThq5+CfZCXgvzfw+/zmnT1Xt2EMuSVKPunT7fAY4ElgG7An8O/DZPkJJkvrVpfhvUlVnAamq66rqncBe/cSSJPWpy8Ruv0uyAXBlktcCPwe26SeWJKlPXa783wA8hOZL3z8CDgQO6iOUJKlfXUb7nNdu3oEreEnSnNZltM8fAm8Ctp9+XFXZ7y9Jc0yXPv8vAp8APgks7yeOpEm36LDTh47Qq2vft8/QEYBuxX9ZVR3ZWxJJ0qyZsfgn2ardPDXJ39Is6HL31PNV9eueskmSejLKlf9SmqUb0+6/adpzBXiHryTNMTMW/6raYTaCSJJmT5eVvF4zfeWuJA9tu4EkSXNMl5u8Xl1Vt07tVNUtwKvHH0mS1LcuxX+DJFP9/iSZB2w0yoFJ5iW5MMlp7f4OSX6Q5MokX0gy0nkkSePRpfh/AzghyTOT7AUcB5wx4rGHApdP2z8c+FBV7QTcAhzcIYckaS11Kf5vAs4C/gZ4Tbv95pkOSvJIYB+aRd9p/3rYC/hS+5JjgP065JAkraWRbvJqZ/P8UVU9nuYu3y7+D82HxObt/sOAW9vF4AGuBx6xivc9BDgEYOHChR3fVpK0KiNd+VfVfcDFSTpV4CR/CdxUVUunN6/sLVbxvkuqanFVLZ4/f36Xt5YkrUaX6R0WAJcl+SFw51RjVT1nNcfsATwnyV/QLP24Bc1fAlsmeVB79f9I4IbOySVJa6xL8X9X15NX1VuBtwIk+VPgf1fVS5J8EXg+cDzNmgAndz23JGnNdZnP/9wxvu9bgOOT/DNwIfCpMZ5bkjSDLvP53879ffMbARsCd1bVFqMcX1XnAOe021cDu3YJKkkany5X/ptP30+yHxZwSZqTuozz/z1V9RWa8fqSpDmmS7fPc6ftbgAsZhVDNCVJ67Yuo32ePW17GXAtsO9Y00iSZkWXPv9X9BlEkjR7usznv2OSU5PcnOSmJCcncRUvSZqDunzheyxwAs2dvg8Hvkgzs6ckaY7pUvxTVZ+tqmXtv8/hF76SNCd1+cL37CSH0UzJUMALgdOTbAVQVb/uIZ8kqQddiv8L28e/XqH9lTQfBvb/S9Ic0WW0zw6rez7J3lV15tpHkiT1bY3v8F2Jw8d4LklSj8ZZ/Fe2SIskaR00zuLvyB9JmiPGWfwlSXPEOIv/tWM8lySpRzOO9llhNs8HqKoT28fVvk6StO4YZajn1Gye2wBPA77V7u9JszLXieOPJUnq04zFf2o2zySnATtX1Y3t/gLgiH7jSZL60KXPf9FU4W/9AvjDMeeRJM2CLtM7nJPk6zQzeRbwIuDsXlJJknrVZXqH1yb5K+BP2qYlVXVSP7EkSX3qcuUPcAFwe1V9M8lDkmxeVbf3EUyS1J8uK3m9GvgScFTb9AjgK32EkiT1q8sXvq8B9gBuA6iqK2mGf0qS5pguxf/uqrpnaifJg3A+H0mak7oU/3OTvA3YJMneNGv4ntpPLElSn7oU/8OAm4FLaFbz+mpVvb2XVJKkXnUZ7fO6qvow8MmphiSHtm2SpDmky5X/QStpe/mYckiSZtEos3oeALwY2CHJKdOe2hz4VV/BJEn9GaXb53vAjcDWwAemtd8O/KiPUJKkfo0yq+d1wHXA7l1PnmRj4NvAg9v3+lJV/WOSHYDjga1o7ho+cPowUklSv7rc4btbkvOS3JHkniTLk9w2w2F3A3tV1ZOAXYBnJdkNOBz4UFXtBNwCHLymP4AkqbsuX/h+DDgAuBLYBHgV8NHVHVCNO9rdDdt/BexFM1UEwDHAfh1ySJLWUqc1fKvqKmBeVS2vqs/QrOa1WknmJbkIuAk4E/h/wK1Vtax9yfU08wSt7NhDkpyf5Pybb765S1RJ0mp0Kf53JdkIuCjJ+5P8HbDpTAe1HxS7AI8EdgUeu7KXreLYJVW1uKoWz58/v0NUSdLqdCn+BwLzgNcCdwLbAc8b9eCqupVmzd/dgC3buYGg+VC4oUMOSdJa6rKYy3Xt5m+Bd41yTJL5wL1VdWuSTYA/o/my92zg+TQjfg4CTu4SWpK0dka5yesSVjN7Z1U9cTWHLwCOSTKP5q+ME6rqtCQ/Bo5P8s/AhcCnusWWJK2NUa78/3JNT15VPwKevJL2q2n6/yVJAxj1Ji8AkmwP7NQu47jJKMdLktY9a7OM4yNxGUdJmpNcxlGSJpDLOErSBHIZR0maQF2K/1tYYRlH4B19hJIk9Wuk0TpJNgB+VFWPZ9oyjpKkuWmkK/+qug+4OMnCnvNIkmZBl3H6C4DLkvyQZm4fAKrqOWNPJUnqVZfiP9J8PpKkdV+Xid3OXd3zSb5fVZ2XepQkzb5Oi7nMYOMxnkuS1KNxFn9v+JKkOWKcxV+SNEeMs/hnjOeSJPWoU/FPsn2SP2u3N0my+bSnDxxrMklSb8Y2pXNVXTreaJKkvjilsyRNIKd0lqQJ5JTOkjSBuhT/w1hhSueqensvqSRJveoyt887q+ofaKd0TjIvyeer6iX9RJMk9aXLlf/CJG8FSLIRcCJwZS+pJEm96lL8XwE8of0AOA04p6re2UsqSVKvZuz2SfKUabsfphnn/12aL4CfUlUX9BVOktSPUfr8P7DC/i3Azm17AXuNO5QkqV8zFv+q2nM2gkiSZs8o3T4vrarPJXnjyp6vqg+OP5YkqU+jdPts2j5uvtpXSZLmjFG6fY5qH13DV5LWE11m9dwxyalJbk5yU5KTk+zYZzhJUj+6jPM/FjgBWAA8nGZun+P6CCVJ6leX4p+q+mxVLWv/fY4ZZvVMsl2Ss5NcnuSyJIe27VslOTPJle3jQ9fmh5AkdTNj8W8L9VbA2UkOS7KoXdHrzcDpMxy+DPhfVfVYYDfgNUl2ppkk7qyq2gk4q92XJM2SUUb7LKW5wp9ao/evpz1XwLtXdWBV3Qjc2G7fnuRy4BHAvsCfti87BjgHeEuH3JKktTDKaJ8dRjlRkr2r6szVPL8IeDLwA2Db9oOBqroxyUpXBEtyCHAIwMKFC0eJIUkaQacF3Gdw+KqeSLIZ8GXgDVV126gnrKolVbW4qhbPnz9/HBklSYy3+GeljcmGNIX/81V1Ytv8iyQL2ucXADeNMYckaQbjLP4PGPmTJMCngMtXmAbiFOCgdvsg4OQx5pAkzaDLSl5rYg/gQOCSJBe1bW8D3geckORg4KfA/j3nkCRNM87if+2KDVX1HVbRHQQ8c4zvLUnqoMv0Dvsn2bzdfkeSE6cv9FJVz+0joCRp/Lr0+f99O1b/6cB/pxmff2Q/sSRJfepS/Je3j/sAR1bVycBG448kSepbl+L/8yRHAS8AvprkwR2PlyStI7oU7xcAXweeVVW3AlsBb+ollSSpVyON9kmyAfDDqnr8VNv0eXskSXPLSFf+VXUfcHESJ9iRpPVAl3H+C4DLkvwQuHOqsaqeM/ZUkqRedSn+ruErSeuJkYt/VZ3bZxBJ0uzpcofvbknOS3JHknuSLE8y8vTMkqR1R5ehnh8DDgCuBDYBXtW2SZLmmE4Tu1XVVUnmVdVy4DNJvtdTLklSj7oU/7uSbARclOT9NGP8N+0nliSpT126fQ5sX/9amqGe2wHP6yOUJKlfXUb7XJdkE2BBVTnsU5LmsC6jfZ4NXASc0e7vkuSUvoJJkvrTpdvnncCuwK0AVXURsGj8kSRJfetS/JdV1W96SyJJmjVdRvtcmuTFwLwkOwGvBxzqKUlzUJcr/9cBjwPuBo4FfgO8oY9QkqR+dbny37Gq3g68va8wkqTZ0eXK/xNJfpjkb5Ns2VsiSVLvRi7+VfV04KU0N3edn+TYJHv3lkyS1JtOC7BX1X8A7wDeAjwD+EiSnyR5bh/hJEn96HKT1xOTfAi4HNgLeHZVPbbd/lBP+SRJPejyhe/HgE8Cb6uq3041VtUNSd4x9mSSpN50mdvnT1bz3GeTfLmqnOhNkuaATn3+M9hxjOeSJPVonMW/xnguSVKPxln8JUlzxDiLf8Z4LklSj8ZZ/N+yYkOSTye5Kcml09q2SnJmkivbx4eOMYMkaQQzFv8kj0nytSSnJ3lUkqOT3NpO9fDYqddV1TdWcvjRwLNWaDsMOKuqdgLOavclSbNolCv/JcDHgc8B36JZyeuhwLtpxv6vUlV9G/j1Cs37Ase028cA+3XIK0kag1GK/+ZVdWpVHQfcW1XHV+NUmg+BrratqhsB2sdtVvXCJIckOT/J+TfffPMavJUkaWVGKf7zpm1/cIXnNhpjlgeoqiVVtbiqFs+fP7/Pt5KkiTJK8T8iyWYAVfXxqcYkfwB8cw3e8xdJFrTnWADctAbnkCSthRmLf1UdVVV3rKT9qqr6z5W8krx1xPc8BTio3T4IOHnE4yRJYzLOoZ77r9iQ5Djg+8Cjk1yf5GDgfcDeSa4E9m73JUmzqMusnjN5wE1eVXXAKl77zDG+rySpI+f2kaQJ5PQOkjSBuqzktccMbV8cSyJJUu+6XPl/dHVtVfUvax9HkjQbZvzCN8nuwNOA+UneOO2pLfj9G8AkSXPEKKN9NgI2a1+7+bT224Dn9xFKktSvGYt/VZ0LnJvk6Kq6DiDJBsBmVXVb3wElSePXpc//vUm2SLIp8GPgiiRv6imXJKlHXYr/zu2V/n7AV4GFwIG9pJIk9apL8d8wyYY0xf/kqroXb+ySpDmpS/E/CrgW2BT4dpLtab70lSTNMSPP7VNVHwE+Mq3puiR7jj+SJKlvnSZ2S7IP8Dhg42nN/zTWRJKk3nWZ3uETwAuB19HM47M/sH1PuSRJPerS5/+0qnoZcEtVvQvYHdiun1iSpD51Kf6/bR/vSvJw4F5gh/FHkiT1rUuf/2lJtgTeDyxt2/5t/JEkSX3rUvz/Ffgb4L/RLM34f4Ej+wglSepXl+J/DHA79w/3PAD4d+AF4w4lSepXl+L/6Kp60rT9s5NcPO5AkqT+dfnC98Iku03tJHkq8N3xR5Ik9a3Llf9TgZcl+Wm7vxC4PMklQFXVE8eeTpLUiy7F/1m9pZAkzaouc/tc12cQSdLs6dLnL0laT1j8JWkCWfwlaQJZ/CVpAln8JWkCWfwlaQJZ/CVpAln8JWkCWfwlaQINVvyTPCvJFUmuSnLYUDkkaRINUvyTzAOOAP4HsDNwQJKdh8giSZNoqCv/XYGrqurqqroHOB7Yd6AskjRxuszqOU6PAH42bf96mimjf0+SQ4BD2t07klwxC9mGsjXwy9l4oxw+G+8yUWbtdwf+/nqwvv/+tl9Z41DFPytpqwc0VC0BlvQfZ3hJzq+qxUPnUHf+7ua2Sf39DdXtcz2w3bT9RwI3DJRFkibOUMX/PGCnJDsk2Qh4EXDKQFkkaeIM0u1TVcuSvBb4OjAP+HRVXTZElnXIRHRvraf83c1tE/n7S9UDutolSes57/CVpAlk8ZekCWTxl6QJNNQ4f2nOS7IJsLCq1uebD9crSd64QlPR3OD1naq6ZoBIg/HKf0BpvDTJP7T7C5PsOnQuzSzJs4GLgDPa/V2SOFx53bf5Cv+2ABYDX0vyoiGDzTZH+wwoyZHAfcBeVfXYJA8FvlFVfzxwNM0gyVJgL+Ccqnpy2/ajqnrisMm0JpJsBXyzqp4ydJbZYrfPsJ5aVU9JciFAVd3S3vSmdd+yqvpNsrKZSjTXVNWvM2G/TIv/sO5tp7cugCTzaf4S0Lrv0iQvBuYl2Ql4PfC9gTNpDSXZC7hl6ByzyeI/rI8AJwHbJHkP8HzgHcNG0oheB7wduBs4juZu9XcPmkgzSnIJD5xEciuaucVeNvuJhmOf/8CSPAZ4Js1Mp2dV1eUDR5LWW0lWnN64gF9V1Z1D5BmSxX8A7ZdLq1RVv56tLOomyamsZPrxKVX1nFmMI60xu32GsZSmgEz/gmlqv4Adhwilkfzr0AGkcfDKX5ImkFf+A2vH9u8EbDzVVlXfHi6RRtGO8HkvsDO//7vzrzbNCRb/ASV5FXAozUpmFwG7Ad+nuXlI67bPAP8IfAjYE3gFK1+eVFonOb3DsA4F/hi4rqr2BJ4M3DxsJI1ok6o6i6br9Lqqeid+aGsO8cp/WL+rqt8lIcmDq+onSR49dCiN5HdJNgCubFel+zmwzcCZpJFZ/Id1fZItga8AZya5BReynyveADyE5s7ed9Nc9R80aCKpA0f7rCOSPAP4L8AZVXXP0Hkkrd8s/gNrR/tsx7S/wqrqguESaXVmmrbZm7w0V9jtM6Ak7wZeDlzN/RO6FX5xuC7bHfgZzXw+P8ARPpqjvPIfUJIrgCfYzTN3tLOw7g0cADwROB04rqouGzSY1JFDPYd1KbDl0CE0uqpaXlVnVNVBNPdlXAWck+R1A0eTOvHKf0BJFgMn03wI3D3Vbr/xui3Jg4F9aK7+FwGnAJ+uqp8PmUvqwuI/oCSXAUcBlzBtEZeqOnewUFqtJMcAjwe+BhxfVZcOHElaIxb/ASU5t6qeMXQOjS7JfcDU3O/T/+cJUFW1xeynkrqz+A8oyQdpuntO4fe7fRzqKalXFv8BJTl7Jc1VVQ71lNQri78kTSCHeg4oybZJPpXka+3+zkkOHjqXpPWfxX9YRwNfBx7e7v8HzYRhktQri/+wtq6qE2iHeVbVMmD5sJEkTQKL/7DuTPIw2iGDSXYDfjNsJEmTwIndhvVGmmGej0ryXWA+8PxhI0maBI72GUCShVX103b7QcCjaW4SuqKq7h00nKSJYLfPML4ybfsLVXVZVV1q4Zc0Wyz+w5g+B/yOg6WQNLEs/sOoVWxL0qywz38ASZbTTA4WYBPgrqmncHIwSbPA4i9JE8huH0maQBZ/SZpAFn+pB0mOTuINe1pnWfyldUB7s580a/wPThMvyd8DLwF+BvwSWAqcBBxBM+XGXcCrq+onSY4GbgMWA/8VeHNVfSlJgI8CewHXMO1ejiR/BHwQ2Kw9/8ur6sYk5wDfA/agmebjA73/sFLL4q+JlmQx8DzgyTT/P1xAU/yXAP+zqq5M8lTg4zSFHWAB8HTgMTRF+0vAX9FM0/EEYFvgx8Cnk2xI86Gwb1XdnOSFwHuAV7bn2tJ1nDUEi78m3dOBk6vqtwBJTgU2Bp4GfLG5oAfgwdOO+UpV3Qf8OMm2bdufAMdV1XLghiTfatsfDTweOLM91zzgxmnn+sL4fyRpZhZ/TbqspG0D4Naq2mUVx9y9iuNXdtNMgMuqavdVnOvOmSNK4+cXvpp03wGenWTjJJsB+9D08V+TZH+ANJ40w3m+DbwoybwkC4A92/YrgPlJdm/PtWGSx/Xyk0gdWPw10arqPJp++4uBE4HzaRbUeQlwcJKLgcuAfWc41UnAlcAlwJHAue3576FZo+Hw9lwX0XQpSYNyegdNvCSbVdUdSR5CcwV/SFVdMHQuqU/2+UuwJMnONF/0HmPh1yTwyl+SJpB9/pI0gSz+kjSBLP6SNIEs/pI0gSz+kjSB/j8oJ9Z1nj4Gu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AX8AAAEgCAYAAABcnHNFAAAABHNCSVQICAgIfAhkiAAAAAlwSFlzAAALEgAACxIB0t1+/AAAADh0RVh0U29mdHdhcmUAbWF0cGxvdGxpYiB2ZXJzaW9uMy4yLjIsIGh0dHA6Ly9tYXRwbG90bGliLm9yZy+WH4yJAAAZDElEQVR4nO3de7QlZX3m8e9DC4JcBpGGaZWmwRAVb2g6COLEgCHjhChERUVFVJRM4gXjjIqXJBpjFFfU8YJIGxWiAqKC3BRFBBwvS6G5CIgEhosiLEEFuSnQzW/+qDrh2HT32dW961Sf3t/PWr121bt31X7OOvDbdd791vumqpAkTZYNhg4gSZp9Fn9JmkAWf0maQBZ/SZpAFn9JmkAPGjrAqLbeeutatGjR0DEkaU5ZunTpL6tq/ortc6b4L1q0iPPPP3/oGJI0pyS5bmXtdvtI0gSy+EvSBLL4S9IEsvhL0gSy+EvSBLL4S9IE6n2oZ5JrgduB5cCyqlqcZCvgC8Ai4FrgBVV1S99ZJEmN2bry37Oqdqmqxe3+YcBZVbUTcFa7L0maJUN1++wLHNNuHwPsN1AOSZpIs3GHbwHfSFLAUVW1BNi2qm4EqKobk2yzsgOTHAIcArBw4cJZiHq/RYedPqvvN5uufd8+Q0eQNLDZKP57VNUNbYE/M8lPRj2w/aBYArB48WKXHNNI1ucPbvDDW+PRe7dPVd3QPt4EnATsCvwiyQKA9vGmvnNIku7Xa/FPsmmSzae2gT8HLgVOAQ5qX3YQcHKfOSRJv6/vbp9tgZOSTL3XsVV1RpLzgBOSHAz8FNi/5xySpGl6Lf5VdTXwpJW0/wp4Zp/vLUlaNe/wlaQJZPGXpAk0cvFPcmiSLdL4VJILkvx5n+EkSf3ocuX/yqq6jWbEznzgFcD7ekklSepVl+Kf9vEvgM9U1cXT2iRJc0iX4r80yTdoiv/X2/H79/UTS5LUpy5DPQ8GdgGurqq7kjyMputHkjTHdLnyL2Bn4PXt/qbAxmNPJEnqXZfi/3Fgd+CAdv924IixJ5Ik9a5Lt89Tq+opSS4EqKpbkmzUUy5JUo+6XPnfm2QeTfcPSebjF76SNCd1Kf4foZmSeZsk7wG+A/xLL6kkSb0audunqj6fZCnNhGwB9quqy3tLJknqTZfpHR4FXFNVR9DMyb93ki17SyZJ6k2Xbp8vA8uT/AHwb8AOwLG9pJIk9apL8b+vqpYBzwU+XFV/ByzoJ5YkqU9dR/scALwMOK1t23D8kSRJfetS/F9Bc5PXe6rqmiQ7AJ/rJ5YkqU9dRvv8mPundqCqrsEpnSVpThq5+CfZCXgvzfw+/zmnT1Xt2EMuSVKPunT7fAY4ElgG7An8O/DZPkJJkvrVpfhvUlVnAamq66rqncBe/cSSJPWpy8Ruv0uyAXBlktcCPwe26SeWJKlPXa783wA8hOZL3z8CDgQO6iOUJKlfXUb7nNdu3oEreEnSnNZltM8fAm8Ctp9+XFXZ7y9Jc0yXPv8vAp8APgks7yeOpEm36LDTh47Qq2vft8/QEYBuxX9ZVR3ZWxJJ0qyZsfgn2ardPDXJ39Is6HL31PNV9eueskmSejLKlf9SmqUb0+6/adpzBXiHryTNMTMW/6raYTaCSJJmT5eVvF4zfeWuJA9tu4EkSXNMl5u8Xl1Vt07tVNUtwKvHH0mS1LcuxX+DJFP9/iSZB2w0yoFJ5iW5MMlp7f4OSX6Q5MokX0gy0nkkSePRpfh/AzghyTOT7AUcB5wx4rGHApdP2z8c+FBV7QTcAhzcIYckaS11Kf5vAs4C/gZ4Tbv95pkOSvJIYB+aRd9p/3rYC/hS+5JjgP065JAkraWRbvJqZ/P8UVU9nuYu3y7+D82HxObt/sOAW9vF4AGuBx6xivc9BDgEYOHChR3fVpK0KiNd+VfVfcDFSTpV4CR/CdxUVUunN6/sLVbxvkuqanFVLZ4/f36Xt5YkrUaX6R0WAJcl+SFw51RjVT1nNcfsATwnyV/QLP24Bc1fAlsmeVB79f9I4IbOySVJa6xL8X9X15NX1VuBtwIk+VPgf1fVS5J8EXg+cDzNmgAndz23JGnNdZnP/9wxvu9bgOOT/DNwIfCpMZ5bkjSDLvP53879ffMbARsCd1bVFqMcX1XnAOe021cDu3YJKkkany5X/ptP30+yHxZwSZqTuozz/z1V9RWa8fqSpDmmS7fPc6ftbgAsZhVDNCVJ67Yuo32ePW17GXAtsO9Y00iSZkWXPv9X9BlEkjR7usznv2OSU5PcnOSmJCcncRUvSZqDunzheyxwAs2dvg8Hvkgzs6ckaY7pUvxTVZ+tqmXtv8/hF76SNCd1+cL37CSH0UzJUMALgdOTbAVQVb/uIZ8kqQddiv8L28e/XqH9lTQfBvb/S9Ic0WW0zw6rez7J3lV15tpHkiT1bY3v8F2Jw8d4LklSj8ZZ/Fe2SIskaR00zuLvyB9JmiPGWfwlSXPEOIv/tWM8lySpRzOO9llhNs8HqKoT28fVvk6StO4YZajn1Gye2wBPA77V7u9JszLXieOPJUnq04zFf2o2zySnATtX1Y3t/gLgiH7jSZL60KXPf9FU4W/9AvjDMeeRJM2CLtM7nJPk6zQzeRbwIuDsXlJJknrVZXqH1yb5K+BP2qYlVXVSP7EkSX3qcuUPcAFwe1V9M8lDkmxeVbf3EUyS1J8uK3m9GvgScFTb9AjgK32EkiT1q8sXvq8B9gBuA6iqK2mGf0qS5pguxf/uqrpnaifJg3A+H0mak7oU/3OTvA3YJMneNGv4ntpPLElSn7oU/8OAm4FLaFbz+mpVvb2XVJKkXnUZ7fO6qvow8MmphiSHtm2SpDmky5X/QStpe/mYckiSZtEos3oeALwY2CHJKdOe2hz4VV/BJEn9GaXb53vAjcDWwAemtd8O/KiPUJKkfo0yq+d1wHXA7l1PnmRj4NvAg9v3+lJV/WOSHYDjga1o7ho+cPowUklSv7rc4btbkvOS3JHkniTLk9w2w2F3A3tV1ZOAXYBnJdkNOBz4UFXtBNwCHLymP4AkqbsuX/h+DDgAuBLYBHgV8NHVHVCNO9rdDdt/BexFM1UEwDHAfh1ySJLWUqc1fKvqKmBeVS2vqs/QrOa1WknmJbkIuAk4E/h/wK1Vtax9yfU08wSt7NhDkpyf5Pybb765S1RJ0mp0Kf53JdkIuCjJ+5P8HbDpTAe1HxS7AI8EdgUeu7KXreLYJVW1uKoWz58/v0NUSdLqdCn+BwLzgNcCdwLbAc8b9eCqupVmzd/dgC3buYGg+VC4oUMOSdJa6rKYy3Xt5m+Bd41yTJL5wL1VdWuSTYA/o/my92zg+TQjfg4CTu4SWpK0dka5yesSVjN7Z1U9cTWHLwCOSTKP5q+ME6rqtCQ/Bo5P8s/AhcCnusWWJK2NUa78/3JNT15VPwKevJL2q2n6/yVJAxj1Ji8AkmwP7NQu47jJKMdLktY9a7OM4yNxGUdJmpNcxlGSJpDLOErSBHIZR0maQF2K/1tYYRlH4B19hJIk9Wuk0TpJNgB+VFWPZ9oyjpKkuWmkK/+qug+4OMnCnvNIkmZBl3H6C4DLkvyQZm4fAKrqOWNPJUnqVZfiP9J8PpKkdV+Xid3OXd3zSb5fVZ2XepQkzb5Oi7nMYOMxnkuS1KNxFn9v+JKkOWKcxV+SNEeMs/hnjOeSJPWoU/FPsn2SP2u3N0my+bSnDxxrMklSb8Y2pXNVXTreaJKkvjilsyRNIKd0lqQJ5JTOkjSBuhT/w1hhSueqensvqSRJveoyt887q+ofaKd0TjIvyeer6iX9RJMk9aXLlf/CJG8FSLIRcCJwZS+pJEm96lL8XwE8of0AOA04p6re2UsqSVKvZuz2SfKUabsfphnn/12aL4CfUlUX9BVOktSPUfr8P7DC/i3Azm17AXuNO5QkqV8zFv+q2nM2gkiSZs8o3T4vrarPJXnjyp6vqg+OP5YkqU+jdPts2j5uvtpXSZLmjFG6fY5qH13DV5LWE11m9dwxyalJbk5yU5KTk+zYZzhJUj+6jPM/FjgBWAA8nGZun+P6CCVJ6leX4p+q+mxVLWv/fY4ZZvVMsl2Ss5NcnuSyJIe27VslOTPJle3jQ9fmh5AkdTNj8W8L9VbA2UkOS7KoXdHrzcDpMxy+DPhfVfVYYDfgNUl2ppkk7qyq2gk4q92XJM2SUUb7LKW5wp9ao/evpz1XwLtXdWBV3Qjc2G7fnuRy4BHAvsCfti87BjgHeEuH3JKktTDKaJ8dRjlRkr2r6szVPL8IeDLwA2Db9oOBqroxyUpXBEtyCHAIwMKFC0eJIUkaQacF3Gdw+KqeSLIZ8GXgDVV126gnrKolVbW4qhbPnz9/HBklSYy3+GeljcmGNIX/81V1Ytv8iyQL2ucXADeNMYckaQbjLP4PGPmTJMCngMtXmAbiFOCgdvsg4OQx5pAkzaDLSl5rYg/gQOCSJBe1bW8D3geckORg4KfA/j3nkCRNM87if+2KDVX1HVbRHQQ8c4zvLUnqoMv0Dvsn2bzdfkeSE6cv9FJVz+0joCRp/Lr0+f99O1b/6cB/pxmff2Q/sSRJfepS/Je3j/sAR1bVycBG448kSepbl+L/8yRHAS8AvprkwR2PlyStI7oU7xcAXweeVVW3AlsBb+ollSSpVyON9kmyAfDDqnr8VNv0eXskSXPLSFf+VXUfcHESJ9iRpPVAl3H+C4DLkvwQuHOqsaqeM/ZUkqRedSn+ruErSeuJkYt/VZ3bZxBJ0uzpcofvbknOS3JHknuSLE8y8vTMkqR1R5ehnh8DDgCuBDYBXtW2SZLmmE4Tu1XVVUnmVdVy4DNJvtdTLklSj7oU/7uSbARclOT9NGP8N+0nliSpT126fQ5sX/9amqGe2wHP6yOUJKlfXUb7XJdkE2BBVTnsU5LmsC6jfZ4NXASc0e7vkuSUvoJJkvrTpdvnncCuwK0AVXURsGj8kSRJfetS/JdV1W96SyJJmjVdRvtcmuTFwLwkOwGvBxzqKUlzUJcr/9cBjwPuBo4FfgO8oY9QkqR+dbny37Gq3g68va8wkqTZ0eXK/xNJfpjkb5Ns2VsiSVLvRi7+VfV04KU0N3edn+TYJHv3lkyS1JtOC7BX1X8A7wDeAjwD+EiSnyR5bh/hJEn96HKT1xOTfAi4HNgLeHZVPbbd/lBP+SRJPejyhe/HgE8Cb6uq3041VtUNSd4x9mSSpN50mdvnT1bz3GeTfLmqnOhNkuaATn3+M9hxjOeSJPVonMW/xnguSVKPxln8JUlzxDiLf8Z4LklSj8ZZ/N+yYkOSTye5Kcml09q2SnJmkivbx4eOMYMkaQQzFv8kj0nytSSnJ3lUkqOT3NpO9fDYqddV1TdWcvjRwLNWaDsMOKuqdgLOavclSbNolCv/JcDHgc8B36JZyeuhwLtpxv6vUlV9G/j1Cs37Ase028cA+3XIK0kag1GK/+ZVdWpVHQfcW1XHV+NUmg+BrratqhsB2sdtVvXCJIckOT/J+TfffPMavJUkaWVGKf7zpm1/cIXnNhpjlgeoqiVVtbiqFs+fP7/Pt5KkiTJK8T8iyWYAVfXxqcYkfwB8cw3e8xdJFrTnWADctAbnkCSthRmLf1UdVVV3rKT9qqr6z5W8krx1xPc8BTio3T4IOHnE4yRJYzLOoZ77r9iQ5Djg+8Cjk1yf5GDgfcDeSa4E9m73JUmzqMusnjN5wE1eVXXAKl77zDG+rySpI+f2kaQJ5PQOkjSBuqzktccMbV8cSyJJUu+6XPl/dHVtVfUvax9HkjQbZvzCN8nuwNOA+UneOO2pLfj9G8AkSXPEKKN9NgI2a1+7+bT224Dn9xFKktSvGYt/VZ0LnJvk6Kq6DiDJBsBmVXVb3wElSePXpc//vUm2SLIp8GPgiiRv6imXJKlHXYr/zu2V/n7AV4GFwIG9pJIk9apL8d8wyYY0xf/kqroXb+ySpDmpS/E/CrgW2BT4dpLtab70lSTNMSPP7VNVHwE+Mq3puiR7jj+SJKlvnSZ2S7IP8Dhg42nN/zTWRJKk3nWZ3uETwAuB19HM47M/sH1PuSRJPerS5/+0qnoZcEtVvQvYHdiun1iSpD51Kf6/bR/vSvJw4F5gh/FHkiT1rUuf/2lJtgTeDyxt2/5t/JEkSX3rUvz/Ffgb4L/RLM34f4Ej+wglSepXl+J/DHA79w/3PAD4d+AF4w4lSepXl+L/6Kp60rT9s5NcPO5AkqT+dfnC98Iku03tJHkq8N3xR5Ik9a3Llf9TgZcl+Wm7vxC4PMklQFXVE8eeTpLUiy7F/1m9pZAkzaouc/tc12cQSdLs6dLnL0laT1j8JWkCWfwlaQJZ/CVpAln8JWkCWfwlaQJZ/CVpAln8JWkCWfwlaQINVvyTPCvJFUmuSnLYUDkkaRINUvyTzAOOAP4HsDNwQJKdh8giSZNoqCv/XYGrqurqqroHOB7Yd6AskjRxuszqOU6PAH42bf96mimjf0+SQ4BD2t07klwxC9mGsjXwy9l4oxw+G+8yUWbtdwf+/nqwvv/+tl9Z41DFPytpqwc0VC0BlvQfZ3hJzq+qxUPnUHf+7ua2Sf39DdXtcz2w3bT9RwI3DJRFkibOUMX/PGCnJDsk2Qh4EXDKQFkkaeIM0u1TVcuSvBb4OjAP+HRVXTZElnXIRHRvraf83c1tE/n7S9UDutolSes57/CVpAlk8ZekCWTxl6QJNNQ4f2nOS7IJsLCq1uebD9crSd64QlPR3OD1naq6ZoBIg/HKf0BpvDTJP7T7C5PsOnQuzSzJs4GLgDPa/V2SOFx53bf5Cv+2ABYDX0vyoiGDzTZH+wwoyZHAfcBeVfXYJA8FvlFVfzxwNM0gyVJgL+Ccqnpy2/ajqnrisMm0JpJsBXyzqp4ydJbZYrfPsJ5aVU9JciFAVd3S3vSmdd+yqvpNsrKZSjTXVNWvM2G/TIv/sO5tp7cugCTzaf4S0Lrv0iQvBuYl2Ql4PfC9gTNpDSXZC7hl6ByzyeI/rI8AJwHbJHkP8HzgHcNG0oheB7wduBs4juZu9XcPmkgzSnIJD5xEciuaucVeNvuJhmOf/8CSPAZ4Js1Mp2dV1eUDR5LWW0lWnN64gF9V1Z1D5BmSxX8A7ZdLq1RVv56tLOomyamsZPrxKVX1nFmMI60xu32GsZSmgEz/gmlqv4Adhwilkfzr0AGkcfDKX5ImkFf+A2vH9u8EbDzVVlXfHi6RRtGO8HkvsDO//7vzrzbNCRb/ASV5FXAozUpmFwG7Ad+nuXlI67bPAP8IfAjYE3gFK1+eVFonOb3DsA4F/hi4rqr2BJ4M3DxsJI1ok6o6i6br9Lqqeid+aGsO8cp/WL+rqt8lIcmDq+onSR49dCiN5HdJNgCubFel+zmwzcCZpJFZ/Id1fZItga8AZya5BReynyveADyE5s7ed9Nc9R80aCKpA0f7rCOSPAP4L8AZVXXP0Hkkrd8s/gNrR/tsx7S/wqrqguESaXVmmrbZm7w0V9jtM6Ak7wZeDlzN/RO6FX5xuC7bHfgZzXw+P8ARPpqjvPIfUJIrgCfYzTN3tLOw7g0cADwROB04rqouGzSY1JFDPYd1KbDl0CE0uqpaXlVnVNVBNPdlXAWck+R1A0eTOvHKf0BJFgMn03wI3D3Vbr/xui3Jg4F9aK7+FwGnAJ+uqp8PmUvqwuI/oCSXAUcBlzBtEZeqOnewUFqtJMcAjwe+BhxfVZcOHElaIxb/ASU5t6qeMXQOjS7JfcDU3O/T/+cJUFW1xeynkrqz+A8oyQdpuntO4fe7fRzqKalXFv8BJTl7Jc1VVQ71lNQri78kTSCHeg4oybZJPpXka+3+zkkOHjqXpPWfxX9YRwNfBx7e7v8HzYRhktQri/+wtq6qE2iHeVbVMmD5sJEkTQKL/7DuTPIw2iGDSXYDfjNsJEmTwIndhvVGmmGej0ryXWA+8PxhI0maBI72GUCShVX103b7QcCjaW4SuqKq7h00nKSJYLfPML4ybfsLVXVZVV1q4Zc0Wyz+w5g+B/yOg6WQNLEs/sOoVWxL0qywz38ASZbTTA4WYBPgrqmncHIwSbPA4i9JE8huH0maQBZ/SZpAFn+pB0mOTuINe1pnWfyldUB7s580a/wPThMvyd8DLwF+BvwSWAqcBBxBM+XGXcCrq+onSY4GbgMWA/8VeHNVfSlJgI8CewHXMO1ejiR/BHwQ2Kw9/8ur6sYk5wDfA/agmebjA73/sFLL4q+JlmQx8DzgyTT/P1xAU/yXAP+zqq5M8lTg4zSFHWAB8HTgMTRF+0vAX9FM0/EEYFvgx8Cnk2xI86Gwb1XdnOSFwHuAV7bn2tJ1nDUEi78m3dOBk6vqtwBJTgU2Bp4GfLG5oAfgwdOO+UpV3Qf8OMm2bdufAMdV1XLghiTfatsfDTweOLM91zzgxmnn+sL4fyRpZhZ/TbqspG0D4Naq2mUVx9y9iuNXdtNMgMuqavdVnOvOmSNK4+cXvpp03wGenWTjJJsB+9D08V+TZH+ANJ40w3m+DbwoybwkC4A92/YrgPlJdm/PtWGSx/Xyk0gdWPw10arqPJp++4uBE4HzaRbUeQlwcJKLgcuAfWc41UnAlcAlwJHAue3576FZo+Hw9lwX0XQpSYNyegdNvCSbVdUdSR5CcwV/SFVdMHQuqU/2+UuwJMnONF/0HmPh1yTwyl+SJpB9/pI0gSz+kjSBLP6SNIEs/pI0gSz+kjSB/j8oJ9Z1nj4Gu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data:image/png;base64,iVBORw0KGgoAAAANSUhEUgAAAX8AAAEgCAYAAABcnHNFAAAABHNCSVQICAgIfAhkiAAAAAlwSFlzAAALEgAACxIB0t1+/AAAADh0RVh0U29mdHdhcmUAbWF0cGxvdGxpYiB2ZXJzaW9uMy4yLjIsIGh0dHA6Ly9tYXRwbG90bGliLm9yZy+WH4yJAAAZDElEQVR4nO3de7QlZX3m8e9DC4JcBpGGaZWmwRAVb2g6COLEgCHjhChERUVFVJRM4gXjjIqXJBpjFFfU8YJIGxWiAqKC3BRFBBwvS6G5CIgEhosiLEEFuSnQzW/+qDrh2HT32dW961Sf3t/PWr121bt31X7OOvDbdd791vumqpAkTZYNhg4gSZp9Fn9JmkAWf0maQBZ/SZpAFn9JmkAPGjrAqLbeeutatGjR0DEkaU5ZunTpL6tq/ortc6b4L1q0iPPPP3/oGJI0pyS5bmXtdvtI0gSy+EvSBLL4S9IEsvhL0gSy+EvSBLL4S9IE6n2oZ5JrgduB5cCyqlqcZCvgC8Ai4FrgBVV1S99ZJEmN2bry37Oqdqmqxe3+YcBZVbUTcFa7L0maJUN1++wLHNNuHwPsN1AOSZpIs3GHbwHfSFLAUVW1BNi2qm4EqKobk2yzsgOTHAIcArBw4cJZiHq/RYedPqvvN5uufd8+Q0eQNLDZKP57VNUNbYE/M8lPRj2w/aBYArB48WKXHNNI1ucPbvDDW+PRe7dPVd3QPt4EnATsCvwiyQKA9vGmvnNIku7Xa/FPsmmSzae2gT8HLgVOAQ5qX3YQcHKfOSRJv6/vbp9tgZOSTL3XsVV1RpLzgBOSHAz8FNi/5xySpGl6Lf5VdTXwpJW0/wp4Zp/vLUlaNe/wlaQJZPGXpAk0cvFPcmiSLdL4VJILkvx5n+EkSf3ocuX/yqq6jWbEznzgFcD7ekklSepVl+Kf9vEvgM9U1cXT2iRJc0iX4r80yTdoiv/X2/H79/UTS5LUpy5DPQ8GdgGurqq7kjyMputHkjTHdLnyL2Bn4PXt/qbAxmNPJEnqXZfi/3Fgd+CAdv924IixJ5Ik9a5Lt89Tq+opSS4EqKpbkmzUUy5JUo+6XPnfm2QeTfcPSebjF76SNCd1Kf4foZmSeZsk7wG+A/xLL6kkSb0audunqj6fZCnNhGwB9quqy3tLJknqTZfpHR4FXFNVR9DMyb93ki17SyZJ6k2Xbp8vA8uT/AHwb8AOwLG9pJIk9apL8b+vqpYBzwU+XFV/ByzoJ5YkqU9dR/scALwMOK1t23D8kSRJfetS/F9Bc5PXe6rqmiQ7AJ/rJ5YkqU9dRvv8mPundqCqrsEpnSVpThq5+CfZCXgvzfw+/zmnT1Xt2EMuSVKPunT7fAY4ElgG7An8O/DZPkJJkvrVpfhvUlVnAamq66rqncBe/cSSJPWpy8Ruv0uyAXBlktcCPwe26SeWJKlPXa783wA8hOZL3z8CDgQO6iOUJKlfXUb7nNdu3oEreEnSnNZltM8fAm8Ctp9+XFXZ7y9Jc0yXPv8vAp8APgks7yeOpEm36LDTh47Qq2vft8/QEYBuxX9ZVR3ZWxJJ0qyZsfgn2ardPDXJ39Is6HL31PNV9eueskmSejLKlf9SmqUb0+6/adpzBXiHryTNMTMW/6raYTaCSJJmT5eVvF4zfeWuJA9tu4EkSXNMl5u8Xl1Vt07tVNUtwKvHH0mS1LcuxX+DJFP9/iSZB2w0yoFJ5iW5MMlp7f4OSX6Q5MokX0gy0nkkSePRpfh/AzghyTOT7AUcB5wx4rGHApdP2z8c+FBV7QTcAhzcIYckaS11Kf5vAs4C/gZ4Tbv95pkOSvJIYB+aRd9p/3rYC/hS+5JjgP065JAkraWRbvJqZ/P8UVU9nuYu3y7+D82HxObt/sOAW9vF4AGuBx6xivc9BDgEYOHChR3fVpK0KiNd+VfVfcDFSTpV4CR/CdxUVUunN6/sLVbxvkuqanFVLZ4/f36Xt5YkrUaX6R0WAJcl+SFw51RjVT1nNcfsATwnyV/QLP24Bc1fAlsmeVB79f9I4IbOySVJa6xL8X9X15NX1VuBtwIk+VPgf1fVS5J8EXg+cDzNmgAndz23JGnNdZnP/9wxvu9bgOOT/DNwIfCpMZ5bkjSDLvP53879ffMbARsCd1bVFqMcX1XnAOe021cDu3YJKkkany5X/ptP30+yHxZwSZqTuozz/z1V9RWa8fqSpDmmS7fPc6ftbgAsZhVDNCVJ67Yuo32ePW17GXAtsO9Y00iSZkWXPv9X9BlEkjR7usznv2OSU5PcnOSmJCcncRUvSZqDunzheyxwAs2dvg8Hvkgzs6ckaY7pUvxTVZ+tqmXtv8/hF76SNCd1+cL37CSH0UzJUMALgdOTbAVQVb/uIZ8kqQddiv8L28e/XqH9lTQfBvb/S9Ic0WW0zw6rez7J3lV15tpHkiT1bY3v8F2Jw8d4LklSj8ZZ/Fe2SIskaR00zuLvyB9JmiPGWfwlSXPEOIv/tWM8lySpRzOO9llhNs8HqKoT28fVvk6StO4YZajn1Gye2wBPA77V7u9JszLXieOPJUnq04zFf2o2zySnATtX1Y3t/gLgiH7jSZL60KXPf9FU4W/9AvjDMeeRJM2CLtM7nJPk6zQzeRbwIuDsXlJJknrVZXqH1yb5K+BP2qYlVXVSP7EkSX3qcuUPcAFwe1V9M8lDkmxeVbf3EUyS1J8uK3m9GvgScFTb9AjgK32EkiT1q8sXvq8B9gBuA6iqK2mGf0qS5pguxf/uqrpnaifJg3A+H0mak7oU/3OTvA3YJMneNGv4ntpPLElSn7oU/8OAm4FLaFbz+mpVvb2XVJKkXnUZ7fO6qvow8MmphiSHtm2SpDmky5X/QStpe/mYckiSZtEos3oeALwY2CHJKdOe2hz4VV/BJEn9GaXb53vAjcDWwAemtd8O/KiPUJKkfo0yq+d1wHXA7l1PnmRj4NvAg9v3+lJV/WOSHYDjga1o7ho+cPowUklSv7rc4btbkvOS3JHkniTLk9w2w2F3A3tV1ZOAXYBnJdkNOBz4UFXtBNwCHLymP4AkqbsuX/h+DDgAuBLYBHgV8NHVHVCNO9rdDdt/BexFM1UEwDHAfh1ySJLWUqc1fKvqKmBeVS2vqs/QrOa1WknmJbkIuAk4E/h/wK1Vtax9yfU08wSt7NhDkpyf5Pybb765S1RJ0mp0Kf53JdkIuCjJ+5P8HbDpTAe1HxS7AI8EdgUeu7KXreLYJVW1uKoWz58/v0NUSdLqdCn+BwLzgNcCdwLbAc8b9eCqupVmzd/dgC3buYGg+VC4oUMOSdJa6rKYy3Xt5m+Bd41yTJL5wL1VdWuSTYA/o/my92zg+TQjfg4CTu4SWpK0dka5yesSVjN7Z1U9cTWHLwCOSTKP5q+ME6rqtCQ/Bo5P8s/AhcCnusWWJK2NUa78/3JNT15VPwKevJL2q2n6/yVJAxj1Ji8AkmwP7NQu47jJKMdLktY9a7OM4yNxGUdJmpNcxlGSJpDLOErSBHIZR0maQF2K/1tYYRlH4B19hJIk9Wuk0TpJNgB+VFWPZ9oyjpKkuWmkK/+qug+4OMnCnvNIkmZBl3H6C4DLkvyQZm4fAKrqOWNPJUnqVZfiP9J8PpKkdV+Xid3OXd3zSb5fVZ2XepQkzb5Oi7nMYOMxnkuS1KNxFn9v+JKkOWKcxV+SNEeMs/hnjOeSJPWoU/FPsn2SP2u3N0my+bSnDxxrMklSb8Y2pXNVXTreaJKkvjilsyRNIKd0lqQJ5JTOkjSBuhT/w1hhSueqensvqSRJveoyt887q+ofaKd0TjIvyeer6iX9RJMk9aXLlf/CJG8FSLIRcCJwZS+pJEm96lL8XwE8of0AOA04p6re2UsqSVKvZuz2SfKUabsfphnn/12aL4CfUlUX9BVOktSPUfr8P7DC/i3Azm17AXuNO5QkqV8zFv+q2nM2gkiSZs8o3T4vrarPJXnjyp6vqg+OP5YkqU+jdPts2j5uvtpXSZLmjFG6fY5qH13DV5LWE11m9dwxyalJbk5yU5KTk+zYZzhJUj+6jPM/FjgBWAA8nGZun+P6CCVJ6leX4p+q+mxVLWv/fY4ZZvVMsl2Ss5NcnuSyJIe27VslOTPJle3jQ9fmh5AkdTNj8W8L9VbA2UkOS7KoXdHrzcDpMxy+DPhfVfVYYDfgNUl2ppkk7qyq2gk4q92XJM2SUUb7LKW5wp9ao/evpz1XwLtXdWBV3Qjc2G7fnuRy4BHAvsCfti87BjgHeEuH3JKktTDKaJ8dRjlRkr2r6szVPL8IeDLwA2Db9oOBqroxyUpXBEtyCHAIwMKFC0eJIUkaQacF3Gdw+KqeSLIZ8GXgDVV126gnrKolVbW4qhbPnz9/HBklSYy3+GeljcmGNIX/81V1Ytv8iyQL2ucXADeNMYckaQbjLP4PGPmTJMCngMtXmAbiFOCgdvsg4OQx5pAkzaDLSl5rYg/gQOCSJBe1bW8D3geckORg4KfA/j3nkCRNM87if+2KDVX1HVbRHQQ8c4zvLUnqoMv0Dvsn2bzdfkeSE6cv9FJVz+0joCRp/Lr0+f99O1b/6cB/pxmff2Q/sSRJfepS/Je3j/sAR1bVycBG448kSepbl+L/8yRHAS8AvprkwR2PlyStI7oU7xcAXweeVVW3AlsBb+ollSSpVyON9kmyAfDDqnr8VNv0eXskSXPLSFf+VXUfcHESJ9iRpPVAl3H+C4DLkvwQuHOqsaqeM/ZUkqRedSn+ruErSeuJkYt/VZ3bZxBJ0uzpcofvbknOS3JHknuSLE8y8vTMkqR1R5ehnh8DDgCuBDYBXtW2SZLmmE4Tu1XVVUnmVdVy4DNJvtdTLklSj7oU/7uSbARclOT9NGP8N+0nliSpT126fQ5sX/9amqGe2wHP6yOUJKlfXUb7XJdkE2BBVTnsU5LmsC6jfZ4NXASc0e7vkuSUvoJJkvrTpdvnncCuwK0AVXURsGj8kSRJfetS/JdV1W96SyJJmjVdRvtcmuTFwLwkOwGvBxzqKUlzUJcr/9cBjwPuBo4FfgO8oY9QkqR+dbny37Gq3g68va8wkqTZ0eXK/xNJfpjkb5Ns2VsiSVLvRi7+VfV04KU0N3edn+TYJHv3lkyS1JtOC7BX1X8A7wDeAjwD+EiSnyR5bh/hJEn96HKT1xOTfAi4HNgLeHZVPbbd/lBP+SRJPejyhe/HgE8Cb6uq3041VtUNSd4x9mSSpN50mdvnT1bz3GeTfLmqnOhNkuaATn3+M9hxjOeSJPVonMW/xnguSVKPxln8JUlzxDiLf8Z4LklSj8ZZ/N+yYkOSTye5Kcml09q2SnJmkivbx4eOMYMkaQQzFv8kj0nytSSnJ3lUkqOT3NpO9fDYqddV1TdWcvjRwLNWaDsMOKuqdgLOavclSbNolCv/JcDHgc8B36JZyeuhwLtpxv6vUlV9G/j1Cs37Ase028cA+3XIK0kag1GK/+ZVdWpVHQfcW1XHV+NUmg+BrratqhsB2sdtVvXCJIckOT/J+TfffPMavJUkaWVGKf7zpm1/cIXnNhpjlgeoqiVVtbiqFs+fP7/Pt5KkiTJK8T8iyWYAVfXxqcYkfwB8cw3e8xdJFrTnWADctAbnkCSthRmLf1UdVVV3rKT9qqr6z5W8krx1xPc8BTio3T4IOHnE4yRJYzLOoZ77r9iQ5Djg+8Cjk1yf5GDgfcDeSa4E9m73JUmzqMusnjN5wE1eVXXAKl77zDG+rySpI+f2kaQJ5PQOkjSBuqzktccMbV8cSyJJUu+6XPl/dHVtVfUvax9HkjQbZvzCN8nuwNOA+UneOO2pLfj9G8AkSXPEKKN9NgI2a1+7+bT224Dn9xFKktSvGYt/VZ0LnJvk6Kq6DiDJBsBmVXVb3wElSePXpc//vUm2SLIp8GPgiiRv6imXJKlHXYr/zu2V/n7AV4GFwIG9pJIk9apL8d8wyYY0xf/kqroXb+ySpDmpS/E/CrgW2BT4dpLtab70lSTNMSPP7VNVHwE+Mq3puiR7jj+SJKlvnSZ2S7IP8Dhg42nN/zTWRJKk3nWZ3uETwAuB19HM47M/sH1PuSRJPerS5/+0qnoZcEtVvQvYHdiun1iSpD51Kf6/bR/vSvJw4F5gh/FHkiT1rUuf/2lJtgTeDyxt2/5t/JEkSX3rUvz/Ffgb4L/RLM34f4Ej+wglSepXl+J/DHA79w/3PAD4d+AF4w4lSepXl+L/6Kp60rT9s5NcPO5AkqT+dfnC98Iku03tJHkq8N3xR5Ik9a3Llf9TgZcl+Wm7vxC4PMklQFXVE8eeTpLUiy7F/1m9pZAkzaouc/tc12cQSdLs6dLnL0laT1j8JWkCWfwlaQJZ/CVpAln8JWkCWfwlaQJZ/CVpAln8JWkCWfwlaQINVvyTPCvJFUmuSnLYUDkkaRINUvyTzAOOAP4HsDNwQJKdh8giSZNoqCv/XYGrqurqqroHOB7Yd6AskjRxuszqOU6PAH42bf96mimjf0+SQ4BD2t07klwxC9mGsjXwy9l4oxw+G+8yUWbtdwf+/nqwvv/+tl9Z41DFPytpqwc0VC0BlvQfZ3hJzq+qxUPnUHf+7ua2Sf39DdXtcz2w3bT9RwI3DJRFkibOUMX/PGCnJDsk2Qh4EXDKQFkkaeIM0u1TVcuSvBb4OjAP+HRVXTZElnXIRHRvraf83c1tE/n7S9UDutolSes57/CVpAlk8ZekCWTxl6QJNNQ4f2nOS7IJsLCq1uebD9crSd64QlPR3OD1naq6ZoBIg/HKf0BpvDTJP7T7C5PsOnQuzSzJs4GLgDPa/V2SOFx53bf5Cv+2ABYDX0vyoiGDzTZH+wwoyZHAfcBeVfXYJA8FvlFVfzxwNM0gyVJgL+Ccqnpy2/ajqnrisMm0JpJsBXyzqp4ydJbZYrfPsJ5aVU9JciFAVd3S3vSmdd+yqvpNsrKZSjTXVNWvM2G/TIv/sO5tp7cugCTzaf4S0Lrv0iQvBuYl2Ql4PfC9gTNpDSXZC7hl6ByzyeI/rI8AJwHbJHkP8HzgHcNG0oheB7wduBs4juZu9XcPmkgzSnIJD5xEciuaucVeNvuJhmOf/8CSPAZ4Js1Mp2dV1eUDR5LWW0lWnN64gF9V1Z1D5BmSxX8A7ZdLq1RVv56tLOomyamsZPrxKVX1nFmMI60xu32GsZSmgEz/gmlqv4Adhwilkfzr0AGkcfDKX5ImkFf+A2vH9u8EbDzVVlXfHi6RRtGO8HkvsDO//7vzrzbNCRb/ASV5FXAozUpmFwG7Ad+nuXlI67bPAP8IfAjYE3gFK1+eVFonOb3DsA4F/hi4rqr2BJ4M3DxsJI1ok6o6i6br9Lqqeid+aGsO8cp/WL+rqt8lIcmDq+onSR49dCiN5HdJNgCubFel+zmwzcCZpJFZ/Id1fZItga8AZya5BReynyveADyE5s7ed9Nc9R80aCKpA0f7rCOSPAP4L8AZVXXP0Hkkrd8s/gNrR/tsx7S/wqrqguESaXVmmrbZm7w0V9jtM6Ak7wZeDlzN/RO6FX5xuC7bHfgZzXw+P8ARPpqjvPIfUJIrgCfYzTN3tLOw7g0cADwROB04rqouGzSY1JFDPYd1KbDl0CE0uqpaXlVnVNVBNPdlXAWck+R1A0eTOvHKf0BJFgMn03wI3D3Vbr/xui3Jg4F9aK7+FwGnAJ+uqp8PmUvqwuI/oCSXAUcBlzBtEZeqOnewUFqtJMcAjwe+BhxfVZcOHElaIxb/ASU5t6qeMXQOjS7JfcDU3O/T/+cJUFW1xeynkrqz+A8oyQdpuntO4fe7fRzqKalXFv8BJTl7Jc1VVQ71lNQri78kTSCHeg4oybZJPpXka+3+zkkOHjqXpPWfxX9YRwNfBx7e7v8HzYRhktQri/+wtq6qE2iHeVbVMmD5sJEkTQKL/7DuTPIw2iGDSXYDfjNsJEmTwIndhvVGmmGej0ryXWA+8PxhI0maBI72GUCShVX103b7QcCjaW4SuqKq7h00nKSJYLfPML4ybfsLVXVZVV1q4Zc0Wyz+w5g+B/yOg6WQNLEs/sOoVWxL0qywz38ASZbTTA4WYBPgrqmncHIwSbPA4i9JE8huH0maQBZ/SZpAFn+pB0mOTuINe1pnWfyldUB7s580a/wPThMvyd8DLwF+BvwSWAqcBBxBM+XGXcCrq+onSY4GbgMWA/8VeHNVfSlJgI8CewHXMO1ejiR/BHwQ2Kw9/8ur6sYk5wDfA/agmebjA73/sFLL4q+JlmQx8DzgyTT/P1xAU/yXAP+zqq5M8lTg4zSFHWAB8HTgMTRF+0vAX9FM0/EEYFvgx8Cnk2xI86Gwb1XdnOSFwHuAV7bn2tJ1nDUEi78m3dOBk6vqtwBJTgU2Bp4GfLG5oAfgwdOO+UpV3Qf8OMm2bdufAMdV1XLghiTfatsfDTweOLM91zzgxmnn+sL4fyRpZhZ/TbqspG0D4Naq2mUVx9y9iuNXdtNMgMuqavdVnOvOmSNK4+cXvpp03wGenWTjJJsB+9D08V+TZH+ANJ40w3m+DbwoybwkC4A92/YrgPlJdm/PtWGSx/Xyk0gdWPw10arqPJp++4uBE4HzaRbUeQlwcJKLgcuAfWc41UnAlcAlwJHAue3576FZo+Hw9lwX0XQpSYNyegdNvCSbVdUdSR5CcwV/SFVdMHQuqU/2+UuwJMnONF/0HmPh1yTwyl+SJpB9/pI0gSz+kjSBLP6SNIEs/pI0gSz+kjSB/j8oJ9Z1nj4Gu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 y="2095606"/>
            <a:ext cx="5000267" cy="3635421"/>
          </a:xfrm>
          <a:prstGeom prst="rect">
            <a:avLst/>
          </a:prstGeom>
        </p:spPr>
      </p:pic>
      <p:sp>
        <p:nvSpPr>
          <p:cNvPr id="9" name="AutoShape 10" descr="data:image/png;base64,iVBORw0KGgoAAAANSUhEUgAAAYMAAAEgCAYAAABW7B9SAAAABHNCSVQICAgIfAhkiAAAAAlwSFlzAAALEgAACxIB0t1+/AAAADh0RVh0U29mdHdhcmUAbWF0cGxvdGxpYiB2ZXJzaW9uMy4yLjIsIGh0dHA6Ly9tYXRwbG90bGliLm9yZy+WH4yJAAARvElEQVR4nO3dfZBddX3H8feHhCeHYkAWShNssGbUiAoYIVanrdBCkGroFKahtkSbNlMHLY6dsdgnWpEpzLTSoYNMMyUlOB0CpSpRwTTlQceqSHgQCEizBZUII7EJ+EABA9/+cX+xl7Cb3Y3Jnrvs+zVzZ8/5nt85+71zIZ89jzdVhSRpetur6wYkSd0zDCRJhoEkyTCQJGEYSJKAmV03sKsOOeSQmjt3btdtSNKUcfvtt3+vqoZGWjZlw2Du3LmsX7++6zYkacpI8q3RlnmYSJJkGEiSDANJEoaBJAnDQJKEYSBJwjCQJGEYSJIwDCRJTOE7kCfT3HM/13ULe9Q3Lzy16xYkdcw9A0mSYSBJMgwkSRgGkiQMA0kShoEkCcNAkoRhIEnCMJAkYRhIkjAMJEkYBpIkDANJEoaBJAnDQJKEYSBJwi+30TTglxNJY3PPQJJkGEiSDANJEoaBJAnDQJKEYSBJwjCQJGEYSJKYQBgkmZHkziSfbfNHJrk1ycYkVyfZp9X3bfPDbfncvm18uNUfSHJyX31Rqw0nOXf3vT1J0nhMZM/gHOD+vvmLgIurah6wFVjW6suArVX1SuDiNo4k84ElwGuBRcDHW8DMAC4FTgHmA2e2sZKkSTKuMEgyBzgV+Kc2H+AE4No2ZBVwWpte3OZpy09s4xcDq6vq6ap6CBgGjmuv4ap6sKqeAVa3sZKkSTLePYO/Bz4EPNfmXwY8XlXb2vwmYHabng08DNCWP9HG/6S+wzqj1V8gyfIk65Os37x58zhblySNZcwwSPLrwGNVdXt/eYShNcayidZfWKxaUVULqmrB0NDQTrqWJE3EeJ5a+hbgnUneDuwHHEhvT2FWkpntr/85wCNt/CbgCGBTkpnAS4EtffXt+tcZrS5JmgRj7hlU1Yerak5VzaV3AvimqnoXcDNwehu2FLiuTa9p87TlN1VVtfqSdrXRkcA84GvAbcC8dnXSPu13rNkt706SNC4/zfcZ/AmwOslHgTuBy1v9cuATSYbp7REsAaiqDUmuAe4DtgFnV9WzAEneB6wFZgArq2rDT9GXJGmCJhQGVXULcEubfpDelUA7jnkKOGOU9S8ALhihfj1w/UR6kSTtPt6BLEkyDCRJhoEkCcNAkoRhIEnCMJAkYRhIkjAMJEkYBpIkDANJEoaBJAnDQJKEYSBJwjCQJGEYSJIwDCRJGAaSJAwDSRKGgSQJw0CShGEgScIwkCRhGEiSMAwkSRgGkiQMA0kShoEkCcNAkoRhIEnCMJAkYRhIkjAMJEkYBpIkDANJEoaBJIlxhEGS/ZJ8LcnXk2xI8tetfmSSW5NsTHJ1kn1afd82P9yWz+3b1odb/YEkJ/fVF7XacJJzd//blCTtzHj2DJ4GTqiqNwBHA4uSLAQuAi6uqnnAVmBZG78M2FpVrwQubuNIMh9YArwWWAR8PMmMJDOAS4FTgPnAmW2sJGmSjBkG1fPDNrt3exVwAnBtq68CTmvTi9s8bfmJSdLqq6vq6ap6CBgGjmuv4ap6sKqeAVa3sZKkSTKucwbtL/i7gMeAdcB/A49X1bY2ZBMwu03PBh4GaMufAF7WX99hndHqI/WxPMn6JOs3b948ntYlSeMwrjCoqmer6mhgDr2/5F8z0rD2M6Msm2h9pD5WVNWCqlowNDQ0duOSpHGZ0NVEVfU4cAuwEJiVZGZbNAd4pE1vAo4AaMtfCmzpr++wzmh1SdIkGc/VRENJZrXp/YFfBe4HbgZOb8OWAte16TVtnrb8pqqqVl/SrjY6EpgHfA24DZjXrk7ah95J5jW7481JksZn5thDOBxY1a762Qu4pqo+m+Q+YHWSjwJ3Ape38ZcDn0gyTG+PYAlAVW1Icg1wH7ANOLuqngVI8j5gLTADWFlVG3bbO5QkjWnMMKiqu4FjRqg/SO/8wY71p4AzRtnWBcAFI9SvB64fR7+SpD3AO5AlSYaBJMkwkCRhGEiSMAwkSRgGkiQMA0kShoEkCcNAkoRhIEnCMJAkYRhIkjAMJEkYBpIkDANJEoaBJAnDQJKEYSBJwjCQJGEYSJIwDCRJGAaSJAwDSRKGgSQJw0CShGEgScIwkCRhGEiSMAwkSRgGkiQMA0kShoEkCcNAkoRhIEnCMJAkYRhIkhhHGCQ5IsnNSe5PsiHJOa1+cJJ1STa2nwe1epJckmQ4yd1Jju3b1tI2fmOSpX31Nya5p61zSZLsiTcrSRrZePYMtgF/XFWvARYCZyeZD5wL3FhV84Ab2zzAKcC89loOXAa98ADOA44HjgPO2x4gbczyvvUW/fRvTZI0XmOGQVU9WlV3tOkfAPcDs4HFwKo2bBVwWpteDFxZPV8FZiU5HDgZWFdVW6pqK7AOWNSWHVhVX6mqAq7s25YkaRJM6JxBkrnAMcCtwGFV9Sj0AgM4tA2bDTzct9qmVttZfdMI9ZF+//Ik65Os37x580RalyTtxLjDIMkBwL8BH6iq7+9s6Ai12oX6C4tVK6pqQVUtGBoaGqtlSdI4jSsMkuxNLwj+pao+2crfbYd4aD8fa/VNwBF9q88BHhmjPmeEuiRpkoznaqIAlwP3V9XH+hatAbZfEbQUuK6vfla7qmgh8EQ7jLQWOCnJQe3E8UnA2rbsB0kWtt91Vt+2JEmTYOY4xrwF+F3gniR3tdqfAhcC1yRZBnwbOKMtux54OzAMPAm8B6CqtiQ5H7itjftIVW1p0+8FrgD2B25oL0nSJBkzDKrqS4x8XB/gxBHGF3D2KNtaCawcob4eOGqsXiRJe4Z3IEuSDANJkmEgScIwkCRhGEiSMAwkSRgGkiQMA0kShoEkCcNAkoRhIEnCMJAkYRhIkjAMJEkYBpIkDANJEoaBJAnDQJKEYSBJwjCQJGEYSJIwDCRJGAaSJAwDSRKGgSQJw0CShGEgScIwkCRhGEiSMAwkSRgGkiQMA0kShoEkCcNAkoRhIEliHGGQZGWSx5Lc21c7OMm6JBvbz4NaPUkuSTKc5O4kx/ats7SN35hkaV/9jUnuaetckiS7+01KknZuPHsGVwCLdqidC9xYVfOAG9s8wCnAvPZaDlwGvfAAzgOOB44DztseIG3M8r71dvxdkqQ9bMwwqKovAlt2KC8GVrXpVcBpffUrq+erwKwkhwMnA+uqaktVbQXWAYvasgOr6itVVcCVfduSJE2SXT1ncFhVPQrQfh7a6rOBh/vGbWq1ndU3jVAfUZLlSdYnWb958+ZdbF2StKPdfQJ5pOP9tQv1EVXViqpaUFULhoaGdrFFSdKOdjUMvtsO8dB+Ptbqm4Aj+sbNAR4Zoz5nhLokaRLtahisAbZfEbQUuK6vfla7qmgh8EQ7jLQWOCnJQe3E8UnA2rbsB0kWtquIzurbliRpkswca0CSq4BfAQ5JsoneVUEXAtckWQZ8GzijDb8eeDswDDwJvAegqrYkOR+4rY37SFVtPyn9XnpXLO0P3NBekqRJNGYYVNWZoyw6cYSxBZw9ynZWAitHqK8HjhqrD0nSnuMdyJIkw0CSZBhIkjAMJEkYBpIkDANJEoaBJAnDQJKEYSBJwjCQJGEYSJIwDCRJGAaSJAwDSRKGgSQJw0CShGEgScIwkCRhGEiSMAwkSRgGkiQMA0kShoEkCcNAkoRhIEnCMJAkYRhIkjAMJEkYBpIkDANJEoaBJAnDQJKEYSBJwjCQJAEzu25AknZm7rmf67qFPeabF57adQs/4Z6BJGlwwiDJoiQPJBlOcm7X/UjSdDIQYZBkBnApcAowHzgzyfxuu5Kk6WMgwgA4Dhiuqger6hlgNbC4454kadoYlBPIs4GH++Y3AcfvOCjJcmB5m/1hkgcmobcuHAJ8b7J+WS6arN80bfj5TW2T9vl18Nn9/GgLBiUMMkKtXlCoWgGs2PPtdCvJ+qpa0HUf2jV+flPbdP38BuUw0SbgiL75OcAjHfUiSdPOoITBbcC8JEcm2QdYAqzpuCdJmjYG4jBRVW1L8j5gLTADWFlVGzpuq0sv+kNhL3J+flPbtPz8UvWCQ/OSpGlmUA4TSZI6ZBhIkgwDSdKAnECWXgyS7A+8vKperDdDvqgk+eAOpaJ3s9mXquqhDlrqlHsGAyI9v5PkL9v8y5Mc13VfGp8k7wDuAj7f5o9O4uXRg+1ndngdCCwAbkiypMvGuuDVRAMiyWXAc8AJVfWaJAcB/15Vb+q4NY1DktuBE4BbquqYVru7ql7fbWeaqCQHA/9RVcd23ctk8jDR4Di+qo5NcidAVW1tN+BpathWVU8kIz1ZRVNJVW3JNPwgDYPB8eP2KO8CSDJEb09BU8O9SX4bmJFkHvBHwJc77km7IMkJwNau+5hshsHguAT4FHBokguA04E/77YlTcD7gT8Dngauonc3/fmddqSdSnIPL3wg5sH0not21uR31C3PGQyQJK8GTqT3FNcbq+r+jluSXrSS7Pg45wL+p6p+1EU/XTMMOtZOVo2qqrZMVi+auCSfYYTHrW9XVe+cxHakXeZhou7dTu8fk/4TVtvnC3hFF01p3P626wak3cE9A0mSewaDpN1bMA/Yb3utqr7YXUcar3YF0d8A83n+5+eenaYEw2BAJPl94Bx63/J2F7AQ+Aq9G5k0+P4ZOA+4GHgb8B5G/jpXaSD5OIrBcQ7wJuBbVfU24Bhgc7ctaQL2r6ob6R16/VZV/RUGuaYQ9wwGx1NV9VQSkuxbVd9I8qqum9K4PZVkL2Bj+9a+7wCHdtyTNG6GweDYlGQW8GlgXZKt9G5+0dTwAeAl9O48Pp/eXsHSTjuSJsCriQZQkl8GXgp8vqqe6bofSS9+hsEAaVcTHUHfHltV3dFdRxrLWI+p9qYzTRUeJhoQSc4H3g08yP8/oK7wJOSgezPwML3nEd2KVxBpinLPYEAkeQB4nYeFppb2pNlfA84EXg98DriqqjZ02pg0QV5aOjjuBWZ13YQmpqqerarPV9VSeveGDAO3JHl/x61JE+KewYBIsgC4jl4oPL297jHnwZdkX+BUensHc4E1wMqq+k6XfUkTYRgMiCQbgH8E7qHvS22q6gudNaUxJVkFHAXcAKyuqns7bknaJYbBgEjyhar65a770MQkeQ7Y/vz7/v+ZAlRVHTj5XUkTZxgMiCQfo3d4aA3PP0zkpaWS9jjDYEAkuXmEclWVl5ZK2uMMA0mSl5YOiiSHJbk8yQ1tfn6SZV33JWl6MAwGxxXAWuDn2vx/0Xv4mSTtcYbB4Dikqq6hXVZaVduAZ7ttSdJ0YRgMjh8leRnt8sQkC4Enum1J0nThg+oGxwfpXVb6C0n+ExgCTu+2JUnThVcTdSzJy6vq2216JvAqejcsPVBVP+60OUnThoeJuvfpvumrq2pDVd1rEEiaTIZB9/qff/+KzrqQNK0ZBt2rUaYladJ4zqBjSZ6l96CzAPsDT25fhA86kzRJDANJkoeJJEmGgSQJw0CaFEmuSOJNhBpYhoE0gNoNiNKk8T84aQdJ/gJ4F/Aw8D3gduBTwKX0HhPyJPAHVfWNJFcA3wcWAD8LfKiqrk0S4B+AE4CH6LufJMkbgY8BB7Ttv7uqHk1yC/Bl4C30Hk3yd3v8zUqNYSD1SbIA+E3gGHr/f9xBLwxWAH9YVRuTHA98nN4/9ACHA28FXk3vH/Frgd+g92iR1wGHAfcBK5PsTS8kFlfV5iS/BVwA/F7b1iy/C1tdMAyk53srcF1V/S9Aks8A+wG/CPxr7w9+APbtW+fTVfUccF+Sw1rtl4CrqupZ4JEkN7X6q4CjgHVtWzOAR/u2dfXuf0vS2AwD6fkyQm0v4PGqOnqUdZ4eZf2RbuIJsKGq3jzKtn40dovS7ucJZOn5vgS8I8l+SQ4ATqV3juChJGcApOcNY2zni8CSJDOSHA68rdUfAIaSvLlta+8kr90j70SaAMNA6lNVt9E77v914JPAenpfMvQuYFmSrwMbgMVjbOpTwEbgHuAy4Att+8/Q+56Ki9q27qJ3CErqlI+jkHaQ5ICq+mGSl9D7C395Vd3RdV/SnuQ5A+mFViSZT+/E8SqDQNOBewaSJM8ZSJIMA0kShoEkCcNAkoRhIEkC/g/Wwt8KFxKI/Q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983" y="2039457"/>
            <a:ext cx="5106563" cy="3658433"/>
          </a:xfrm>
          <a:prstGeom prst="rect">
            <a:avLst/>
          </a:prstGeom>
        </p:spPr>
      </p:pic>
      <p:sp>
        <p:nvSpPr>
          <p:cNvPr id="10" name="TextBox 9"/>
          <p:cNvSpPr txBox="1"/>
          <p:nvPr/>
        </p:nvSpPr>
        <p:spPr>
          <a:xfrm>
            <a:off x="765175" y="1133334"/>
            <a:ext cx="6253811" cy="646331"/>
          </a:xfrm>
          <a:prstGeom prst="rect">
            <a:avLst/>
          </a:prstGeom>
          <a:noFill/>
        </p:spPr>
        <p:txBody>
          <a:bodyPr wrap="square" rtlCol="0">
            <a:spAutoFit/>
          </a:bodyPr>
          <a:lstStyle/>
          <a:p>
            <a:r>
              <a:rPr lang="en-IN" dirty="0"/>
              <a:t>Graph of Gender VS past 3 years purchases of bikes.</a:t>
            </a:r>
          </a:p>
          <a:p>
            <a:endParaRPr lang="en-IN" dirty="0"/>
          </a:p>
        </p:txBody>
      </p:sp>
      <p:sp>
        <p:nvSpPr>
          <p:cNvPr id="12" name="TextBox 11"/>
          <p:cNvSpPr txBox="1"/>
          <p:nvPr/>
        </p:nvSpPr>
        <p:spPr>
          <a:xfrm>
            <a:off x="1493949" y="1854791"/>
            <a:ext cx="2936383" cy="369332"/>
          </a:xfrm>
          <a:prstGeom prst="rect">
            <a:avLst/>
          </a:prstGeom>
          <a:noFill/>
        </p:spPr>
        <p:txBody>
          <a:bodyPr wrap="square" rtlCol="0">
            <a:spAutoFit/>
          </a:bodyPr>
          <a:lstStyle/>
          <a:p>
            <a:r>
              <a:rPr lang="en-IN" dirty="0" smtClean="0"/>
              <a:t>                 Old</a:t>
            </a:r>
            <a:endParaRPr lang="en-IN" dirty="0"/>
          </a:p>
        </p:txBody>
      </p:sp>
      <p:sp>
        <p:nvSpPr>
          <p:cNvPr id="13" name="TextBox 12"/>
          <p:cNvSpPr txBox="1"/>
          <p:nvPr/>
        </p:nvSpPr>
        <p:spPr>
          <a:xfrm>
            <a:off x="7763534" y="1801538"/>
            <a:ext cx="2172796" cy="369332"/>
          </a:xfrm>
          <a:prstGeom prst="rect">
            <a:avLst/>
          </a:prstGeom>
          <a:noFill/>
        </p:spPr>
        <p:txBody>
          <a:bodyPr wrap="square" rtlCol="0">
            <a:spAutoFit/>
          </a:bodyPr>
          <a:lstStyle/>
          <a:p>
            <a:r>
              <a:rPr lang="en-IN" dirty="0" smtClean="0"/>
              <a:t>             New</a:t>
            </a:r>
            <a:endParaRPr lang="en-IN" dirty="0"/>
          </a:p>
        </p:txBody>
      </p:sp>
      <p:sp>
        <p:nvSpPr>
          <p:cNvPr id="14" name="TextBox 13"/>
          <p:cNvSpPr txBox="1"/>
          <p:nvPr/>
        </p:nvSpPr>
        <p:spPr>
          <a:xfrm>
            <a:off x="612775" y="5834130"/>
            <a:ext cx="10166842" cy="1200329"/>
          </a:xfrm>
          <a:prstGeom prst="rect">
            <a:avLst/>
          </a:prstGeom>
          <a:noFill/>
        </p:spPr>
        <p:txBody>
          <a:bodyPr wrap="square" rtlCol="0">
            <a:spAutoFit/>
          </a:bodyPr>
          <a:lstStyle/>
          <a:p>
            <a:r>
              <a:rPr lang="en-IN" dirty="0"/>
              <a:t>It is evident that females have purchased more bikes than men. The old data shows quite high amount of purchases by the U( unknown category) but the new data shows that unknown have purchased very few bikes.</a:t>
            </a:r>
          </a:p>
          <a:p>
            <a:endParaRPr lang="en-IN" dirty="0"/>
          </a:p>
        </p:txBody>
      </p:sp>
    </p:spTree>
    <p:extLst>
      <p:ext uri="{BB962C8B-B14F-4D97-AF65-F5344CB8AC3E}">
        <p14:creationId xmlns:p14="http://schemas.microsoft.com/office/powerpoint/2010/main" val="3379067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29107"/>
          </a:xfrm>
        </p:spPr>
        <p:txBody>
          <a:bodyPr/>
          <a:lstStyle/>
          <a:p>
            <a:r>
              <a:rPr lang="en-IN" dirty="0" smtClean="0"/>
              <a:t>Age </a:t>
            </a:r>
            <a:r>
              <a:rPr lang="en-IN" dirty="0" smtClean="0"/>
              <a:t>VS </a:t>
            </a:r>
            <a:r>
              <a:rPr lang="en-IN" dirty="0" smtClean="0"/>
              <a:t>past 3 years bike purchase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47325"/>
            <a:ext cx="5581499" cy="382398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009" y="1842721"/>
            <a:ext cx="5433856" cy="3928587"/>
          </a:xfrm>
          <a:prstGeom prst="rect">
            <a:avLst/>
          </a:prstGeom>
        </p:spPr>
      </p:pic>
      <p:sp>
        <p:nvSpPr>
          <p:cNvPr id="8" name="TextBox 7"/>
          <p:cNvSpPr txBox="1"/>
          <p:nvPr/>
        </p:nvSpPr>
        <p:spPr>
          <a:xfrm>
            <a:off x="334851" y="1313645"/>
            <a:ext cx="11706894" cy="646331"/>
          </a:xfrm>
          <a:prstGeom prst="rect">
            <a:avLst/>
          </a:prstGeom>
          <a:noFill/>
        </p:spPr>
        <p:txBody>
          <a:bodyPr wrap="square" rtlCol="0">
            <a:spAutoFit/>
          </a:bodyPr>
          <a:lstStyle/>
          <a:p>
            <a:r>
              <a:rPr lang="en-IN" dirty="0" smtClean="0"/>
              <a:t>   </a:t>
            </a:r>
          </a:p>
          <a:p>
            <a:r>
              <a:rPr lang="en-IN" dirty="0"/>
              <a:t> </a:t>
            </a:r>
            <a:r>
              <a:rPr lang="en-IN" dirty="0" smtClean="0"/>
              <a:t>                            Old                                                                                           New</a:t>
            </a:r>
            <a:endParaRPr lang="en-IN" dirty="0"/>
          </a:p>
        </p:txBody>
      </p:sp>
      <p:sp>
        <p:nvSpPr>
          <p:cNvPr id="9" name="TextBox 8"/>
          <p:cNvSpPr txBox="1"/>
          <p:nvPr/>
        </p:nvSpPr>
        <p:spPr>
          <a:xfrm>
            <a:off x="244699" y="5653825"/>
            <a:ext cx="11947301" cy="646331"/>
          </a:xfrm>
          <a:prstGeom prst="rect">
            <a:avLst/>
          </a:prstGeom>
          <a:noFill/>
        </p:spPr>
        <p:txBody>
          <a:bodyPr wrap="square" rtlCol="0">
            <a:spAutoFit/>
          </a:bodyPr>
          <a:lstStyle/>
          <a:p>
            <a:r>
              <a:rPr lang="en-IN" dirty="0" smtClean="0"/>
              <a:t>From this graph , it is seen that people of the age between </a:t>
            </a:r>
            <a:r>
              <a:rPr lang="en-IN" dirty="0" smtClean="0"/>
              <a:t>40</a:t>
            </a:r>
            <a:r>
              <a:rPr lang="en-IN" dirty="0" smtClean="0"/>
              <a:t>-60 </a:t>
            </a:r>
            <a:r>
              <a:rPr lang="en-IN" dirty="0" smtClean="0"/>
              <a:t>have purchased more bikes followed by age group between 20-40.</a:t>
            </a:r>
          </a:p>
        </p:txBody>
      </p:sp>
    </p:spTree>
    <p:extLst>
      <p:ext uri="{BB962C8B-B14F-4D97-AF65-F5344CB8AC3E}">
        <p14:creationId xmlns:p14="http://schemas.microsoft.com/office/powerpoint/2010/main" val="2190867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164" y="195141"/>
            <a:ext cx="5464935" cy="719259"/>
          </a:xfrm>
        </p:spPr>
        <p:txBody>
          <a:bodyPr/>
          <a:lstStyle/>
          <a:p>
            <a:r>
              <a:rPr lang="en-IN" dirty="0" smtClean="0"/>
              <a:t>Wealth Segment VS past 3 years bike purchase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1099" y="1795624"/>
            <a:ext cx="4790942" cy="5062376"/>
          </a:xfrm>
        </p:spPr>
      </p:pic>
      <p:sp>
        <p:nvSpPr>
          <p:cNvPr id="7" name="TextBox 6"/>
          <p:cNvSpPr txBox="1"/>
          <p:nvPr/>
        </p:nvSpPr>
        <p:spPr>
          <a:xfrm>
            <a:off x="746975" y="3126483"/>
            <a:ext cx="3825025" cy="1200329"/>
          </a:xfrm>
          <a:prstGeom prst="rect">
            <a:avLst/>
          </a:prstGeom>
          <a:noFill/>
        </p:spPr>
        <p:txBody>
          <a:bodyPr wrap="square" rtlCol="0">
            <a:spAutoFit/>
          </a:bodyPr>
          <a:lstStyle/>
          <a:p>
            <a:r>
              <a:rPr lang="en-IN" dirty="0" smtClean="0"/>
              <a:t>Here,  Mass customer have purchased maximum number of bikes. Followed by Affluent Customer and High </a:t>
            </a:r>
            <a:r>
              <a:rPr lang="en-IN" dirty="0"/>
              <a:t>N</a:t>
            </a:r>
            <a:r>
              <a:rPr lang="en-IN" dirty="0" smtClean="0"/>
              <a:t>et Worth</a:t>
            </a:r>
          </a:p>
        </p:txBody>
      </p:sp>
    </p:spTree>
    <p:extLst>
      <p:ext uri="{BB962C8B-B14F-4D97-AF65-F5344CB8AC3E}">
        <p14:creationId xmlns:p14="http://schemas.microsoft.com/office/powerpoint/2010/main" val="2284341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4041799" cy="963958"/>
          </a:xfrm>
        </p:spPr>
        <p:txBody>
          <a:bodyPr/>
          <a:lstStyle/>
          <a:p>
            <a:r>
              <a:rPr lang="en-IN" dirty="0" smtClean="0"/>
              <a:t>Job industry category </a:t>
            </a:r>
            <a:r>
              <a:rPr lang="en-IN" dirty="0" smtClean="0"/>
              <a:t>VS </a:t>
            </a:r>
            <a:r>
              <a:rPr lang="en-IN" dirty="0" smtClean="0"/>
              <a:t>Past 3 years bike purchase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1911" y="1754166"/>
            <a:ext cx="5106563" cy="4509527"/>
          </a:xfrm>
        </p:spPr>
      </p:pic>
      <p:sp>
        <p:nvSpPr>
          <p:cNvPr id="5" name="TextBox 4"/>
          <p:cNvSpPr txBox="1"/>
          <p:nvPr/>
        </p:nvSpPr>
        <p:spPr>
          <a:xfrm>
            <a:off x="463639" y="3670479"/>
            <a:ext cx="4043967" cy="923330"/>
          </a:xfrm>
          <a:prstGeom prst="rect">
            <a:avLst/>
          </a:prstGeom>
          <a:noFill/>
        </p:spPr>
        <p:txBody>
          <a:bodyPr wrap="square" rtlCol="0">
            <a:spAutoFit/>
          </a:bodyPr>
          <a:lstStyle/>
          <a:p>
            <a:r>
              <a:rPr lang="en-IN" dirty="0" smtClean="0"/>
              <a:t>Here, Manufacturing unit followed by Financial services and health have most of the purchases.</a:t>
            </a:r>
            <a:endParaRPr lang="en-IN" dirty="0"/>
          </a:p>
        </p:txBody>
      </p:sp>
    </p:spTree>
    <p:extLst>
      <p:ext uri="{BB962C8B-B14F-4D97-AF65-F5344CB8AC3E}">
        <p14:creationId xmlns:p14="http://schemas.microsoft.com/office/powerpoint/2010/main" val="1877947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83" y="652388"/>
            <a:ext cx="5651656" cy="1400530"/>
          </a:xfrm>
        </p:spPr>
        <p:txBody>
          <a:bodyPr/>
          <a:lstStyle/>
          <a:p>
            <a:r>
              <a:rPr lang="en-IN" dirty="0" smtClean="0"/>
              <a:t>State </a:t>
            </a:r>
            <a:r>
              <a:rPr lang="en-IN" dirty="0" err="1" smtClean="0"/>
              <a:t>Vs</a:t>
            </a:r>
            <a:r>
              <a:rPr lang="en-IN" dirty="0" smtClean="0"/>
              <a:t> Owns car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0946" y="1627916"/>
            <a:ext cx="5123699" cy="4195762"/>
          </a:xfrm>
        </p:spPr>
      </p:pic>
      <p:sp>
        <p:nvSpPr>
          <p:cNvPr id="5" name="TextBox 4"/>
          <p:cNvSpPr txBox="1"/>
          <p:nvPr/>
        </p:nvSpPr>
        <p:spPr>
          <a:xfrm>
            <a:off x="605307" y="2343955"/>
            <a:ext cx="4430332" cy="1200329"/>
          </a:xfrm>
          <a:prstGeom prst="rect">
            <a:avLst/>
          </a:prstGeom>
          <a:noFill/>
        </p:spPr>
        <p:txBody>
          <a:bodyPr wrap="square" rtlCol="0">
            <a:spAutoFit/>
          </a:bodyPr>
          <a:lstStyle/>
          <a:p>
            <a:r>
              <a:rPr lang="en-IN" dirty="0" smtClean="0"/>
              <a:t>It is evident that people of New south wales have maximum cars. Victoria is in second and least number of cars are owned by Queensland.</a:t>
            </a:r>
            <a:endParaRPr lang="en-IN" dirty="0"/>
          </a:p>
        </p:txBody>
      </p:sp>
    </p:spTree>
    <p:extLst>
      <p:ext uri="{BB962C8B-B14F-4D97-AF65-F5344CB8AC3E}">
        <p14:creationId xmlns:p14="http://schemas.microsoft.com/office/powerpoint/2010/main" val="23778717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340</TotalTime>
  <Words>313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Comic Sans MS</vt:lpstr>
      <vt:lpstr>Open Sans</vt:lpstr>
      <vt:lpstr>Times New Roman</vt:lpstr>
      <vt:lpstr>Wingdings 3</vt:lpstr>
      <vt:lpstr>Ion</vt:lpstr>
      <vt:lpstr>Sprocket Central Pty Ltd </vt:lpstr>
      <vt:lpstr>Agenda</vt:lpstr>
      <vt:lpstr>Introduction </vt:lpstr>
      <vt:lpstr>Data Exploration Customer Analysis</vt:lpstr>
      <vt:lpstr>Model Development</vt:lpstr>
      <vt:lpstr>Age VS past 3 years bike purchase</vt:lpstr>
      <vt:lpstr>Wealth Segment VS past 3 years bike purchase</vt:lpstr>
      <vt:lpstr>Job industry category VS Past 3 years bike purchase</vt:lpstr>
      <vt:lpstr>State Vs Owns car</vt:lpstr>
      <vt:lpstr>Interpretation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Sprocket Central Pty Ltd</dc:title>
  <dc:creator>hp</dc:creator>
  <cp:lastModifiedBy>hp</cp:lastModifiedBy>
  <cp:revision>15</cp:revision>
  <dcterms:created xsi:type="dcterms:W3CDTF">2020-07-18T13:08:23Z</dcterms:created>
  <dcterms:modified xsi:type="dcterms:W3CDTF">2020-08-21T14:17:49Z</dcterms:modified>
</cp:coreProperties>
</file>