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Arvo"/>
      <p:regular r:id="rId38"/>
      <p:bold r:id="rId39"/>
      <p:italic r:id="rId40"/>
      <p:boldItalic r:id="rId41"/>
    </p:embeddedFont>
    <p:embeddedFont>
      <p:font typeface="Roboto Condensed"/>
      <p:regular r:id="rId42"/>
      <p:bold r:id="rId43"/>
      <p:italic r:id="rId44"/>
      <p:boldItalic r:id="rId45"/>
    </p:embeddedFont>
    <p:embeddedFont>
      <p:font typeface="Roboto Condensed Light"/>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4466EF-9276-4087-A2CE-27C723D7D0B7}">
  <a:tblStyle styleId="{204466EF-9276-4087-A2CE-27C723D7D0B7}"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BA43129-13F6-4779-9982-B01E9D6C1EA0}"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Arvo-italic.fntdata"/><Relationship Id="rId42" Type="http://schemas.openxmlformats.org/officeDocument/2006/relationships/font" Target="fonts/RobotoCondensed-regular.fntdata"/><Relationship Id="rId41" Type="http://schemas.openxmlformats.org/officeDocument/2006/relationships/font" Target="fonts/Arvo-boldItalic.fntdata"/><Relationship Id="rId44" Type="http://schemas.openxmlformats.org/officeDocument/2006/relationships/font" Target="fonts/RobotoCondensed-italic.fntdata"/><Relationship Id="rId43" Type="http://schemas.openxmlformats.org/officeDocument/2006/relationships/font" Target="fonts/RobotoCondensed-bold.fntdata"/><Relationship Id="rId46" Type="http://schemas.openxmlformats.org/officeDocument/2006/relationships/font" Target="fonts/RobotoCondensedLight-regular.fntdata"/><Relationship Id="rId45" Type="http://schemas.openxmlformats.org/officeDocument/2006/relationships/font" Target="fonts/RobotoCondense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CondensedLight-italic.fntdata"/><Relationship Id="rId47" Type="http://schemas.openxmlformats.org/officeDocument/2006/relationships/font" Target="fonts/RobotoCondensedLight-bold.fntdata"/><Relationship Id="rId49" Type="http://schemas.openxmlformats.org/officeDocument/2006/relationships/font" Target="fonts/RobotoCondensed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Arvo-bold.fntdata"/><Relationship Id="rId38" Type="http://schemas.openxmlformats.org/officeDocument/2006/relationships/font" Target="fonts/Arv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8e4848dccc_0_4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8e4848dccc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e4848dccc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8e4848dcc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8e4848dccc_0_3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8e4848dccc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8e4848dccc_0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8e4848dcc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8e4848dccc_0_2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8e4848dccc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8e4848dccc_0_1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8e4848dcc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8e4848dccc_0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8e4848dccc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8e4848dccc_0_2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8e4848dccc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8e4848dccc_0_2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8e4848dccc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8e4848dccc_0_2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8e4848dccc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8e4848dccc_0_1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8e4848dcc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8e4848dccc_0_2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8e4848dccc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8e4848dccc_0_3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8e4848dccc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8e4848dccc_0_2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8e4848dccc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8e4848dccc_0_3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8e4848dccc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8e4848dccc_0_2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8e4848dccc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8e4848dccc_0_1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8e4848dcc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8e4848dccc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8e4848dcc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8e4848dccc_0_2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8e4848dccc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8e4848dccc_0_3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8e4848dccc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8e4848dccc_0_3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8e4848dccc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8e4848dccc_0_4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8e4848dccc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8e4848dccc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8e4848dcc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8e4848dccc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8e4848dcc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8e4848dccc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8e4848dcc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8e4848dccc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8e4848dcc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8e4848dccc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8e4848dcc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8e4848dccc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8e4848dcc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4" name="Google Shape;14;p2"/>
          <p:cNvGrpSpPr/>
          <p:nvPr/>
        </p:nvGrpSpPr>
        <p:grpSpPr>
          <a:xfrm flipH="1" rot="10800000">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 name="Google Shape;22;p2"/>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3"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8" name="Google Shape;28;p3"/>
          <p:cNvGrpSpPr/>
          <p:nvPr/>
        </p:nvGrpSpPr>
        <p:grpSpPr>
          <a:xfrm flipH="1" rot="10800000">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 name="Google Shape;39;p3"/>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p:txBody>
      </p:sp>
      <p:sp>
        <p:nvSpPr>
          <p:cNvPr id="41" name="Google Shape;41;p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2"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4"/>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55" name="Google Shape;55;p4"/>
          <p:cNvGrpSpPr/>
          <p:nvPr/>
        </p:nvGrpSpPr>
        <p:grpSpPr>
          <a:xfrm flipH="1" rot="10800000">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58" name="Google Shape;58;p4"/>
          <p:cNvSpPr txBox="1"/>
          <p:nvPr>
            <p:ph idx="1" type="body"/>
          </p:nvPr>
        </p:nvSpPr>
        <p:spPr>
          <a:xfrm>
            <a:off x="829775" y="1202000"/>
            <a:ext cx="5090700" cy="2745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a:spcBef>
                <a:spcPts val="360"/>
              </a:spcBef>
              <a:spcAft>
                <a:spcPts val="0"/>
              </a:spcAft>
              <a:buClr>
                <a:srgbClr val="FFFFFF"/>
              </a:buClr>
              <a:buSzPts val="3000"/>
              <a:buChar char="▻"/>
              <a:defRPr i="1" sz="3000">
                <a:solidFill>
                  <a:srgbClr val="FFFFFF"/>
                </a:solidFill>
              </a:defRPr>
            </a:lvl9pPr>
          </a:lstStyle>
          <a:p/>
        </p:txBody>
      </p:sp>
      <p:sp>
        <p:nvSpPr>
          <p:cNvPr id="59" name="Google Shape;59;p4"/>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chemeClr val="accent5"/>
                </a:solidFill>
              </a:rPr>
              <a:t>“</a:t>
            </a:r>
            <a:endParaRPr b="1" sz="7200">
              <a:solidFill>
                <a:schemeClr val="accent5"/>
              </a:solidFill>
            </a:endParaRPr>
          </a:p>
        </p:txBody>
      </p:sp>
      <p:sp>
        <p:nvSpPr>
          <p:cNvPr id="60" name="Google Shape;60;p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72" name="Google Shape;72;p5"/>
            <p:cNvGrpSpPr/>
            <p:nvPr/>
          </p:nvGrpSpPr>
          <p:grpSpPr>
            <a:xfrm flipH="1" rot="10800000">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75" name="Google Shape;75;p5"/>
            <p:cNvGrpSpPr/>
            <p:nvPr/>
          </p:nvGrpSpPr>
          <p:grpSpPr>
            <a:xfrm flipH="1" rot="10800000">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sp>
        <p:nvSpPr>
          <p:cNvPr id="78" name="Google Shape;78;p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9" name="Google Shape;79;p5"/>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1000"/>
              </a:spcBef>
              <a:spcAft>
                <a:spcPts val="0"/>
              </a:spcAft>
              <a:buSzPts val="2400"/>
              <a:buChar char="▻"/>
              <a:defRPr/>
            </a:lvl2pPr>
            <a:lvl3pPr indent="-381000" lvl="2" marL="1371600">
              <a:spcBef>
                <a:spcPts val="1000"/>
              </a:spcBef>
              <a:spcAft>
                <a:spcPts val="0"/>
              </a:spcAft>
              <a:buSzPts val="2400"/>
              <a:buChar char="▻"/>
              <a:defRPr/>
            </a:lvl3pPr>
            <a:lvl4pPr indent="-381000" lvl="3" marL="1828800">
              <a:spcBef>
                <a:spcPts val="1000"/>
              </a:spcBef>
              <a:spcAft>
                <a:spcPts val="0"/>
              </a:spcAft>
              <a:buSzPts val="2400"/>
              <a:buChar char="▻"/>
              <a:defRPr/>
            </a:lvl4pPr>
            <a:lvl5pPr indent="-381000" lvl="4" marL="2286000">
              <a:spcBef>
                <a:spcPts val="1000"/>
              </a:spcBef>
              <a:spcAft>
                <a:spcPts val="0"/>
              </a:spcAft>
              <a:buSzPts val="2400"/>
              <a:buChar char="▻"/>
              <a:defRPr/>
            </a:lvl5pPr>
            <a:lvl6pPr indent="-381000" lvl="5" marL="2743200">
              <a:spcBef>
                <a:spcPts val="1000"/>
              </a:spcBef>
              <a:spcAft>
                <a:spcPts val="0"/>
              </a:spcAft>
              <a:buSzPts val="2400"/>
              <a:buChar char="▻"/>
              <a:defRPr/>
            </a:lvl6pPr>
            <a:lvl7pPr indent="-381000" lvl="6" marL="3200400">
              <a:spcBef>
                <a:spcPts val="1000"/>
              </a:spcBef>
              <a:spcAft>
                <a:spcPts val="0"/>
              </a:spcAft>
              <a:buSzPts val="2400"/>
              <a:buChar char="▻"/>
              <a:defRPr/>
            </a:lvl7pPr>
            <a:lvl8pPr indent="-381000" lvl="7" marL="3657600">
              <a:spcBef>
                <a:spcPts val="1000"/>
              </a:spcBef>
              <a:spcAft>
                <a:spcPts val="0"/>
              </a:spcAft>
              <a:buSzPts val="2400"/>
              <a:buChar char="▻"/>
              <a:defRPr/>
            </a:lvl8pPr>
            <a:lvl9pPr indent="-381000" lvl="8" marL="4114800">
              <a:spcBef>
                <a:spcPts val="1000"/>
              </a:spcBef>
              <a:spcAft>
                <a:spcPts val="1000"/>
              </a:spcAft>
              <a:buSzPts val="2400"/>
              <a:buChar char="▻"/>
              <a:defRPr/>
            </a:lvl9pPr>
          </a:lstStyle>
          <a:p/>
        </p:txBody>
      </p:sp>
      <p:sp>
        <p:nvSpPr>
          <p:cNvPr id="80" name="Google Shape;80;p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84" name="Google Shape;84;p6"/>
            <p:cNvGrpSpPr/>
            <p:nvPr/>
          </p:nvGrpSpPr>
          <p:grpSpPr>
            <a:xfrm flipH="1" rot="10800000">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87" name="Google Shape;87;p6"/>
            <p:cNvGrpSpPr/>
            <p:nvPr/>
          </p:nvGrpSpPr>
          <p:grpSpPr>
            <a:xfrm flipH="1" rot="10800000">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 name="Google Shape;98;p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p:nvPr>
            <p:ph idx="1" type="body"/>
          </p:nvPr>
        </p:nvSpPr>
        <p:spPr>
          <a:xfrm>
            <a:off x="814275"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0" name="Google Shape;100;p6"/>
          <p:cNvSpPr txBox="1"/>
          <p:nvPr>
            <p:ph idx="2" type="body"/>
          </p:nvPr>
        </p:nvSpPr>
        <p:spPr>
          <a:xfrm>
            <a:off x="4396123"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1" name="Google Shape;101;p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2"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05" name="Google Shape;105;p7"/>
            <p:cNvGrpSpPr/>
            <p:nvPr/>
          </p:nvGrpSpPr>
          <p:grpSpPr>
            <a:xfrm flipH="1" rot="10800000">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08" name="Google Shape;108;p7"/>
            <p:cNvGrpSpPr/>
            <p:nvPr/>
          </p:nvGrpSpPr>
          <p:grpSpPr>
            <a:xfrm flipH="1" rot="10800000">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7"/>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1" name="Google Shape;121;p7"/>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2" name="Google Shape;122;p7"/>
          <p:cNvSpPr txBox="1"/>
          <p:nvPr>
            <p:ph idx="3" type="body"/>
          </p:nvPr>
        </p:nvSpPr>
        <p:spPr>
          <a:xfrm>
            <a:off x="55406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3" name="Google Shape;123;p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7" name="Google Shape;127;p8"/>
            <p:cNvGrpSpPr/>
            <p:nvPr/>
          </p:nvGrpSpPr>
          <p:grpSpPr>
            <a:xfrm flipH="1" rot="10800000">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0" name="Google Shape;130;p8"/>
            <p:cNvGrpSpPr/>
            <p:nvPr/>
          </p:nvGrpSpPr>
          <p:grpSpPr>
            <a:xfrm flipH="1" rot="10800000">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2" name="Google Shape;142;p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 name="Google Shape;152;p9"/>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300"/>
              <a:buNone/>
              <a:defRPr sz="1300"/>
            </a:lvl1pPr>
          </a:lstStyle>
          <a:p/>
        </p:txBody>
      </p:sp>
      <p:sp>
        <p:nvSpPr>
          <p:cNvPr id="153" name="Google Shape;153;p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9" name="Google Shape;179;p1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indent="-381000" lvl="1" marL="914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indent="-381000" lvl="2" marL="1371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indent="-381000" lvl="3" marL="18288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indent="-381000" lvl="4" marL="2286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indent="-381000" lvl="5" marL="27432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indent="-381000" lvl="6" marL="3200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indent="-381000" lvl="7" marL="3657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indent="-381000" lvl="8" marL="41148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algn="r">
              <a:buNone/>
              <a:defRPr b="1" sz="1200">
                <a:solidFill>
                  <a:schemeClr val="lt1"/>
                </a:solidFill>
                <a:latin typeface="Roboto Condensed"/>
                <a:ea typeface="Roboto Condensed"/>
                <a:cs typeface="Roboto Condensed"/>
                <a:sym typeface="Roboto Condensed"/>
              </a:defRPr>
            </a:lvl1pPr>
            <a:lvl2pPr lvl="1" algn="r">
              <a:buNone/>
              <a:defRPr b="1" sz="1200">
                <a:solidFill>
                  <a:schemeClr val="lt1"/>
                </a:solidFill>
                <a:latin typeface="Roboto Condensed"/>
                <a:ea typeface="Roboto Condensed"/>
                <a:cs typeface="Roboto Condensed"/>
                <a:sym typeface="Roboto Condensed"/>
              </a:defRPr>
            </a:lvl2pPr>
            <a:lvl3pPr lvl="2" algn="r">
              <a:buNone/>
              <a:defRPr b="1" sz="1200">
                <a:solidFill>
                  <a:schemeClr val="lt1"/>
                </a:solidFill>
                <a:latin typeface="Roboto Condensed"/>
                <a:ea typeface="Roboto Condensed"/>
                <a:cs typeface="Roboto Condensed"/>
                <a:sym typeface="Roboto Condensed"/>
              </a:defRPr>
            </a:lvl3pPr>
            <a:lvl4pPr lvl="3" algn="r">
              <a:buNone/>
              <a:defRPr b="1" sz="1200">
                <a:solidFill>
                  <a:schemeClr val="lt1"/>
                </a:solidFill>
                <a:latin typeface="Roboto Condensed"/>
                <a:ea typeface="Roboto Condensed"/>
                <a:cs typeface="Roboto Condensed"/>
                <a:sym typeface="Roboto Condensed"/>
              </a:defRPr>
            </a:lvl4pPr>
            <a:lvl5pPr lvl="4" algn="r">
              <a:buNone/>
              <a:defRPr b="1" sz="1200">
                <a:solidFill>
                  <a:schemeClr val="lt1"/>
                </a:solidFill>
                <a:latin typeface="Roboto Condensed"/>
                <a:ea typeface="Roboto Condensed"/>
                <a:cs typeface="Roboto Condensed"/>
                <a:sym typeface="Roboto Condensed"/>
              </a:defRPr>
            </a:lvl5pPr>
            <a:lvl6pPr lvl="5" algn="r">
              <a:buNone/>
              <a:defRPr b="1" sz="1200">
                <a:solidFill>
                  <a:schemeClr val="lt1"/>
                </a:solidFill>
                <a:latin typeface="Roboto Condensed"/>
                <a:ea typeface="Roboto Condensed"/>
                <a:cs typeface="Roboto Condensed"/>
                <a:sym typeface="Roboto Condensed"/>
              </a:defRPr>
            </a:lvl6pPr>
            <a:lvl7pPr lvl="6" algn="r">
              <a:buNone/>
              <a:defRPr b="1" sz="1200">
                <a:solidFill>
                  <a:schemeClr val="lt1"/>
                </a:solidFill>
                <a:latin typeface="Roboto Condensed"/>
                <a:ea typeface="Roboto Condensed"/>
                <a:cs typeface="Roboto Condensed"/>
                <a:sym typeface="Roboto Condensed"/>
              </a:defRPr>
            </a:lvl7pPr>
            <a:lvl8pPr lvl="7" algn="r">
              <a:buNone/>
              <a:defRPr b="1" sz="1200">
                <a:solidFill>
                  <a:schemeClr val="lt1"/>
                </a:solidFill>
                <a:latin typeface="Roboto Condensed"/>
                <a:ea typeface="Roboto Condensed"/>
                <a:cs typeface="Roboto Condensed"/>
                <a:sym typeface="Roboto Condensed"/>
              </a:defRPr>
            </a:lvl8pPr>
            <a:lvl9pPr lvl="8" algn="r">
              <a:buNone/>
              <a:defRPr b="1" sz="1200">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5" name="Google Shape;185;p11"/>
          <p:cNvSpPr txBox="1"/>
          <p:nvPr>
            <p:ph idx="4294967295" type="ctrTitle"/>
          </p:nvPr>
        </p:nvSpPr>
        <p:spPr>
          <a:xfrm>
            <a:off x="1367350" y="3983700"/>
            <a:ext cx="6695100" cy="168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rgbClr val="0B5394"/>
                </a:solidFill>
              </a:rPr>
              <a:t>                      Name-Shilpa Sahu</a:t>
            </a:r>
            <a:endParaRPr sz="2700">
              <a:solidFill>
                <a:srgbClr val="0B5394"/>
              </a:solidFill>
            </a:endParaRPr>
          </a:p>
          <a:p>
            <a:pPr indent="0" lvl="0" marL="0" rtl="0" algn="l">
              <a:spcBef>
                <a:spcPts val="0"/>
              </a:spcBef>
              <a:spcAft>
                <a:spcPts val="0"/>
              </a:spcAft>
              <a:buNone/>
            </a:pPr>
            <a:r>
              <a:rPr lang="en" sz="2700">
                <a:solidFill>
                  <a:srgbClr val="0B5394"/>
                </a:solidFill>
              </a:rPr>
              <a:t>                      Roll No- 20115091</a:t>
            </a:r>
            <a:endParaRPr sz="2700">
              <a:solidFill>
                <a:srgbClr val="0B5394"/>
              </a:solidFill>
            </a:endParaRPr>
          </a:p>
          <a:p>
            <a:pPr indent="0" lvl="0" marL="0" rtl="0" algn="l">
              <a:spcBef>
                <a:spcPts val="0"/>
              </a:spcBef>
              <a:spcAft>
                <a:spcPts val="0"/>
              </a:spcAft>
              <a:buNone/>
            </a:pPr>
            <a:r>
              <a:rPr lang="en" sz="2700">
                <a:solidFill>
                  <a:srgbClr val="0B5394"/>
                </a:solidFill>
              </a:rPr>
              <a:t>                         </a:t>
            </a:r>
            <a:r>
              <a:rPr b="0" lang="en">
                <a:solidFill>
                  <a:srgbClr val="0B5394"/>
                </a:solidFill>
              </a:rPr>
              <a:t>Under </a:t>
            </a:r>
            <a:r>
              <a:rPr b="0" lang="en">
                <a:solidFill>
                  <a:srgbClr val="0B5394"/>
                </a:solidFill>
              </a:rPr>
              <a:t>supervision</a:t>
            </a:r>
            <a:r>
              <a:rPr b="0" lang="en">
                <a:solidFill>
                  <a:srgbClr val="0B5394"/>
                </a:solidFill>
              </a:rPr>
              <a:t> of</a:t>
            </a:r>
            <a:endParaRPr b="0">
              <a:solidFill>
                <a:srgbClr val="0B5394"/>
              </a:solidFill>
            </a:endParaRPr>
          </a:p>
          <a:p>
            <a:pPr indent="0" lvl="0" marL="1371600" rtl="0" algn="l">
              <a:spcBef>
                <a:spcPts val="0"/>
              </a:spcBef>
              <a:spcAft>
                <a:spcPts val="0"/>
              </a:spcAft>
              <a:buNone/>
            </a:pPr>
            <a:r>
              <a:rPr lang="en" sz="2700">
                <a:solidFill>
                  <a:srgbClr val="0B5394"/>
                </a:solidFill>
              </a:rPr>
              <a:t>  Dr.Dilip Singh Sisodia</a:t>
            </a:r>
            <a:endParaRPr sz="2700">
              <a:solidFill>
                <a:srgbClr val="0B5394"/>
              </a:solidFill>
            </a:endParaRPr>
          </a:p>
        </p:txBody>
      </p:sp>
      <p:pic>
        <p:nvPicPr>
          <p:cNvPr id="186" name="Google Shape;186;p11"/>
          <p:cNvPicPr preferRelativeResize="0"/>
          <p:nvPr/>
        </p:nvPicPr>
        <p:blipFill>
          <a:blip r:embed="rId3">
            <a:alphaModFix/>
          </a:blip>
          <a:stretch>
            <a:fillRect/>
          </a:stretch>
        </p:blipFill>
        <p:spPr>
          <a:xfrm>
            <a:off x="3528313" y="1860225"/>
            <a:ext cx="1821120" cy="2059600"/>
          </a:xfrm>
          <a:prstGeom prst="rect">
            <a:avLst/>
          </a:prstGeom>
          <a:noFill/>
          <a:ln>
            <a:noFill/>
          </a:ln>
        </p:spPr>
      </p:pic>
      <p:sp>
        <p:nvSpPr>
          <p:cNvPr id="187" name="Google Shape;187;p11"/>
          <p:cNvSpPr txBox="1"/>
          <p:nvPr/>
        </p:nvSpPr>
        <p:spPr>
          <a:xfrm>
            <a:off x="544875" y="751775"/>
            <a:ext cx="8070600" cy="10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0B5394"/>
                </a:solidFill>
                <a:latin typeface="Roboto Condensed"/>
                <a:ea typeface="Roboto Condensed"/>
                <a:cs typeface="Roboto Condensed"/>
                <a:sym typeface="Roboto Condensed"/>
              </a:rPr>
              <a:t>             City &amp; Cuisine Based Restaurant Recommendation system using yelp dataset</a:t>
            </a:r>
            <a:endParaRPr b="1" sz="3100">
              <a:solidFill>
                <a:srgbClr val="0B5394"/>
              </a:solidFill>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 DESCRIPTION</a:t>
            </a:r>
            <a:endParaRPr/>
          </a:p>
        </p:txBody>
      </p:sp>
      <p:sp>
        <p:nvSpPr>
          <p:cNvPr id="262" name="Google Shape;262;p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63" name="Google Shape;263;p20"/>
          <p:cNvGrpSpPr/>
          <p:nvPr/>
        </p:nvGrpSpPr>
        <p:grpSpPr>
          <a:xfrm>
            <a:off x="270943" y="629920"/>
            <a:ext cx="392063" cy="291505"/>
            <a:chOff x="5247525" y="3007275"/>
            <a:chExt cx="517575" cy="384825"/>
          </a:xfrm>
        </p:grpSpPr>
        <p:sp>
          <p:nvSpPr>
            <p:cNvPr id="264" name="Google Shape;264;p20"/>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0"/>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20"/>
          <p:cNvSpPr txBox="1"/>
          <p:nvPr/>
        </p:nvSpPr>
        <p:spPr>
          <a:xfrm>
            <a:off x="370875" y="1322925"/>
            <a:ext cx="8394900" cy="3187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700">
                <a:latin typeface="Roboto Condensed Light"/>
                <a:ea typeface="Roboto Condensed Light"/>
                <a:cs typeface="Roboto Condensed Light"/>
                <a:sym typeface="Roboto Condensed Light"/>
              </a:rPr>
              <a:t>In this project, we have focused on the following two datasets:</a:t>
            </a:r>
            <a:endParaRPr sz="1700">
              <a:latin typeface="Roboto Condensed Light"/>
              <a:ea typeface="Roboto Condensed Light"/>
              <a:cs typeface="Roboto Condensed Light"/>
              <a:sym typeface="Roboto Condensed Light"/>
            </a:endParaRPr>
          </a:p>
          <a:p>
            <a:pPr indent="-330200" lvl="0" marL="457200" rtl="0" algn="just">
              <a:lnSpc>
                <a:spcPct val="115000"/>
              </a:lnSpc>
              <a:spcBef>
                <a:spcPts val="1000"/>
              </a:spcBef>
              <a:spcAft>
                <a:spcPts val="0"/>
              </a:spcAft>
              <a:buSzPts val="1600"/>
              <a:buFont typeface="Roboto Condensed Light"/>
              <a:buChar char="●"/>
            </a:pPr>
            <a:r>
              <a:rPr lang="en" sz="1600">
                <a:latin typeface="Roboto Condensed Light"/>
                <a:ea typeface="Roboto Condensed Light"/>
                <a:cs typeface="Roboto Condensed Light"/>
                <a:sym typeface="Roboto Condensed Light"/>
              </a:rPr>
              <a:t>Figure 1 illustrate b</a:t>
            </a:r>
            <a:r>
              <a:rPr lang="en" sz="1600">
                <a:latin typeface="Roboto Condensed Light"/>
                <a:ea typeface="Roboto Condensed Light"/>
                <a:cs typeface="Roboto Condensed Light"/>
                <a:sym typeface="Roboto Condensed Light"/>
              </a:rPr>
              <a:t>usiness objects list name, location, opening hours, category, average star rating, the number of reviews about the business and a series of attributes like noise level ,price range,parking facility or reservations policy.</a:t>
            </a:r>
            <a:endParaRPr sz="1600">
              <a:latin typeface="Roboto Condensed Light"/>
              <a:ea typeface="Roboto Condensed Light"/>
              <a:cs typeface="Roboto Condensed Light"/>
              <a:sym typeface="Roboto Condensed Light"/>
            </a:endParaRPr>
          </a:p>
          <a:p>
            <a:pPr indent="0" lvl="0" marL="0" rtl="0" algn="just">
              <a:spcBef>
                <a:spcPts val="100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0" rtl="0" algn="just">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0" rtl="0" algn="just">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0" rtl="0" algn="just">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p:txBody>
      </p:sp>
      <p:sp>
        <p:nvSpPr>
          <p:cNvPr id="267" name="Google Shape;267;p20"/>
          <p:cNvSpPr txBox="1"/>
          <p:nvPr/>
        </p:nvSpPr>
        <p:spPr>
          <a:xfrm>
            <a:off x="1149725" y="5971875"/>
            <a:ext cx="5696400" cy="2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Roboto Condensed Light"/>
                <a:ea typeface="Roboto Condensed Light"/>
                <a:cs typeface="Roboto Condensed Light"/>
                <a:sym typeface="Roboto Condensed Light"/>
              </a:rPr>
              <a:t>Figure 1 .Steps of preprocessing datasets</a:t>
            </a:r>
            <a:endParaRPr sz="2400">
              <a:solidFill>
                <a:schemeClr val="dk1"/>
              </a:solidFill>
              <a:latin typeface="Roboto Condensed Light"/>
              <a:ea typeface="Roboto Condensed Light"/>
              <a:cs typeface="Roboto Condensed Light"/>
              <a:sym typeface="Roboto Condensed Light"/>
            </a:endParaRPr>
          </a:p>
        </p:txBody>
      </p:sp>
      <p:pic>
        <p:nvPicPr>
          <p:cNvPr id="268" name="Google Shape;268;p20"/>
          <p:cNvPicPr preferRelativeResize="0"/>
          <p:nvPr/>
        </p:nvPicPr>
        <p:blipFill>
          <a:blip r:embed="rId3">
            <a:alphaModFix/>
          </a:blip>
          <a:stretch>
            <a:fillRect/>
          </a:stretch>
        </p:blipFill>
        <p:spPr>
          <a:xfrm>
            <a:off x="563300" y="2769575"/>
            <a:ext cx="8297999" cy="1741150"/>
          </a:xfrm>
          <a:prstGeom prst="rect">
            <a:avLst/>
          </a:prstGeom>
          <a:noFill/>
          <a:ln>
            <a:noFill/>
          </a:ln>
        </p:spPr>
      </p:pic>
      <p:sp>
        <p:nvSpPr>
          <p:cNvPr id="269" name="Google Shape;269;p20"/>
          <p:cNvSpPr txBox="1"/>
          <p:nvPr/>
        </p:nvSpPr>
        <p:spPr>
          <a:xfrm>
            <a:off x="514150" y="4510725"/>
            <a:ext cx="65241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Figure 1.Attributes of ‘Business’ dataset</a:t>
            </a:r>
            <a:endParaRPr sz="18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 DESCRIPTION</a:t>
            </a:r>
            <a:endParaRPr/>
          </a:p>
        </p:txBody>
      </p:sp>
      <p:sp>
        <p:nvSpPr>
          <p:cNvPr id="275" name="Google Shape;275;p2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76" name="Google Shape;276;p21"/>
          <p:cNvGrpSpPr/>
          <p:nvPr/>
        </p:nvGrpSpPr>
        <p:grpSpPr>
          <a:xfrm>
            <a:off x="270943" y="629920"/>
            <a:ext cx="392063" cy="291505"/>
            <a:chOff x="5247525" y="3007275"/>
            <a:chExt cx="517575" cy="384825"/>
          </a:xfrm>
        </p:grpSpPr>
        <p:sp>
          <p:nvSpPr>
            <p:cNvPr id="277" name="Google Shape;277;p21"/>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21"/>
          <p:cNvSpPr txBox="1"/>
          <p:nvPr/>
        </p:nvSpPr>
        <p:spPr>
          <a:xfrm>
            <a:off x="370875" y="1322925"/>
            <a:ext cx="8394900" cy="31878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Font typeface="Roboto Condensed Light"/>
              <a:buChar char="●"/>
            </a:pPr>
            <a:r>
              <a:rPr lang="en" sz="1600">
                <a:latin typeface="Roboto Condensed Light"/>
                <a:ea typeface="Roboto Condensed Light"/>
                <a:cs typeface="Roboto Condensed Light"/>
                <a:sym typeface="Roboto Condensed Light"/>
              </a:rPr>
              <a:t>Figure 2.</a:t>
            </a:r>
            <a:r>
              <a:rPr lang="en" sz="1600">
                <a:latin typeface="Roboto Condensed Light"/>
                <a:ea typeface="Roboto Condensed Light"/>
                <a:cs typeface="Roboto Condensed Light"/>
                <a:sym typeface="Roboto Condensed Light"/>
              </a:rPr>
              <a:t>Review objects list a star rating, the review text, the review date, and the number of votes that the review has received.</a:t>
            </a:r>
            <a:endParaRPr sz="1600">
              <a:latin typeface="Roboto Condensed Light"/>
              <a:ea typeface="Roboto Condensed Light"/>
              <a:cs typeface="Roboto Condensed Light"/>
              <a:sym typeface="Roboto Condensed Light"/>
            </a:endParaRPr>
          </a:p>
          <a:p>
            <a:pPr indent="0" lvl="0" marL="0" rtl="0" algn="just">
              <a:spcBef>
                <a:spcPts val="100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0" rtl="0" algn="just">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0" rtl="0" algn="just">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0" rtl="0" algn="just">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p:txBody>
      </p:sp>
      <p:sp>
        <p:nvSpPr>
          <p:cNvPr id="280" name="Google Shape;280;p21"/>
          <p:cNvSpPr txBox="1"/>
          <p:nvPr/>
        </p:nvSpPr>
        <p:spPr>
          <a:xfrm>
            <a:off x="1149725" y="5971875"/>
            <a:ext cx="5696400" cy="2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Roboto Condensed Light"/>
                <a:ea typeface="Roboto Condensed Light"/>
                <a:cs typeface="Roboto Condensed Light"/>
                <a:sym typeface="Roboto Condensed Light"/>
              </a:rPr>
              <a:t>Figure 1 .Steps of preprocessing datasets</a:t>
            </a:r>
            <a:endParaRPr sz="2400">
              <a:solidFill>
                <a:schemeClr val="dk1"/>
              </a:solidFill>
              <a:latin typeface="Roboto Condensed Light"/>
              <a:ea typeface="Roboto Condensed Light"/>
              <a:cs typeface="Roboto Condensed Light"/>
              <a:sym typeface="Roboto Condensed Light"/>
            </a:endParaRPr>
          </a:p>
        </p:txBody>
      </p:sp>
      <p:pic>
        <p:nvPicPr>
          <p:cNvPr id="281" name="Google Shape;281;p21"/>
          <p:cNvPicPr preferRelativeResize="0"/>
          <p:nvPr/>
        </p:nvPicPr>
        <p:blipFill>
          <a:blip r:embed="rId3">
            <a:alphaModFix/>
          </a:blip>
          <a:stretch>
            <a:fillRect/>
          </a:stretch>
        </p:blipFill>
        <p:spPr>
          <a:xfrm>
            <a:off x="442475" y="2171200"/>
            <a:ext cx="7691676" cy="1105900"/>
          </a:xfrm>
          <a:prstGeom prst="rect">
            <a:avLst/>
          </a:prstGeom>
          <a:noFill/>
          <a:ln>
            <a:noFill/>
          </a:ln>
        </p:spPr>
      </p:pic>
      <p:sp>
        <p:nvSpPr>
          <p:cNvPr id="282" name="Google Shape;282;p21"/>
          <p:cNvSpPr txBox="1"/>
          <p:nvPr/>
        </p:nvSpPr>
        <p:spPr>
          <a:xfrm>
            <a:off x="524375" y="3363450"/>
            <a:ext cx="6321900" cy="5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Roboto Condensed Light"/>
                <a:ea typeface="Roboto Condensed Light"/>
                <a:cs typeface="Roboto Condensed Light"/>
                <a:sym typeface="Roboto Condensed Light"/>
              </a:rPr>
              <a:t>Figure 2.Attributes of ‘Review’ </a:t>
            </a:r>
            <a:r>
              <a:rPr lang="en" sz="1900">
                <a:solidFill>
                  <a:schemeClr val="dk1"/>
                </a:solidFill>
                <a:latin typeface="Roboto Condensed Light"/>
                <a:ea typeface="Roboto Condensed Light"/>
                <a:cs typeface="Roboto Condensed Light"/>
                <a:sym typeface="Roboto Condensed Light"/>
              </a:rPr>
              <a:t>dataset</a:t>
            </a:r>
            <a:endParaRPr sz="19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288" name="Google Shape;288;p2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89" name="Google Shape;289;p22"/>
          <p:cNvGrpSpPr/>
          <p:nvPr/>
        </p:nvGrpSpPr>
        <p:grpSpPr>
          <a:xfrm>
            <a:off x="270943" y="629920"/>
            <a:ext cx="392063" cy="291505"/>
            <a:chOff x="5247525" y="3007275"/>
            <a:chExt cx="517575" cy="384825"/>
          </a:xfrm>
        </p:grpSpPr>
        <p:sp>
          <p:nvSpPr>
            <p:cNvPr id="290" name="Google Shape;290;p22"/>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22"/>
          <p:cNvSpPr txBox="1"/>
          <p:nvPr/>
        </p:nvSpPr>
        <p:spPr>
          <a:xfrm>
            <a:off x="370875" y="1322925"/>
            <a:ext cx="8394900" cy="39210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1000"/>
              </a:spcAft>
              <a:buNone/>
            </a:pPr>
            <a:r>
              <a:t/>
            </a:r>
            <a:endParaRPr b="1" sz="2400">
              <a:solidFill>
                <a:schemeClr val="dk1"/>
              </a:solidFill>
              <a:latin typeface="Roboto Condensed"/>
              <a:ea typeface="Roboto Condensed"/>
              <a:cs typeface="Roboto Condensed"/>
              <a:sym typeface="Roboto Condensed"/>
            </a:endParaRPr>
          </a:p>
        </p:txBody>
      </p:sp>
      <p:pic>
        <p:nvPicPr>
          <p:cNvPr id="293" name="Google Shape;293;p22"/>
          <p:cNvPicPr preferRelativeResize="0"/>
          <p:nvPr/>
        </p:nvPicPr>
        <p:blipFill>
          <a:blip r:embed="rId3">
            <a:alphaModFix/>
          </a:blip>
          <a:stretch>
            <a:fillRect/>
          </a:stretch>
        </p:blipFill>
        <p:spPr>
          <a:xfrm>
            <a:off x="1371650" y="1406400"/>
            <a:ext cx="3312251" cy="3427801"/>
          </a:xfrm>
          <a:prstGeom prst="rect">
            <a:avLst/>
          </a:prstGeom>
          <a:noFill/>
          <a:ln>
            <a:noFill/>
          </a:ln>
        </p:spPr>
      </p:pic>
      <p:sp>
        <p:nvSpPr>
          <p:cNvPr id="294" name="Google Shape;294;p22"/>
          <p:cNvSpPr txBox="1"/>
          <p:nvPr/>
        </p:nvSpPr>
        <p:spPr>
          <a:xfrm>
            <a:off x="1108750" y="4648500"/>
            <a:ext cx="5696400" cy="2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Roboto Condensed Light"/>
                <a:ea typeface="Roboto Condensed Light"/>
                <a:cs typeface="Roboto Condensed Light"/>
                <a:sym typeface="Roboto Condensed Light"/>
              </a:rPr>
              <a:t>Figure 3 .Steps of preprocessing datasets</a:t>
            </a:r>
            <a:endParaRPr sz="20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PREPROCESSING:</a:t>
            </a:r>
            <a:endParaRPr/>
          </a:p>
          <a:p>
            <a:pPr indent="0" lvl="0" marL="0" rtl="0" algn="l">
              <a:spcBef>
                <a:spcPts val="0"/>
              </a:spcBef>
              <a:spcAft>
                <a:spcPts val="0"/>
              </a:spcAft>
              <a:buNone/>
            </a:pPr>
            <a:r>
              <a:rPr lang="en" sz="1600"/>
              <a:t>Step-by-Step explanation</a:t>
            </a:r>
            <a:endParaRPr sz="1600"/>
          </a:p>
        </p:txBody>
      </p:sp>
      <p:sp>
        <p:nvSpPr>
          <p:cNvPr id="300" name="Google Shape;300;p2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1" name="Google Shape;301;p23"/>
          <p:cNvSpPr txBox="1"/>
          <p:nvPr/>
        </p:nvSpPr>
        <p:spPr>
          <a:xfrm>
            <a:off x="440275" y="1370900"/>
            <a:ext cx="6614700" cy="3453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Roboto Condensed Light"/>
              <a:buAutoNum type="arabicParenR"/>
            </a:pPr>
            <a:r>
              <a:rPr lang="en" sz="2400">
                <a:solidFill>
                  <a:schemeClr val="dk1"/>
                </a:solidFill>
                <a:latin typeface="Roboto Condensed Light"/>
                <a:ea typeface="Roboto Condensed Light"/>
                <a:cs typeface="Roboto Condensed Light"/>
                <a:sym typeface="Roboto Condensed Light"/>
              </a:rPr>
              <a:t>Business Dataset Preprocessing:</a:t>
            </a:r>
            <a:endParaRPr sz="24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Char char="●"/>
            </a:pPr>
            <a:r>
              <a:rPr lang="en" sz="1800">
                <a:solidFill>
                  <a:schemeClr val="dk1"/>
                </a:solidFill>
                <a:latin typeface="Roboto Condensed Light"/>
                <a:ea typeface="Roboto Condensed Light"/>
                <a:cs typeface="Roboto Condensed Light"/>
                <a:sym typeface="Roboto Condensed Light"/>
              </a:rPr>
              <a:t>Drop Closed Businesses</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Char char="●"/>
            </a:pPr>
            <a:r>
              <a:rPr lang="en" sz="1800">
                <a:solidFill>
                  <a:schemeClr val="dk1"/>
                </a:solidFill>
                <a:latin typeface="Roboto Condensed Light"/>
                <a:ea typeface="Roboto Condensed Light"/>
                <a:cs typeface="Roboto Condensed Light"/>
                <a:sym typeface="Roboto Condensed Light"/>
              </a:rPr>
              <a:t>Organize Data for Further Analysis:</a:t>
            </a:r>
            <a:endParaRPr sz="1800">
              <a:solidFill>
                <a:schemeClr val="dk1"/>
              </a:solidFill>
              <a:latin typeface="Roboto Condensed Light"/>
              <a:ea typeface="Roboto Condensed Light"/>
              <a:cs typeface="Roboto Condensed Light"/>
              <a:sym typeface="Roboto Condensed Light"/>
            </a:endParaRPr>
          </a:p>
          <a:p>
            <a:pPr indent="-342900" lvl="1" marL="914400" rtl="0" algn="l">
              <a:spcBef>
                <a:spcPts val="0"/>
              </a:spcBef>
              <a:spcAft>
                <a:spcPts val="0"/>
              </a:spcAft>
              <a:buClr>
                <a:schemeClr val="dk1"/>
              </a:buClr>
              <a:buSzPts val="1800"/>
              <a:buFont typeface="Roboto Condensed Light"/>
              <a:buChar char="○"/>
            </a:pPr>
            <a:r>
              <a:rPr lang="en" sz="1800">
                <a:solidFill>
                  <a:schemeClr val="dk1"/>
                </a:solidFill>
                <a:latin typeface="Roboto Condensed Light"/>
                <a:ea typeface="Roboto Condensed Light"/>
                <a:cs typeface="Roboto Condensed Light"/>
                <a:sym typeface="Roboto Condensed Light"/>
              </a:rPr>
              <a:t>Split 'categories' column into separate columns using commas as separators.</a:t>
            </a:r>
            <a:endParaRPr sz="1800">
              <a:solidFill>
                <a:schemeClr val="dk1"/>
              </a:solidFill>
              <a:latin typeface="Roboto Condensed Light"/>
              <a:ea typeface="Roboto Condensed Light"/>
              <a:cs typeface="Roboto Condensed Light"/>
              <a:sym typeface="Roboto Condensed Light"/>
            </a:endParaRPr>
          </a:p>
          <a:p>
            <a:pPr indent="-342900" lvl="1" marL="914400" rtl="0" algn="l">
              <a:spcBef>
                <a:spcPts val="0"/>
              </a:spcBef>
              <a:spcAft>
                <a:spcPts val="0"/>
              </a:spcAft>
              <a:buClr>
                <a:schemeClr val="dk1"/>
              </a:buClr>
              <a:buSzPts val="1800"/>
              <a:buFont typeface="Roboto Condensed Light"/>
              <a:buChar char="○"/>
            </a:pPr>
            <a:r>
              <a:rPr lang="en" sz="1800">
                <a:solidFill>
                  <a:schemeClr val="dk1"/>
                </a:solidFill>
                <a:latin typeface="Roboto Condensed Light"/>
                <a:ea typeface="Roboto Condensed Light"/>
                <a:cs typeface="Roboto Condensed Light"/>
                <a:sym typeface="Roboto Condensed Light"/>
              </a:rPr>
              <a:t>Split 'hours' column into separate columns for each day of the week and its corresponding hours.</a:t>
            </a:r>
            <a:endParaRPr sz="1800">
              <a:solidFill>
                <a:schemeClr val="dk1"/>
              </a:solidFill>
              <a:latin typeface="Roboto Condensed Light"/>
              <a:ea typeface="Roboto Condensed Light"/>
              <a:cs typeface="Roboto Condensed Light"/>
              <a:sym typeface="Roboto Condensed Light"/>
            </a:endParaRPr>
          </a:p>
          <a:p>
            <a:pPr indent="-342900" lvl="1" marL="914400" rtl="0" algn="l">
              <a:spcBef>
                <a:spcPts val="0"/>
              </a:spcBef>
              <a:spcAft>
                <a:spcPts val="0"/>
              </a:spcAft>
              <a:buClr>
                <a:schemeClr val="dk1"/>
              </a:buClr>
              <a:buSzPts val="1800"/>
              <a:buFont typeface="Roboto Condensed Light"/>
              <a:buChar char="○"/>
            </a:pPr>
            <a:r>
              <a:rPr lang="en" sz="1800">
                <a:solidFill>
                  <a:schemeClr val="dk1"/>
                </a:solidFill>
                <a:latin typeface="Roboto Condensed Light"/>
                <a:ea typeface="Roboto Condensed Light"/>
                <a:cs typeface="Roboto Condensed Light"/>
                <a:sym typeface="Roboto Condensed Light"/>
              </a:rPr>
              <a:t>Split 'attributes' column into separate columns for specific attributes.</a:t>
            </a:r>
            <a:endParaRPr sz="18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PREPROCESSING</a:t>
            </a:r>
            <a:endParaRPr/>
          </a:p>
          <a:p>
            <a:pPr indent="0" lvl="0" marL="0" rtl="0" algn="l">
              <a:spcBef>
                <a:spcPts val="0"/>
              </a:spcBef>
              <a:spcAft>
                <a:spcPts val="0"/>
              </a:spcAft>
              <a:buNone/>
            </a:pPr>
            <a:r>
              <a:rPr lang="en" sz="1600"/>
              <a:t>Step-by-Step explanation</a:t>
            </a:r>
            <a:endParaRPr sz="1600"/>
          </a:p>
        </p:txBody>
      </p:sp>
      <p:sp>
        <p:nvSpPr>
          <p:cNvPr id="307" name="Google Shape;307;p2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8" name="Google Shape;308;p24"/>
          <p:cNvSpPr txBox="1"/>
          <p:nvPr/>
        </p:nvSpPr>
        <p:spPr>
          <a:xfrm>
            <a:off x="309300" y="1318725"/>
            <a:ext cx="6609900" cy="36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Roboto Condensed Light"/>
                <a:ea typeface="Roboto Condensed Light"/>
                <a:cs typeface="Roboto Condensed Light"/>
                <a:sym typeface="Roboto Condensed Light"/>
              </a:rPr>
              <a:t>2) </a:t>
            </a:r>
            <a:r>
              <a:rPr lang="en" sz="2400">
                <a:solidFill>
                  <a:schemeClr val="dk1"/>
                </a:solidFill>
                <a:latin typeface="Roboto Condensed Light"/>
                <a:ea typeface="Roboto Condensed Light"/>
                <a:cs typeface="Roboto Condensed Light"/>
                <a:sym typeface="Roboto Condensed Light"/>
              </a:rPr>
              <a:t>Review Dataset Processing:</a:t>
            </a:r>
            <a:endParaRPr sz="24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Char char="●"/>
            </a:pPr>
            <a:r>
              <a:rPr lang="en" sz="1800">
                <a:solidFill>
                  <a:schemeClr val="dk1"/>
                </a:solidFill>
                <a:latin typeface="Roboto Condensed Light"/>
                <a:ea typeface="Roboto Condensed Light"/>
                <a:cs typeface="Roboto Condensed Light"/>
                <a:sym typeface="Roboto Condensed Light"/>
              </a:rPr>
              <a:t>Efficient Chunk Processing:Use a chunking approach to handle the large review dataset (approximately 69,90,280 rows) for better memory management.</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Char char="●"/>
            </a:pPr>
            <a:r>
              <a:rPr lang="en" sz="1800">
                <a:solidFill>
                  <a:schemeClr val="dk1"/>
                </a:solidFill>
                <a:latin typeface="Roboto Condensed Light"/>
                <a:ea typeface="Roboto Condensed Light"/>
                <a:cs typeface="Roboto Condensed Light"/>
                <a:sym typeface="Roboto Condensed Light"/>
              </a:rPr>
              <a:t>Date-Related Processing:Perform date-related processing on each chunk, extracting and formatting date information from reviews.</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Char char="●"/>
            </a:pPr>
            <a:r>
              <a:rPr lang="en" sz="1800">
                <a:solidFill>
                  <a:schemeClr val="dk1"/>
                </a:solidFill>
                <a:latin typeface="Roboto Condensed Light"/>
                <a:ea typeface="Roboto Condensed Light"/>
                <a:cs typeface="Roboto Condensed Light"/>
                <a:sym typeface="Roboto Condensed Light"/>
              </a:rPr>
              <a:t>Combining Processed Chunks:Combine processed chunks of the review dataset into a final DataFrame.</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2400">
                <a:solidFill>
                  <a:schemeClr val="dk1"/>
                </a:solidFill>
                <a:latin typeface="Roboto Condensed Light"/>
                <a:ea typeface="Roboto Condensed Light"/>
                <a:cs typeface="Roboto Condensed Light"/>
                <a:sym typeface="Roboto Condensed Light"/>
              </a:rPr>
              <a:t>3) </a:t>
            </a:r>
            <a:r>
              <a:rPr lang="en" sz="2400">
                <a:solidFill>
                  <a:schemeClr val="dk1"/>
                </a:solidFill>
                <a:latin typeface="Roboto Condensed Light"/>
                <a:ea typeface="Roboto Condensed Light"/>
                <a:cs typeface="Roboto Condensed Light"/>
                <a:sym typeface="Roboto Condensed Light"/>
              </a:rPr>
              <a:t>Merging Business and Review Datasets:</a:t>
            </a:r>
            <a:endParaRPr sz="24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Char char="●"/>
            </a:pPr>
            <a:r>
              <a:rPr lang="en" sz="1800">
                <a:solidFill>
                  <a:schemeClr val="dk1"/>
                </a:solidFill>
                <a:latin typeface="Roboto Condensed Light"/>
                <a:ea typeface="Roboto Condensed Light"/>
                <a:cs typeface="Roboto Condensed Light"/>
                <a:sym typeface="Roboto Condensed Light"/>
              </a:rPr>
              <a:t>Merge preprocessed business and review datasets to create a comprehensive dataset combining business information with customer feedback.</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5"/>
          <p:cNvSpPr txBox="1"/>
          <p:nvPr>
            <p:ph type="title"/>
          </p:nvPr>
        </p:nvSpPr>
        <p:spPr>
          <a:xfrm>
            <a:off x="899325" y="629925"/>
            <a:ext cx="5173500" cy="52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PROPOSED METHODOLOGY</a:t>
            </a:r>
            <a:endParaRPr sz="1600"/>
          </a:p>
          <a:p>
            <a:pPr indent="0" lvl="0" marL="0" rtl="0" algn="l">
              <a:spcBef>
                <a:spcPts val="0"/>
              </a:spcBef>
              <a:spcAft>
                <a:spcPts val="0"/>
              </a:spcAft>
              <a:buNone/>
            </a:pPr>
            <a:r>
              <a:t/>
            </a:r>
            <a:endParaRPr/>
          </a:p>
        </p:txBody>
      </p:sp>
      <p:sp>
        <p:nvSpPr>
          <p:cNvPr id="314" name="Google Shape;314;p2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15" name="Google Shape;315;p25"/>
          <p:cNvGrpSpPr/>
          <p:nvPr/>
        </p:nvGrpSpPr>
        <p:grpSpPr>
          <a:xfrm>
            <a:off x="270943" y="629920"/>
            <a:ext cx="392063" cy="291505"/>
            <a:chOff x="5247525" y="3007275"/>
            <a:chExt cx="517575" cy="384825"/>
          </a:xfrm>
        </p:grpSpPr>
        <p:sp>
          <p:nvSpPr>
            <p:cNvPr id="316" name="Google Shape;316;p25"/>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25"/>
          <p:cNvSpPr txBox="1"/>
          <p:nvPr/>
        </p:nvSpPr>
        <p:spPr>
          <a:xfrm>
            <a:off x="315075" y="1277000"/>
            <a:ext cx="6990300" cy="3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u="sng">
                <a:solidFill>
                  <a:schemeClr val="dk1"/>
                </a:solidFill>
                <a:latin typeface="Roboto Condensed Light"/>
                <a:ea typeface="Roboto Condensed Light"/>
                <a:cs typeface="Roboto Condensed Light"/>
                <a:sym typeface="Roboto Condensed Light"/>
              </a:rPr>
              <a:t>OVERVIEW</a:t>
            </a:r>
            <a:endParaRPr sz="2400" u="sng">
              <a:solidFill>
                <a:schemeClr val="dk1"/>
              </a:solidFill>
              <a:latin typeface="Roboto Condensed Light"/>
              <a:ea typeface="Roboto Condensed Light"/>
              <a:cs typeface="Roboto Condensed Light"/>
              <a:sym typeface="Roboto Condensed Light"/>
            </a:endParaRPr>
          </a:p>
          <a:p>
            <a:pPr indent="0" lvl="0" marL="0" rtl="0" algn="just">
              <a:spcBef>
                <a:spcPts val="0"/>
              </a:spcBef>
              <a:spcAft>
                <a:spcPts val="0"/>
              </a:spcAft>
              <a:buNone/>
            </a:pPr>
            <a:r>
              <a:rPr lang="en" sz="2400">
                <a:solidFill>
                  <a:schemeClr val="dk1"/>
                </a:solidFill>
                <a:latin typeface="Roboto Condensed Light"/>
                <a:ea typeface="Roboto Condensed Light"/>
                <a:cs typeface="Roboto Condensed Light"/>
                <a:sym typeface="Roboto Condensed Light"/>
              </a:rPr>
              <a:t>The suggested method incorporates the outcomes of the Sentiment Analysis process. Figure 4 illustrates the primary components and interactions of the proposed system. The Yelp Restaurants Reviews [7] dataset serves as input for the sentiment analyzer, generating a sentiment score as output. This score is then forwarded to the recommender system to generate a top-n items recommendation list.</a:t>
            </a:r>
            <a:endParaRPr sz="24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24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24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24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6"/>
          <p:cNvSpPr txBox="1"/>
          <p:nvPr>
            <p:ph type="title"/>
          </p:nvPr>
        </p:nvSpPr>
        <p:spPr>
          <a:xfrm>
            <a:off x="899325" y="629925"/>
            <a:ext cx="5173500" cy="52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PROPOSED METHODOLOGY</a:t>
            </a:r>
            <a:endParaRPr sz="1600"/>
          </a:p>
          <a:p>
            <a:pPr indent="0" lvl="0" marL="0" rtl="0" algn="l">
              <a:spcBef>
                <a:spcPts val="0"/>
              </a:spcBef>
              <a:spcAft>
                <a:spcPts val="0"/>
              </a:spcAft>
              <a:buNone/>
            </a:pPr>
            <a:r>
              <a:t/>
            </a:r>
            <a:endParaRPr/>
          </a:p>
        </p:txBody>
      </p:sp>
      <p:sp>
        <p:nvSpPr>
          <p:cNvPr id="324" name="Google Shape;324;p2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25" name="Google Shape;325;p26"/>
          <p:cNvGrpSpPr/>
          <p:nvPr/>
        </p:nvGrpSpPr>
        <p:grpSpPr>
          <a:xfrm>
            <a:off x="270943" y="629920"/>
            <a:ext cx="392063" cy="291505"/>
            <a:chOff x="5247525" y="3007275"/>
            <a:chExt cx="517575" cy="384825"/>
          </a:xfrm>
        </p:grpSpPr>
        <p:sp>
          <p:nvSpPr>
            <p:cNvPr id="326" name="Google Shape;326;p26"/>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6"/>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26"/>
          <p:cNvSpPr txBox="1"/>
          <p:nvPr/>
        </p:nvSpPr>
        <p:spPr>
          <a:xfrm>
            <a:off x="319550" y="1277000"/>
            <a:ext cx="6985800" cy="38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Roboto Condensed Light"/>
              <a:ea typeface="Roboto Condensed Light"/>
              <a:cs typeface="Roboto Condensed Light"/>
              <a:sym typeface="Roboto Condensed Light"/>
            </a:endParaRPr>
          </a:p>
        </p:txBody>
      </p:sp>
      <p:pic>
        <p:nvPicPr>
          <p:cNvPr id="329" name="Google Shape;329;p26"/>
          <p:cNvPicPr preferRelativeResize="0"/>
          <p:nvPr/>
        </p:nvPicPr>
        <p:blipFill>
          <a:blip r:embed="rId3">
            <a:alphaModFix/>
          </a:blip>
          <a:stretch>
            <a:fillRect/>
          </a:stretch>
        </p:blipFill>
        <p:spPr>
          <a:xfrm>
            <a:off x="943200" y="1696750"/>
            <a:ext cx="5485649" cy="2770150"/>
          </a:xfrm>
          <a:prstGeom prst="rect">
            <a:avLst/>
          </a:prstGeom>
          <a:noFill/>
          <a:ln>
            <a:noFill/>
          </a:ln>
        </p:spPr>
      </p:pic>
      <p:sp>
        <p:nvSpPr>
          <p:cNvPr id="330" name="Google Shape;330;p26"/>
          <p:cNvSpPr txBox="1"/>
          <p:nvPr/>
        </p:nvSpPr>
        <p:spPr>
          <a:xfrm>
            <a:off x="1181025" y="4626025"/>
            <a:ext cx="51735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Roboto Condensed Light"/>
                <a:ea typeface="Roboto Condensed Light"/>
                <a:cs typeface="Roboto Condensed Light"/>
                <a:sym typeface="Roboto Condensed Light"/>
              </a:rPr>
              <a:t>Fig 4.Overall System Architecture</a:t>
            </a:r>
            <a:endParaRPr sz="24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7"/>
          <p:cNvSpPr txBox="1"/>
          <p:nvPr>
            <p:ph type="title"/>
          </p:nvPr>
        </p:nvSpPr>
        <p:spPr>
          <a:xfrm>
            <a:off x="899325" y="629925"/>
            <a:ext cx="5173500" cy="52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PROPOSED METHODOLOGY</a:t>
            </a:r>
            <a:endParaRPr/>
          </a:p>
          <a:p>
            <a:pPr indent="0" lvl="0" marL="0" rtl="0" algn="l">
              <a:spcBef>
                <a:spcPts val="0"/>
              </a:spcBef>
              <a:spcAft>
                <a:spcPts val="0"/>
              </a:spcAft>
              <a:buNone/>
            </a:pPr>
            <a:r>
              <a:rPr lang="en"/>
              <a:t>Sentiment Analysis on Restaurants Reviews</a:t>
            </a:r>
            <a:endParaRPr/>
          </a:p>
          <a:p>
            <a:pPr indent="0" lvl="0" marL="0" rtl="0" algn="l">
              <a:spcBef>
                <a:spcPts val="0"/>
              </a:spcBef>
              <a:spcAft>
                <a:spcPts val="0"/>
              </a:spcAft>
              <a:buNone/>
            </a:pPr>
            <a:r>
              <a:t/>
            </a:r>
            <a:endParaRPr/>
          </a:p>
        </p:txBody>
      </p:sp>
      <p:sp>
        <p:nvSpPr>
          <p:cNvPr id="336" name="Google Shape;336;p2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37" name="Google Shape;337;p27"/>
          <p:cNvGrpSpPr/>
          <p:nvPr/>
        </p:nvGrpSpPr>
        <p:grpSpPr>
          <a:xfrm>
            <a:off x="270943" y="629920"/>
            <a:ext cx="392063" cy="291505"/>
            <a:chOff x="5247525" y="3007275"/>
            <a:chExt cx="517575" cy="384825"/>
          </a:xfrm>
        </p:grpSpPr>
        <p:sp>
          <p:nvSpPr>
            <p:cNvPr id="338" name="Google Shape;338;p27"/>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27"/>
          <p:cNvSpPr txBox="1"/>
          <p:nvPr/>
        </p:nvSpPr>
        <p:spPr>
          <a:xfrm>
            <a:off x="315075" y="1277000"/>
            <a:ext cx="7247400" cy="41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This image[5] illustrates the sequential steps in the sentiment analysis process:</a:t>
            </a:r>
            <a:endParaRPr sz="24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2400">
              <a:solidFill>
                <a:schemeClr val="dk1"/>
              </a:solidFill>
              <a:latin typeface="Roboto Condensed Light"/>
              <a:ea typeface="Roboto Condensed Light"/>
              <a:cs typeface="Roboto Condensed Light"/>
              <a:sym typeface="Roboto Condensed Light"/>
            </a:endParaRPr>
          </a:p>
        </p:txBody>
      </p:sp>
      <p:pic>
        <p:nvPicPr>
          <p:cNvPr id="341" name="Google Shape;341;p27"/>
          <p:cNvPicPr preferRelativeResize="0"/>
          <p:nvPr/>
        </p:nvPicPr>
        <p:blipFill>
          <a:blip r:embed="rId3">
            <a:alphaModFix/>
          </a:blip>
          <a:stretch>
            <a:fillRect/>
          </a:stretch>
        </p:blipFill>
        <p:spPr>
          <a:xfrm>
            <a:off x="929425" y="1738250"/>
            <a:ext cx="4438948" cy="3133825"/>
          </a:xfrm>
          <a:prstGeom prst="rect">
            <a:avLst/>
          </a:prstGeom>
          <a:noFill/>
          <a:ln>
            <a:noFill/>
          </a:ln>
        </p:spPr>
      </p:pic>
      <p:sp>
        <p:nvSpPr>
          <p:cNvPr id="342" name="Google Shape;342;p27"/>
          <p:cNvSpPr txBox="1"/>
          <p:nvPr/>
        </p:nvSpPr>
        <p:spPr>
          <a:xfrm>
            <a:off x="753700" y="4800375"/>
            <a:ext cx="724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Figure 5.Proposed steps for </a:t>
            </a:r>
            <a:r>
              <a:rPr lang="en" sz="1800">
                <a:solidFill>
                  <a:schemeClr val="dk1"/>
                </a:solidFill>
                <a:latin typeface="Roboto Condensed Light"/>
                <a:ea typeface="Roboto Condensed Light"/>
                <a:cs typeface="Roboto Condensed Light"/>
                <a:sym typeface="Roboto Condensed Light"/>
              </a:rPr>
              <a:t>sentiment</a:t>
            </a:r>
            <a:r>
              <a:rPr lang="en" sz="1800">
                <a:solidFill>
                  <a:schemeClr val="dk1"/>
                </a:solidFill>
                <a:latin typeface="Roboto Condensed Light"/>
                <a:ea typeface="Roboto Condensed Light"/>
                <a:cs typeface="Roboto Condensed Light"/>
                <a:sym typeface="Roboto Condensed Light"/>
              </a:rPr>
              <a:t> analysis of review </a:t>
            </a:r>
            <a:r>
              <a:rPr lang="en" sz="1800">
                <a:solidFill>
                  <a:schemeClr val="dk1"/>
                </a:solidFill>
                <a:latin typeface="Roboto Condensed Light"/>
                <a:ea typeface="Roboto Condensed Light"/>
                <a:cs typeface="Roboto Condensed Light"/>
                <a:sym typeface="Roboto Condensed Light"/>
              </a:rPr>
              <a:t>texts</a:t>
            </a:r>
            <a:endParaRPr sz="18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Sentiment Analysis on Restaurants Reviews</a:t>
            </a:r>
            <a:endParaRPr/>
          </a:p>
          <a:p>
            <a:pPr indent="0" lvl="0" marL="0" rtl="0" algn="l">
              <a:spcBef>
                <a:spcPts val="0"/>
              </a:spcBef>
              <a:spcAft>
                <a:spcPts val="0"/>
              </a:spcAft>
              <a:buNone/>
            </a:pPr>
            <a:r>
              <a:rPr lang="en"/>
              <a:t>Step-by-Step explanation</a:t>
            </a:r>
            <a:endParaRPr/>
          </a:p>
        </p:txBody>
      </p:sp>
      <p:sp>
        <p:nvSpPr>
          <p:cNvPr id="348" name="Google Shape;348;p2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9" name="Google Shape;349;p28"/>
          <p:cNvSpPr txBox="1"/>
          <p:nvPr/>
        </p:nvSpPr>
        <p:spPr>
          <a:xfrm>
            <a:off x="450700" y="1287450"/>
            <a:ext cx="6792000" cy="3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Roboto Condensed"/>
                <a:ea typeface="Roboto Condensed"/>
                <a:cs typeface="Roboto Condensed"/>
                <a:sym typeface="Roboto Condensed"/>
              </a:rPr>
              <a:t>Data Collection:</a:t>
            </a:r>
            <a:endParaRPr b="1" sz="2100">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Processed dataset(business+review) from Yelp Restaurants Reviews includes business ID, review date, star ratings, user IDs, and review text.</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b="1" lang="en" sz="2100">
                <a:solidFill>
                  <a:schemeClr val="dk1"/>
                </a:solidFill>
                <a:latin typeface="Roboto Condensed"/>
                <a:ea typeface="Roboto Condensed"/>
                <a:cs typeface="Roboto Condensed"/>
                <a:sym typeface="Roboto Condensed"/>
              </a:rPr>
              <a:t>Filtration:</a:t>
            </a:r>
            <a:endParaRPr b="1" sz="2100">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User-driven filtration based on city preferences for region-specific analysis.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b="1" lang="en" sz="2100">
                <a:solidFill>
                  <a:schemeClr val="dk1"/>
                </a:solidFill>
                <a:latin typeface="Roboto Condensed"/>
                <a:ea typeface="Roboto Condensed"/>
                <a:cs typeface="Roboto Condensed"/>
                <a:sym typeface="Roboto Condensed"/>
              </a:rPr>
              <a:t>Text Preprocessing:</a:t>
            </a:r>
            <a:endParaRPr b="1" sz="1800">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a. Text Cleaning: Remove formatting quirks, punctuation, and whitespaces.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b. Removal of Stopwords: Eliminate common words with low information value.</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c. Stemming: Use Porter stemming algorithm for word normalization.</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d. Lowercasing: Convert all characters to lowercase for consistency.</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e. Tokenization: Use </a:t>
            </a:r>
            <a:r>
              <a:rPr lang="en" sz="1800">
                <a:solidFill>
                  <a:schemeClr val="dk1"/>
                </a:solidFill>
                <a:latin typeface="Roboto Condensed Light"/>
                <a:ea typeface="Roboto Condensed Light"/>
                <a:cs typeface="Roboto Condensed Light"/>
                <a:sym typeface="Roboto Condensed Light"/>
              </a:rPr>
              <a:t>Bert Tokenizer</a:t>
            </a:r>
            <a:r>
              <a:rPr lang="en" sz="1800">
                <a:solidFill>
                  <a:schemeClr val="dk1"/>
                </a:solidFill>
                <a:latin typeface="Roboto Condensed Light"/>
                <a:ea typeface="Roboto Condensed Light"/>
                <a:cs typeface="Roboto Condensed Light"/>
                <a:sym typeface="Roboto Condensed Light"/>
              </a:rPr>
              <a:t> for breaking down text into tokens.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21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21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21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9"/>
          <p:cNvSpPr txBox="1"/>
          <p:nvPr>
            <p:ph type="title"/>
          </p:nvPr>
        </p:nvSpPr>
        <p:spPr>
          <a:xfrm>
            <a:off x="805425" y="536250"/>
            <a:ext cx="5267400" cy="62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Sentiment Analysis on Restaurants Reviews</a:t>
            </a:r>
            <a:endParaRPr/>
          </a:p>
          <a:p>
            <a:pPr indent="0" lvl="0" marL="0" rtl="0" algn="l">
              <a:spcBef>
                <a:spcPts val="0"/>
              </a:spcBef>
              <a:spcAft>
                <a:spcPts val="0"/>
              </a:spcAft>
              <a:buNone/>
            </a:pPr>
            <a:r>
              <a:rPr lang="en"/>
              <a:t>Step-by-Step explanation</a:t>
            </a:r>
            <a:endParaRPr/>
          </a:p>
          <a:p>
            <a:pPr indent="0" lvl="0" marL="0" rtl="0" algn="l">
              <a:spcBef>
                <a:spcPts val="0"/>
              </a:spcBef>
              <a:spcAft>
                <a:spcPts val="0"/>
              </a:spcAft>
              <a:buNone/>
            </a:pPr>
            <a:r>
              <a:t/>
            </a:r>
            <a:endParaRPr/>
          </a:p>
        </p:txBody>
      </p:sp>
      <p:sp>
        <p:nvSpPr>
          <p:cNvPr id="355" name="Google Shape;355;p2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6" name="Google Shape;356;p29"/>
          <p:cNvSpPr txBox="1"/>
          <p:nvPr/>
        </p:nvSpPr>
        <p:spPr>
          <a:xfrm>
            <a:off x="432200" y="1287450"/>
            <a:ext cx="6810600" cy="39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Roboto Condensed"/>
                <a:ea typeface="Roboto Condensed"/>
                <a:cs typeface="Roboto Condensed"/>
                <a:sym typeface="Roboto Condensed"/>
              </a:rPr>
              <a:t>Sentiment Score Calculation:</a:t>
            </a:r>
            <a:endParaRPr b="1" sz="2100">
              <a:solidFill>
                <a:schemeClr val="dk1"/>
              </a:solidFill>
              <a:latin typeface="Roboto Condensed"/>
              <a:ea typeface="Roboto Condensed"/>
              <a:cs typeface="Roboto Condensed"/>
              <a:sym typeface="Roboto Condensed"/>
            </a:endParaRPr>
          </a:p>
          <a:p>
            <a:pPr indent="-342900" lvl="0" marL="457200" rtl="0" algn="l">
              <a:spcBef>
                <a:spcPts val="0"/>
              </a:spcBef>
              <a:spcAft>
                <a:spcPts val="0"/>
              </a:spcAft>
              <a:buClr>
                <a:schemeClr val="dk1"/>
              </a:buClr>
              <a:buSzPts val="1800"/>
              <a:buFont typeface="Roboto Condensed Light"/>
              <a:buChar char="●"/>
            </a:pPr>
            <a:r>
              <a:rPr lang="en" sz="1800">
                <a:solidFill>
                  <a:schemeClr val="dk1"/>
                </a:solidFill>
                <a:latin typeface="Roboto Condensed Light"/>
                <a:ea typeface="Roboto Condensed Light"/>
                <a:cs typeface="Roboto Condensed Light"/>
                <a:sym typeface="Roboto Condensed Light"/>
              </a:rPr>
              <a:t>Utilize "DistilBert" [11] model for sentiment analysis.</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Char char="●"/>
            </a:pPr>
            <a:r>
              <a:rPr lang="en" sz="1800">
                <a:solidFill>
                  <a:schemeClr val="dk1"/>
                </a:solidFill>
                <a:latin typeface="Roboto Condensed Light"/>
                <a:ea typeface="Roboto Condensed Light"/>
                <a:cs typeface="Roboto Condensed Light"/>
                <a:sym typeface="Roboto Condensed Light"/>
              </a:rPr>
              <a:t>Scores provide quantitative representation of emotional tone.</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Char char="●"/>
            </a:pPr>
            <a:r>
              <a:rPr lang="en" sz="1800">
                <a:solidFill>
                  <a:schemeClr val="dk1"/>
                </a:solidFill>
                <a:latin typeface="Roboto Condensed Light"/>
                <a:ea typeface="Roboto Condensed Light"/>
                <a:cs typeface="Roboto Condensed Light"/>
                <a:sym typeface="Roboto Condensed Light"/>
              </a:rPr>
              <a:t>Scores range from 0 to 1, indicating positive to negative sentiment.</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b="1" lang="en" sz="2100">
                <a:solidFill>
                  <a:schemeClr val="dk1"/>
                </a:solidFill>
                <a:latin typeface="Roboto Condensed"/>
                <a:ea typeface="Roboto Condensed"/>
                <a:cs typeface="Roboto Condensed"/>
                <a:sym typeface="Roboto Condensed"/>
              </a:rPr>
              <a:t>Predicting Rating Based on Sentiment Score:</a:t>
            </a:r>
            <a:endParaRPr b="1" sz="2100">
              <a:solidFill>
                <a:schemeClr val="dk1"/>
              </a:solidFill>
              <a:latin typeface="Roboto Condensed"/>
              <a:ea typeface="Roboto Condensed"/>
              <a:cs typeface="Roboto Condensed"/>
              <a:sym typeface="Roboto Condensed"/>
            </a:endParaRPr>
          </a:p>
          <a:p>
            <a:pPr indent="-342900" lvl="0" marL="457200" rtl="0" algn="l">
              <a:spcBef>
                <a:spcPts val="0"/>
              </a:spcBef>
              <a:spcAft>
                <a:spcPts val="0"/>
              </a:spcAft>
              <a:buClr>
                <a:schemeClr val="dk1"/>
              </a:buClr>
              <a:buSzPts val="1800"/>
              <a:buFont typeface="Roboto Condensed Light"/>
              <a:buChar char="●"/>
            </a:pPr>
            <a:r>
              <a:rPr lang="en" sz="1800">
                <a:solidFill>
                  <a:schemeClr val="dk1"/>
                </a:solidFill>
                <a:latin typeface="Roboto Condensed Light"/>
                <a:ea typeface="Roboto Condensed Light"/>
                <a:cs typeface="Roboto Condensed Light"/>
                <a:sym typeface="Roboto Condensed Light"/>
              </a:rPr>
              <a:t>Transform sentiment score (S) to the range [0, 5].</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Char char="●"/>
            </a:pPr>
            <a:r>
              <a:rPr lang="en" sz="1800">
                <a:solidFill>
                  <a:schemeClr val="dk1"/>
                </a:solidFill>
                <a:latin typeface="Roboto Condensed Light"/>
                <a:ea typeface="Roboto Condensed Light"/>
                <a:cs typeface="Roboto Condensed Light"/>
                <a:sym typeface="Roboto Condensed Light"/>
              </a:rPr>
              <a:t>Predicted Rating = (S + 1) / 2 * 5.</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b="1" lang="en" sz="2100">
                <a:solidFill>
                  <a:schemeClr val="dk1"/>
                </a:solidFill>
                <a:latin typeface="Roboto Condensed"/>
                <a:ea typeface="Roboto Condensed"/>
                <a:cs typeface="Roboto Condensed"/>
                <a:sym typeface="Roboto Condensed"/>
              </a:rPr>
              <a:t>Performance of Sentiment Analysis:</a:t>
            </a:r>
            <a:endParaRPr b="1" sz="2100">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Evaluate model performance using metrics:</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Char char="●"/>
            </a:pPr>
            <a:r>
              <a:rPr lang="en" sz="1800">
                <a:solidFill>
                  <a:schemeClr val="dk1"/>
                </a:solidFill>
                <a:latin typeface="Roboto Condensed Light"/>
                <a:ea typeface="Roboto Condensed Light"/>
                <a:cs typeface="Roboto Condensed Light"/>
                <a:sym typeface="Roboto Condensed Light"/>
              </a:rPr>
              <a:t>MAE (Mean Absolute Error): Measures precision by calculating average absolute differences between predicted and actual ratings.</a:t>
            </a:r>
            <a:endParaRPr sz="1800">
              <a:solidFill>
                <a:schemeClr val="dk1"/>
              </a:solidFill>
              <a:latin typeface="Roboto Condensed Light"/>
              <a:ea typeface="Roboto Condensed Light"/>
              <a:cs typeface="Roboto Condensed Light"/>
              <a:sym typeface="Roboto Condensed Light"/>
            </a:endParaRPr>
          </a:p>
          <a:p>
            <a:pPr indent="-317500" lvl="0" marL="457200" rtl="0" algn="l">
              <a:spcBef>
                <a:spcPts val="0"/>
              </a:spcBef>
              <a:spcAft>
                <a:spcPts val="0"/>
              </a:spcAft>
              <a:buClr>
                <a:schemeClr val="dk1"/>
              </a:buClr>
              <a:buSzPts val="1400"/>
              <a:buFont typeface="Roboto Condensed Light"/>
              <a:buChar char="●"/>
            </a:pPr>
            <a:r>
              <a:rPr lang="en" sz="1800">
                <a:solidFill>
                  <a:schemeClr val="dk1"/>
                </a:solidFill>
                <a:latin typeface="Roboto Condensed Light"/>
                <a:ea typeface="Roboto Condensed Light"/>
                <a:cs typeface="Roboto Condensed Light"/>
                <a:sym typeface="Roboto Condensed Light"/>
              </a:rPr>
              <a:t>MSE (Mean Squared Error): Penalizes larger errors, offering</a:t>
            </a:r>
            <a:r>
              <a:rPr lang="en" sz="2100">
                <a:solidFill>
                  <a:schemeClr val="dk1"/>
                </a:solidFill>
                <a:latin typeface="Roboto Condensed Light"/>
                <a:ea typeface="Roboto Condensed Light"/>
                <a:cs typeface="Roboto Condensed Light"/>
                <a:sym typeface="Roboto Condensed Light"/>
              </a:rPr>
              <a:t> insights into overall model performance.</a:t>
            </a:r>
            <a:endParaRPr sz="21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21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21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b="1" sz="2100">
              <a:solidFill>
                <a:schemeClr val="dk1"/>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193" name="Google Shape;193;p1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4" name="Google Shape;194;p12"/>
          <p:cNvSpPr txBox="1"/>
          <p:nvPr>
            <p:ph idx="1" type="body"/>
          </p:nvPr>
        </p:nvSpPr>
        <p:spPr>
          <a:xfrm>
            <a:off x="753275" y="1516975"/>
            <a:ext cx="5446200" cy="311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1.INTRODUCTION</a:t>
            </a:r>
            <a:endParaRPr/>
          </a:p>
          <a:p>
            <a:pPr indent="0" lvl="0" marL="0" rtl="0" algn="l">
              <a:spcBef>
                <a:spcPts val="1000"/>
              </a:spcBef>
              <a:spcAft>
                <a:spcPts val="0"/>
              </a:spcAft>
              <a:buNone/>
            </a:pPr>
            <a:r>
              <a:rPr lang="en"/>
              <a:t>2.OBJECTIVE</a:t>
            </a:r>
            <a:endParaRPr/>
          </a:p>
          <a:p>
            <a:pPr indent="0" lvl="0" marL="0" rtl="0" algn="l">
              <a:spcBef>
                <a:spcPts val="1000"/>
              </a:spcBef>
              <a:spcAft>
                <a:spcPts val="0"/>
              </a:spcAft>
              <a:buNone/>
            </a:pPr>
            <a:r>
              <a:rPr lang="en"/>
              <a:t>3.LITERATURE REVIEW</a:t>
            </a:r>
            <a:endParaRPr/>
          </a:p>
          <a:p>
            <a:pPr indent="0" lvl="0" marL="0" rtl="0" algn="l">
              <a:spcBef>
                <a:spcPts val="1000"/>
              </a:spcBef>
              <a:spcAft>
                <a:spcPts val="0"/>
              </a:spcAft>
              <a:buNone/>
            </a:pPr>
            <a:r>
              <a:rPr lang="en"/>
              <a:t>4.PROPOSED METHODOLOGY</a:t>
            </a:r>
            <a:endParaRPr/>
          </a:p>
          <a:p>
            <a:pPr indent="0" lvl="0" marL="0" rtl="0" algn="l">
              <a:spcBef>
                <a:spcPts val="1000"/>
              </a:spcBef>
              <a:spcAft>
                <a:spcPts val="0"/>
              </a:spcAft>
              <a:buNone/>
            </a:pPr>
            <a:r>
              <a:rPr lang="en"/>
              <a:t>5.EXPERIMENTAL RESULTS</a:t>
            </a:r>
            <a:endParaRPr/>
          </a:p>
          <a:p>
            <a:pPr indent="0" lvl="0" marL="0" rtl="0" algn="l">
              <a:spcBef>
                <a:spcPts val="1000"/>
              </a:spcBef>
              <a:spcAft>
                <a:spcPts val="0"/>
              </a:spcAft>
              <a:buNone/>
            </a:pPr>
            <a:r>
              <a:rPr lang="en"/>
              <a:t>6.CONCLUSION &amp; FUTURE WORK</a:t>
            </a:r>
            <a:endParaRPr/>
          </a:p>
          <a:p>
            <a:pPr indent="0" lvl="0" marL="0" rtl="0" algn="l">
              <a:spcBef>
                <a:spcPts val="1000"/>
              </a:spcBef>
              <a:spcAft>
                <a:spcPts val="0"/>
              </a:spcAft>
              <a:buNone/>
            </a:pPr>
            <a:r>
              <a:rPr lang="en"/>
              <a:t>7.REFERENCES</a:t>
            </a:r>
            <a:endParaRPr/>
          </a:p>
          <a:p>
            <a:pPr indent="0" lvl="0" marL="0" rtl="0" algn="l">
              <a:spcBef>
                <a:spcPts val="1000"/>
              </a:spcBef>
              <a:spcAft>
                <a:spcPts val="1000"/>
              </a:spcAft>
              <a:buNone/>
            </a:pPr>
            <a:r>
              <a:rPr lang="en"/>
              <a:t>    </a:t>
            </a:r>
            <a:endParaRPr/>
          </a:p>
        </p:txBody>
      </p:sp>
      <p:grpSp>
        <p:nvGrpSpPr>
          <p:cNvPr id="195" name="Google Shape;195;p12"/>
          <p:cNvGrpSpPr/>
          <p:nvPr/>
        </p:nvGrpSpPr>
        <p:grpSpPr>
          <a:xfrm>
            <a:off x="293683" y="574116"/>
            <a:ext cx="309041" cy="403123"/>
            <a:chOff x="590250" y="244200"/>
            <a:chExt cx="407975" cy="532175"/>
          </a:xfrm>
        </p:grpSpPr>
        <p:sp>
          <p:nvSpPr>
            <p:cNvPr id="196" name="Google Shape;196;p1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Restaurant Recommendation System</a:t>
            </a:r>
            <a:endParaRPr/>
          </a:p>
        </p:txBody>
      </p:sp>
      <p:sp>
        <p:nvSpPr>
          <p:cNvPr id="362" name="Google Shape;362;p3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63" name="Google Shape;363;p30"/>
          <p:cNvGrpSpPr/>
          <p:nvPr/>
        </p:nvGrpSpPr>
        <p:grpSpPr>
          <a:xfrm>
            <a:off x="270943" y="629920"/>
            <a:ext cx="392063" cy="291505"/>
            <a:chOff x="5247525" y="3007275"/>
            <a:chExt cx="517575" cy="384825"/>
          </a:xfrm>
        </p:grpSpPr>
        <p:sp>
          <p:nvSpPr>
            <p:cNvPr id="364" name="Google Shape;364;p30"/>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66" name="Google Shape;366;p30"/>
          <p:cNvPicPr preferRelativeResize="0"/>
          <p:nvPr/>
        </p:nvPicPr>
        <p:blipFill>
          <a:blip r:embed="rId3">
            <a:alphaModFix/>
          </a:blip>
          <a:stretch>
            <a:fillRect/>
          </a:stretch>
        </p:blipFill>
        <p:spPr>
          <a:xfrm>
            <a:off x="1279175" y="2124950"/>
            <a:ext cx="4942726" cy="2110100"/>
          </a:xfrm>
          <a:prstGeom prst="rect">
            <a:avLst/>
          </a:prstGeom>
          <a:noFill/>
          <a:ln>
            <a:noFill/>
          </a:ln>
        </p:spPr>
      </p:pic>
      <p:sp>
        <p:nvSpPr>
          <p:cNvPr id="367" name="Google Shape;367;p30"/>
          <p:cNvSpPr txBox="1"/>
          <p:nvPr/>
        </p:nvSpPr>
        <p:spPr>
          <a:xfrm>
            <a:off x="648925" y="1321525"/>
            <a:ext cx="691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This Figure 6  illustrates the process of recommending </a:t>
            </a:r>
            <a:r>
              <a:rPr lang="en" sz="1800">
                <a:solidFill>
                  <a:schemeClr val="dk1"/>
                </a:solidFill>
                <a:latin typeface="Roboto Condensed Light"/>
                <a:ea typeface="Roboto Condensed Light"/>
                <a:cs typeface="Roboto Condensed Light"/>
                <a:sym typeface="Roboto Condensed Light"/>
              </a:rPr>
              <a:t>restaurants</a:t>
            </a:r>
            <a:r>
              <a:rPr lang="en" sz="1800">
                <a:solidFill>
                  <a:schemeClr val="dk1"/>
                </a:solidFill>
                <a:latin typeface="Roboto Condensed Light"/>
                <a:ea typeface="Roboto Condensed Light"/>
                <a:cs typeface="Roboto Condensed Light"/>
                <a:sym typeface="Roboto Condensed Light"/>
              </a:rPr>
              <a:t>:</a:t>
            </a:r>
            <a:endParaRPr/>
          </a:p>
        </p:txBody>
      </p:sp>
      <p:sp>
        <p:nvSpPr>
          <p:cNvPr id="368" name="Google Shape;368;p30"/>
          <p:cNvSpPr txBox="1"/>
          <p:nvPr/>
        </p:nvSpPr>
        <p:spPr>
          <a:xfrm>
            <a:off x="1400125" y="4344325"/>
            <a:ext cx="50601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Roboto Condensed Light"/>
                <a:ea typeface="Roboto Condensed Light"/>
                <a:cs typeface="Roboto Condensed Light"/>
                <a:sym typeface="Roboto Condensed Light"/>
              </a:rPr>
              <a:t>Figure 6.Recommender system overview</a:t>
            </a:r>
            <a:endParaRPr sz="20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1"/>
          <p:cNvSpPr txBox="1"/>
          <p:nvPr>
            <p:ph type="title"/>
          </p:nvPr>
        </p:nvSpPr>
        <p:spPr>
          <a:xfrm>
            <a:off x="805425" y="536250"/>
            <a:ext cx="5267400" cy="62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Restaurant Recommendation System</a:t>
            </a:r>
            <a:endParaRPr/>
          </a:p>
          <a:p>
            <a:pPr indent="0" lvl="0" marL="0" rtl="0" algn="l">
              <a:spcBef>
                <a:spcPts val="0"/>
              </a:spcBef>
              <a:spcAft>
                <a:spcPts val="0"/>
              </a:spcAft>
              <a:buNone/>
            </a:pPr>
            <a:r>
              <a:rPr lang="en"/>
              <a:t>Step-by-Step explanation</a:t>
            </a:r>
            <a:endParaRPr/>
          </a:p>
          <a:p>
            <a:pPr indent="0" lvl="0" marL="0" rtl="0" algn="l">
              <a:spcBef>
                <a:spcPts val="0"/>
              </a:spcBef>
              <a:spcAft>
                <a:spcPts val="0"/>
              </a:spcAft>
              <a:buNone/>
            </a:pPr>
            <a:r>
              <a:t/>
            </a:r>
            <a:endParaRPr/>
          </a:p>
        </p:txBody>
      </p:sp>
      <p:sp>
        <p:nvSpPr>
          <p:cNvPr id="374" name="Google Shape;374;p3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31"/>
          <p:cNvSpPr txBox="1"/>
          <p:nvPr/>
        </p:nvSpPr>
        <p:spPr>
          <a:xfrm>
            <a:off x="450700" y="1287450"/>
            <a:ext cx="7397100" cy="3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Roboto Condensed"/>
                <a:ea typeface="Roboto Condensed"/>
                <a:cs typeface="Roboto Condensed"/>
                <a:sym typeface="Roboto Condensed"/>
              </a:rPr>
              <a:t>Sentiment Score Integration:</a:t>
            </a:r>
            <a:endParaRPr b="1" sz="2100">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rPr lang="en" sz="1900">
                <a:solidFill>
                  <a:schemeClr val="dk1"/>
                </a:solidFill>
                <a:latin typeface="Roboto Condensed Light"/>
                <a:ea typeface="Roboto Condensed Light"/>
                <a:cs typeface="Roboto Condensed Light"/>
                <a:sym typeface="Roboto Condensed Light"/>
              </a:rPr>
              <a:t>Each restaurant associated with a sentiment score from customer reviews.</a:t>
            </a:r>
            <a:endParaRPr sz="19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b="1" lang="en" sz="2100">
                <a:solidFill>
                  <a:schemeClr val="dk1"/>
                </a:solidFill>
                <a:latin typeface="Roboto Condensed"/>
                <a:ea typeface="Roboto Condensed"/>
                <a:cs typeface="Roboto Condensed"/>
                <a:sym typeface="Roboto Condensed"/>
              </a:rPr>
              <a:t>Mean Sentiment Polarity Calculation (spm):</a:t>
            </a:r>
            <a:endParaRPr b="1" sz="2100">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rPr lang="en" sz="1900">
                <a:solidFill>
                  <a:schemeClr val="dk1"/>
                </a:solidFill>
                <a:latin typeface="Roboto Condensed Light"/>
                <a:ea typeface="Roboto Condensed Light"/>
                <a:cs typeface="Roboto Condensed Light"/>
                <a:sym typeface="Roboto Condensed Light"/>
              </a:rPr>
              <a:t>Calculate mean sentiment polarity by grouping entries based on unique business ID.</a:t>
            </a:r>
            <a:endParaRPr sz="19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b="1" lang="en" sz="2100">
                <a:solidFill>
                  <a:schemeClr val="dk1"/>
                </a:solidFill>
                <a:latin typeface="Roboto Condensed"/>
                <a:ea typeface="Roboto Condensed"/>
                <a:cs typeface="Roboto Condensed"/>
                <a:sym typeface="Roboto Condensed"/>
              </a:rPr>
              <a:t>Stars vs. Sentiment Polarity Analysis:</a:t>
            </a:r>
            <a:endParaRPr b="1" sz="2100">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rPr lang="en" sz="1900">
                <a:solidFill>
                  <a:schemeClr val="dk1"/>
                </a:solidFill>
                <a:latin typeface="Roboto Condensed Light"/>
                <a:ea typeface="Roboto Condensed Light"/>
                <a:cs typeface="Roboto Condensed Light"/>
                <a:sym typeface="Roboto Condensed Light"/>
              </a:rPr>
              <a:t>Explore relationship between star ratings and mean sentiment polarity.</a:t>
            </a:r>
            <a:endParaRPr sz="1900">
              <a:solidFill>
                <a:schemeClr val="dk1"/>
              </a:solidFill>
              <a:latin typeface="Roboto Condensed Light"/>
              <a:ea typeface="Roboto Condensed Light"/>
              <a:cs typeface="Roboto Condensed Light"/>
              <a:sym typeface="Roboto Condensed Light"/>
            </a:endParaRPr>
          </a:p>
          <a:p>
            <a:pPr indent="-349250" lvl="0" marL="457200" rtl="0" algn="l">
              <a:spcBef>
                <a:spcPts val="0"/>
              </a:spcBef>
              <a:spcAft>
                <a:spcPts val="0"/>
              </a:spcAft>
              <a:buClr>
                <a:schemeClr val="dk1"/>
              </a:buClr>
              <a:buSzPts val="1900"/>
              <a:buFont typeface="Roboto Condensed Light"/>
              <a:buChar char="●"/>
            </a:pPr>
            <a:r>
              <a:rPr lang="en" sz="1900">
                <a:solidFill>
                  <a:schemeClr val="dk1"/>
                </a:solidFill>
                <a:latin typeface="Roboto Condensed Light"/>
                <a:ea typeface="Roboto Condensed Light"/>
                <a:cs typeface="Roboto Condensed Light"/>
                <a:sym typeface="Roboto Condensed Light"/>
              </a:rPr>
              <a:t>Analysis:Star Distribution Above 3.5: Restaurants with ratings above 3.5 mostly have sentiment polarity between 0 and 0.5.</a:t>
            </a:r>
            <a:endParaRPr sz="1900">
              <a:solidFill>
                <a:schemeClr val="dk1"/>
              </a:solidFill>
              <a:latin typeface="Roboto Condensed Light"/>
              <a:ea typeface="Roboto Condensed Light"/>
              <a:cs typeface="Roboto Condensed Light"/>
              <a:sym typeface="Roboto Condensed Light"/>
            </a:endParaRPr>
          </a:p>
          <a:p>
            <a:pPr indent="-349250" lvl="0" marL="457200" rtl="0" algn="l">
              <a:spcBef>
                <a:spcPts val="0"/>
              </a:spcBef>
              <a:spcAft>
                <a:spcPts val="0"/>
              </a:spcAft>
              <a:buClr>
                <a:schemeClr val="dk1"/>
              </a:buClr>
              <a:buSzPts val="1900"/>
              <a:buFont typeface="Roboto Condensed Light"/>
              <a:buChar char="●"/>
            </a:pPr>
            <a:r>
              <a:rPr lang="en" sz="1900">
                <a:solidFill>
                  <a:schemeClr val="dk1"/>
                </a:solidFill>
                <a:latin typeface="Roboto Condensed Light"/>
                <a:ea typeface="Roboto Condensed Light"/>
                <a:cs typeface="Roboto Condensed Light"/>
                <a:sym typeface="Roboto Condensed Light"/>
              </a:rPr>
              <a:t>Refined Dataset Criteria:Focus on positive sentiments and high ratings.</a:t>
            </a:r>
            <a:endParaRPr sz="19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rPr lang="en" sz="1900">
                <a:solidFill>
                  <a:schemeClr val="dk1"/>
                </a:solidFill>
                <a:latin typeface="Roboto Condensed Light"/>
                <a:ea typeface="Roboto Condensed Light"/>
                <a:cs typeface="Roboto Condensed Light"/>
                <a:sym typeface="Roboto Condensed Light"/>
              </a:rPr>
              <a:t>Isolate rows with star rating &gt; 3.5 and sentiment polarity &gt; 0.</a:t>
            </a:r>
            <a:endParaRPr sz="19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9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9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2"/>
          <p:cNvSpPr txBox="1"/>
          <p:nvPr>
            <p:ph type="title"/>
          </p:nvPr>
        </p:nvSpPr>
        <p:spPr>
          <a:xfrm>
            <a:off x="805425" y="536250"/>
            <a:ext cx="5267400" cy="62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Restaurant Recommendation System</a:t>
            </a:r>
            <a:endParaRPr/>
          </a:p>
          <a:p>
            <a:pPr indent="0" lvl="0" marL="0" rtl="0" algn="l">
              <a:spcBef>
                <a:spcPts val="0"/>
              </a:spcBef>
              <a:spcAft>
                <a:spcPts val="0"/>
              </a:spcAft>
              <a:buNone/>
            </a:pPr>
            <a:r>
              <a:rPr lang="en"/>
              <a:t>Step-by-Step explanation</a:t>
            </a:r>
            <a:endParaRPr/>
          </a:p>
          <a:p>
            <a:pPr indent="0" lvl="0" marL="0" rtl="0" algn="l">
              <a:spcBef>
                <a:spcPts val="0"/>
              </a:spcBef>
              <a:spcAft>
                <a:spcPts val="0"/>
              </a:spcAft>
              <a:buNone/>
            </a:pPr>
            <a:r>
              <a:t/>
            </a:r>
            <a:endParaRPr/>
          </a:p>
        </p:txBody>
      </p:sp>
      <p:sp>
        <p:nvSpPr>
          <p:cNvPr id="381" name="Google Shape;381;p3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2" name="Google Shape;382;p32"/>
          <p:cNvSpPr txBox="1"/>
          <p:nvPr/>
        </p:nvSpPr>
        <p:spPr>
          <a:xfrm>
            <a:off x="450700" y="1287450"/>
            <a:ext cx="7704000" cy="3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Roboto Condensed"/>
                <a:ea typeface="Roboto Condensed"/>
                <a:cs typeface="Roboto Condensed"/>
                <a:sym typeface="Roboto Condensed"/>
              </a:rPr>
              <a:t>Stars vs. Sentiment Polarity Analysis:</a:t>
            </a:r>
            <a:endParaRPr b="1" sz="2100">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rPr lang="en" sz="1900">
                <a:solidFill>
                  <a:schemeClr val="dk1"/>
                </a:solidFill>
                <a:latin typeface="Roboto Condensed Light"/>
                <a:ea typeface="Roboto Condensed Light"/>
                <a:cs typeface="Roboto Condensed Light"/>
                <a:sym typeface="Roboto Condensed Light"/>
              </a:rPr>
              <a:t>Figures e</a:t>
            </a:r>
            <a:r>
              <a:rPr lang="en" sz="1900">
                <a:solidFill>
                  <a:schemeClr val="dk1"/>
                </a:solidFill>
                <a:latin typeface="Roboto Condensed Light"/>
                <a:ea typeface="Roboto Condensed Light"/>
                <a:cs typeface="Roboto Condensed Light"/>
                <a:sym typeface="Roboto Condensed Light"/>
              </a:rPr>
              <a:t>xplores relationship between star ratings and mean sentiment polarity:</a:t>
            </a:r>
            <a:endParaRPr sz="19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9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9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9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900">
              <a:solidFill>
                <a:schemeClr val="dk1"/>
              </a:solidFill>
              <a:latin typeface="Roboto Condensed Light"/>
              <a:ea typeface="Roboto Condensed Light"/>
              <a:cs typeface="Roboto Condensed Light"/>
              <a:sym typeface="Roboto Condensed Light"/>
            </a:endParaRPr>
          </a:p>
        </p:txBody>
      </p:sp>
      <p:pic>
        <p:nvPicPr>
          <p:cNvPr id="383" name="Google Shape;383;p32"/>
          <p:cNvPicPr preferRelativeResize="0"/>
          <p:nvPr/>
        </p:nvPicPr>
        <p:blipFill>
          <a:blip r:embed="rId3">
            <a:alphaModFix/>
          </a:blip>
          <a:stretch>
            <a:fillRect/>
          </a:stretch>
        </p:blipFill>
        <p:spPr>
          <a:xfrm>
            <a:off x="542875" y="2094275"/>
            <a:ext cx="2288250" cy="1319525"/>
          </a:xfrm>
          <a:prstGeom prst="rect">
            <a:avLst/>
          </a:prstGeom>
          <a:noFill/>
          <a:ln>
            <a:noFill/>
          </a:ln>
        </p:spPr>
      </p:pic>
      <p:pic>
        <p:nvPicPr>
          <p:cNvPr id="384" name="Google Shape;384;p32"/>
          <p:cNvPicPr preferRelativeResize="0"/>
          <p:nvPr/>
        </p:nvPicPr>
        <p:blipFill rotWithShape="1">
          <a:blip r:embed="rId4">
            <a:alphaModFix/>
          </a:blip>
          <a:srcRect b="0" l="0" r="0" t="0"/>
          <a:stretch/>
        </p:blipFill>
        <p:spPr>
          <a:xfrm>
            <a:off x="3402783" y="2043063"/>
            <a:ext cx="2756942" cy="1276900"/>
          </a:xfrm>
          <a:prstGeom prst="rect">
            <a:avLst/>
          </a:prstGeom>
          <a:noFill/>
          <a:ln>
            <a:noFill/>
          </a:ln>
        </p:spPr>
      </p:pic>
      <p:pic>
        <p:nvPicPr>
          <p:cNvPr id="385" name="Google Shape;385;p32"/>
          <p:cNvPicPr preferRelativeResize="0"/>
          <p:nvPr/>
        </p:nvPicPr>
        <p:blipFill>
          <a:blip r:embed="rId5">
            <a:alphaModFix/>
          </a:blip>
          <a:stretch>
            <a:fillRect/>
          </a:stretch>
        </p:blipFill>
        <p:spPr>
          <a:xfrm>
            <a:off x="542875" y="3580975"/>
            <a:ext cx="2662031" cy="1276875"/>
          </a:xfrm>
          <a:prstGeom prst="rect">
            <a:avLst/>
          </a:prstGeom>
          <a:noFill/>
          <a:ln>
            <a:noFill/>
          </a:ln>
        </p:spPr>
      </p:pic>
      <p:pic>
        <p:nvPicPr>
          <p:cNvPr id="386" name="Google Shape;386;p32"/>
          <p:cNvPicPr preferRelativeResize="0"/>
          <p:nvPr/>
        </p:nvPicPr>
        <p:blipFill>
          <a:blip r:embed="rId6">
            <a:alphaModFix/>
          </a:blip>
          <a:stretch>
            <a:fillRect/>
          </a:stretch>
        </p:blipFill>
        <p:spPr>
          <a:xfrm>
            <a:off x="3608301" y="3527325"/>
            <a:ext cx="2345899" cy="1330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3"/>
          <p:cNvSpPr txBox="1"/>
          <p:nvPr>
            <p:ph type="title"/>
          </p:nvPr>
        </p:nvSpPr>
        <p:spPr>
          <a:xfrm>
            <a:off x="805425" y="536250"/>
            <a:ext cx="5267400" cy="62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Restaurant Recommendation System</a:t>
            </a:r>
            <a:endParaRPr/>
          </a:p>
          <a:p>
            <a:pPr indent="0" lvl="0" marL="0" rtl="0" algn="l">
              <a:spcBef>
                <a:spcPts val="0"/>
              </a:spcBef>
              <a:spcAft>
                <a:spcPts val="0"/>
              </a:spcAft>
              <a:buNone/>
            </a:pPr>
            <a:r>
              <a:rPr lang="en"/>
              <a:t>Step-by-Step explanation</a:t>
            </a:r>
            <a:endParaRPr/>
          </a:p>
          <a:p>
            <a:pPr indent="0" lvl="0" marL="0" rtl="0" algn="l">
              <a:spcBef>
                <a:spcPts val="0"/>
              </a:spcBef>
              <a:spcAft>
                <a:spcPts val="0"/>
              </a:spcAft>
              <a:buNone/>
            </a:pPr>
            <a:r>
              <a:t/>
            </a:r>
            <a:endParaRPr/>
          </a:p>
        </p:txBody>
      </p:sp>
      <p:sp>
        <p:nvSpPr>
          <p:cNvPr id="392" name="Google Shape;392;p3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3" name="Google Shape;393;p33"/>
          <p:cNvSpPr txBox="1"/>
          <p:nvPr/>
        </p:nvSpPr>
        <p:spPr>
          <a:xfrm>
            <a:off x="450700" y="1287450"/>
            <a:ext cx="7397100" cy="3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Roboto Condensed"/>
                <a:ea typeface="Roboto Condensed"/>
                <a:cs typeface="Roboto Condensed"/>
                <a:sym typeface="Roboto Condensed"/>
              </a:rPr>
              <a:t>User-Cuisine-Centric Recommendations:</a:t>
            </a:r>
            <a:endParaRPr b="1" sz="2100">
              <a:solidFill>
                <a:schemeClr val="dk1"/>
              </a:solidFill>
              <a:latin typeface="Roboto Condensed"/>
              <a:ea typeface="Roboto Condensed"/>
              <a:cs typeface="Roboto Condensed"/>
              <a:sym typeface="Roboto Condensed"/>
            </a:endParaRPr>
          </a:p>
          <a:p>
            <a:pPr indent="-361950" lvl="0" marL="457200" rtl="0" algn="l">
              <a:spcBef>
                <a:spcPts val="0"/>
              </a:spcBef>
              <a:spcAft>
                <a:spcPts val="0"/>
              </a:spcAft>
              <a:buClr>
                <a:schemeClr val="dk1"/>
              </a:buClr>
              <a:buSzPts val="2100"/>
              <a:buFont typeface="Roboto Condensed Light"/>
              <a:buChar char="●"/>
            </a:pPr>
            <a:r>
              <a:rPr lang="en" sz="2100">
                <a:solidFill>
                  <a:schemeClr val="dk1"/>
                </a:solidFill>
                <a:latin typeface="Roboto Condensed Light"/>
                <a:ea typeface="Roboto Condensed Light"/>
                <a:cs typeface="Roboto Condensed Light"/>
                <a:sym typeface="Roboto Condensed Light"/>
              </a:rPr>
              <a:t>Two-tiered approach: considers both city and cuisine preferences.</a:t>
            </a:r>
            <a:endParaRPr sz="2100">
              <a:solidFill>
                <a:schemeClr val="dk1"/>
              </a:solidFill>
              <a:latin typeface="Roboto Condensed Light"/>
              <a:ea typeface="Roboto Condensed Light"/>
              <a:cs typeface="Roboto Condensed Light"/>
              <a:sym typeface="Roboto Condensed Light"/>
            </a:endParaRPr>
          </a:p>
          <a:p>
            <a:pPr indent="-361950" lvl="0" marL="457200" rtl="0" algn="l">
              <a:spcBef>
                <a:spcPts val="0"/>
              </a:spcBef>
              <a:spcAft>
                <a:spcPts val="0"/>
              </a:spcAft>
              <a:buClr>
                <a:schemeClr val="dk1"/>
              </a:buClr>
              <a:buSzPts val="2100"/>
              <a:buFont typeface="Roboto Condensed Light"/>
              <a:buChar char="●"/>
            </a:pPr>
            <a:r>
              <a:rPr lang="en" sz="2100">
                <a:solidFill>
                  <a:schemeClr val="dk1"/>
                </a:solidFill>
                <a:latin typeface="Roboto Condensed Light"/>
                <a:ea typeface="Roboto Condensed Light"/>
                <a:cs typeface="Roboto Condensed Light"/>
                <a:sym typeface="Roboto Condensed Light"/>
              </a:rPr>
              <a:t>Recommendations prioritize top establishments based on sentiment polarity.</a:t>
            </a:r>
            <a:endParaRPr sz="2100">
              <a:solidFill>
                <a:schemeClr val="dk1"/>
              </a:solidFill>
              <a:latin typeface="Roboto Condensed Light"/>
              <a:ea typeface="Roboto Condensed Light"/>
              <a:cs typeface="Roboto Condensed Light"/>
              <a:sym typeface="Roboto Condensed Light"/>
            </a:endParaRPr>
          </a:p>
          <a:p>
            <a:pPr indent="-361950" lvl="0" marL="457200" rtl="0" algn="l">
              <a:spcBef>
                <a:spcPts val="0"/>
              </a:spcBef>
              <a:spcAft>
                <a:spcPts val="0"/>
              </a:spcAft>
              <a:buClr>
                <a:schemeClr val="dk1"/>
              </a:buClr>
              <a:buSzPts val="2100"/>
              <a:buFont typeface="Roboto Condensed Light"/>
              <a:buChar char="●"/>
            </a:pPr>
            <a:r>
              <a:rPr lang="en" sz="2100">
                <a:solidFill>
                  <a:schemeClr val="dk1"/>
                </a:solidFill>
                <a:latin typeface="Roboto Condensed Light"/>
                <a:ea typeface="Roboto Condensed Light"/>
                <a:cs typeface="Roboto Condensed Light"/>
                <a:sym typeface="Roboto Condensed Light"/>
              </a:rPr>
              <a:t>Enhances the likelihood of a positive and enjoyable dining experience for users.</a:t>
            </a:r>
            <a:endParaRPr sz="21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21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9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4"/>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EXPERIMENTAL RESULTS</a:t>
            </a:r>
            <a:endParaRPr/>
          </a:p>
        </p:txBody>
      </p:sp>
      <p:sp>
        <p:nvSpPr>
          <p:cNvPr id="399" name="Google Shape;399;p3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0" name="Google Shape;400;p34"/>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4</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5"/>
          <p:cNvSpPr txBox="1"/>
          <p:nvPr>
            <p:ph type="title"/>
          </p:nvPr>
        </p:nvSpPr>
        <p:spPr>
          <a:xfrm>
            <a:off x="711525" y="348475"/>
            <a:ext cx="5267400" cy="62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EXPERIMENTAL RESULTS</a:t>
            </a:r>
            <a:endParaRPr/>
          </a:p>
        </p:txBody>
      </p:sp>
      <p:sp>
        <p:nvSpPr>
          <p:cNvPr id="406" name="Google Shape;406;p3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7" name="Google Shape;407;p35"/>
          <p:cNvSpPr txBox="1"/>
          <p:nvPr/>
        </p:nvSpPr>
        <p:spPr>
          <a:xfrm>
            <a:off x="450700" y="1287450"/>
            <a:ext cx="6792000" cy="3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Roboto Condensed"/>
                <a:ea typeface="Roboto Condensed"/>
                <a:cs typeface="Roboto Condensed"/>
                <a:sym typeface="Roboto Condensed"/>
              </a:rPr>
              <a:t>RANDOM FOREST Algorithm:</a:t>
            </a:r>
            <a:endParaRPr b="1" sz="1900">
              <a:solidFill>
                <a:schemeClr val="dk1"/>
              </a:solidFill>
              <a:latin typeface="Roboto Condensed"/>
              <a:ea typeface="Roboto Condensed"/>
              <a:cs typeface="Roboto Condensed"/>
              <a:sym typeface="Roboto Condensed"/>
            </a:endParaRPr>
          </a:p>
          <a:p>
            <a:pPr indent="-349250" lvl="0" marL="457200" rtl="0" algn="l">
              <a:spcBef>
                <a:spcPts val="0"/>
              </a:spcBef>
              <a:spcAft>
                <a:spcPts val="0"/>
              </a:spcAft>
              <a:buClr>
                <a:schemeClr val="dk1"/>
              </a:buClr>
              <a:buSzPts val="1900"/>
              <a:buFont typeface="Roboto Condensed Light"/>
              <a:buChar char="●"/>
            </a:pPr>
            <a:r>
              <a:rPr lang="en" sz="1900">
                <a:solidFill>
                  <a:schemeClr val="dk1"/>
                </a:solidFill>
                <a:latin typeface="Roboto Condensed Light"/>
                <a:ea typeface="Roboto Condensed Light"/>
                <a:cs typeface="Roboto Condensed Light"/>
                <a:sym typeface="Roboto Condensed Light"/>
              </a:rPr>
              <a:t> Work2vec tokenization.</a:t>
            </a:r>
            <a:endParaRPr sz="1900">
              <a:solidFill>
                <a:schemeClr val="dk1"/>
              </a:solidFill>
              <a:latin typeface="Roboto Condensed Light"/>
              <a:ea typeface="Roboto Condensed Light"/>
              <a:cs typeface="Roboto Condensed Light"/>
              <a:sym typeface="Roboto Condensed Light"/>
            </a:endParaRPr>
          </a:p>
          <a:p>
            <a:pPr indent="-349250" lvl="0" marL="457200" rtl="0" algn="l">
              <a:spcBef>
                <a:spcPts val="0"/>
              </a:spcBef>
              <a:spcAft>
                <a:spcPts val="0"/>
              </a:spcAft>
              <a:buClr>
                <a:schemeClr val="dk1"/>
              </a:buClr>
              <a:buSzPts val="1900"/>
              <a:buFont typeface="Roboto Condensed Light"/>
              <a:buChar char="●"/>
            </a:pPr>
            <a:r>
              <a:rPr lang="en" sz="1900">
                <a:solidFill>
                  <a:schemeClr val="dk1"/>
                </a:solidFill>
                <a:latin typeface="Roboto Condensed Light"/>
                <a:ea typeface="Roboto Condensed Light"/>
                <a:cs typeface="Roboto Condensed Light"/>
                <a:sym typeface="Roboto Condensed Light"/>
              </a:rPr>
              <a:t>Random Forest classification, 66% accuracy.</a:t>
            </a:r>
            <a:endParaRPr sz="19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b="1" lang="en" sz="1900">
                <a:solidFill>
                  <a:schemeClr val="dk1"/>
                </a:solidFill>
                <a:latin typeface="Roboto Condensed"/>
                <a:ea typeface="Roboto Condensed"/>
                <a:cs typeface="Roboto Condensed"/>
                <a:sym typeface="Roboto Condensed"/>
              </a:rPr>
              <a:t>LSTM Model:</a:t>
            </a:r>
            <a:endParaRPr b="1" sz="1900">
              <a:solidFill>
                <a:schemeClr val="dk1"/>
              </a:solidFill>
              <a:latin typeface="Roboto Condensed"/>
              <a:ea typeface="Roboto Condensed"/>
              <a:cs typeface="Roboto Condensed"/>
              <a:sym typeface="Roboto Condensed"/>
            </a:endParaRPr>
          </a:p>
          <a:p>
            <a:pPr indent="-349250" lvl="0" marL="457200" rtl="0" algn="l">
              <a:spcBef>
                <a:spcPts val="0"/>
              </a:spcBef>
              <a:spcAft>
                <a:spcPts val="0"/>
              </a:spcAft>
              <a:buClr>
                <a:schemeClr val="dk1"/>
              </a:buClr>
              <a:buSzPts val="1900"/>
              <a:buFont typeface="Roboto Condensed Light"/>
              <a:buChar char="●"/>
            </a:pPr>
            <a:r>
              <a:rPr lang="en" sz="1900">
                <a:solidFill>
                  <a:schemeClr val="dk1"/>
                </a:solidFill>
                <a:latin typeface="Roboto Condensed Light"/>
                <a:ea typeface="Roboto Condensed Light"/>
                <a:cs typeface="Roboto Condensed Light"/>
                <a:sym typeface="Roboto Condensed Light"/>
              </a:rPr>
              <a:t>Keras tokenizer</a:t>
            </a:r>
            <a:endParaRPr sz="1900">
              <a:solidFill>
                <a:schemeClr val="dk1"/>
              </a:solidFill>
              <a:latin typeface="Roboto Condensed Light"/>
              <a:ea typeface="Roboto Condensed Light"/>
              <a:cs typeface="Roboto Condensed Light"/>
              <a:sym typeface="Roboto Condensed Light"/>
            </a:endParaRPr>
          </a:p>
          <a:p>
            <a:pPr indent="-349250" lvl="0" marL="457200" rtl="0" algn="l">
              <a:spcBef>
                <a:spcPts val="0"/>
              </a:spcBef>
              <a:spcAft>
                <a:spcPts val="0"/>
              </a:spcAft>
              <a:buClr>
                <a:schemeClr val="dk1"/>
              </a:buClr>
              <a:buSzPts val="1900"/>
              <a:buFont typeface="Roboto Condensed Light"/>
              <a:buChar char="●"/>
            </a:pPr>
            <a:r>
              <a:rPr lang="en" sz="1900">
                <a:solidFill>
                  <a:schemeClr val="dk1"/>
                </a:solidFill>
                <a:latin typeface="Roboto Condensed Light"/>
                <a:ea typeface="Roboto Condensed Light"/>
                <a:cs typeface="Roboto Condensed Light"/>
                <a:sym typeface="Roboto Condensed Light"/>
              </a:rPr>
              <a:t>Embedding layer, SpatialDropout1D, and LSTM</a:t>
            </a:r>
            <a:r>
              <a:rPr lang="en" sz="1900">
                <a:solidFill>
                  <a:schemeClr val="dk1"/>
                </a:solidFill>
                <a:latin typeface="Roboto Condensed Light"/>
                <a:ea typeface="Roboto Condensed Light"/>
                <a:cs typeface="Roboto Condensed Light"/>
                <a:sym typeface="Roboto Condensed Light"/>
              </a:rPr>
              <a:t>, 70% accuracy.</a:t>
            </a:r>
            <a:endParaRPr sz="19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b="1" lang="en" sz="1900">
                <a:solidFill>
                  <a:schemeClr val="dk1"/>
                </a:solidFill>
                <a:latin typeface="Roboto Condensed"/>
                <a:ea typeface="Roboto Condensed"/>
                <a:cs typeface="Roboto Condensed"/>
                <a:sym typeface="Roboto Condensed"/>
              </a:rPr>
              <a:t>DistilBERT:</a:t>
            </a:r>
            <a:endParaRPr b="1" sz="1900">
              <a:solidFill>
                <a:schemeClr val="dk1"/>
              </a:solidFill>
              <a:latin typeface="Roboto Condensed"/>
              <a:ea typeface="Roboto Condensed"/>
              <a:cs typeface="Roboto Condensed"/>
              <a:sym typeface="Roboto Condensed"/>
            </a:endParaRPr>
          </a:p>
          <a:p>
            <a:pPr indent="-349250" lvl="0" marL="457200" rtl="0" algn="l">
              <a:spcBef>
                <a:spcPts val="0"/>
              </a:spcBef>
              <a:spcAft>
                <a:spcPts val="0"/>
              </a:spcAft>
              <a:buClr>
                <a:schemeClr val="dk1"/>
              </a:buClr>
              <a:buSzPts val="1900"/>
              <a:buFont typeface="Roboto Condensed Light"/>
              <a:buChar char="●"/>
            </a:pPr>
            <a:r>
              <a:rPr lang="en" sz="1900">
                <a:solidFill>
                  <a:schemeClr val="dk1"/>
                </a:solidFill>
                <a:latin typeface="Roboto Condensed Light"/>
                <a:ea typeface="Roboto Condensed Light"/>
                <a:cs typeface="Roboto Condensed Light"/>
                <a:sym typeface="Roboto Condensed Light"/>
              </a:rPr>
              <a:t>Remarkable 83% accuracy.</a:t>
            </a:r>
            <a:endParaRPr sz="1900">
              <a:solidFill>
                <a:schemeClr val="dk1"/>
              </a:solidFill>
              <a:latin typeface="Roboto Condensed Light"/>
              <a:ea typeface="Roboto Condensed Light"/>
              <a:cs typeface="Roboto Condensed Light"/>
              <a:sym typeface="Roboto Condensed Light"/>
            </a:endParaRPr>
          </a:p>
          <a:p>
            <a:pPr indent="-349250" lvl="0" marL="457200" rtl="0" algn="l">
              <a:spcBef>
                <a:spcPts val="0"/>
              </a:spcBef>
              <a:spcAft>
                <a:spcPts val="0"/>
              </a:spcAft>
              <a:buClr>
                <a:schemeClr val="dk1"/>
              </a:buClr>
              <a:buSzPts val="1900"/>
              <a:buFont typeface="Roboto Condensed Light"/>
              <a:buChar char="●"/>
            </a:pPr>
            <a:r>
              <a:rPr lang="en" sz="1900">
                <a:solidFill>
                  <a:schemeClr val="dk1"/>
                </a:solidFill>
                <a:latin typeface="Roboto Condensed Light"/>
                <a:ea typeface="Roboto Condensed Light"/>
                <a:cs typeface="Roboto Condensed Light"/>
                <a:sym typeface="Roboto Condensed Light"/>
              </a:rPr>
              <a:t>Outperforms TF-IDF, LSTM, and word2vec.</a:t>
            </a:r>
            <a:endParaRPr sz="1900">
              <a:solidFill>
                <a:schemeClr val="dk1"/>
              </a:solidFill>
              <a:latin typeface="Roboto Condensed Light"/>
              <a:ea typeface="Roboto Condensed Light"/>
              <a:cs typeface="Roboto Condensed Light"/>
              <a:sym typeface="Roboto Condensed Light"/>
            </a:endParaRPr>
          </a:p>
          <a:p>
            <a:pPr indent="-349250" lvl="0" marL="457200" rtl="0" algn="l">
              <a:spcBef>
                <a:spcPts val="0"/>
              </a:spcBef>
              <a:spcAft>
                <a:spcPts val="0"/>
              </a:spcAft>
              <a:buClr>
                <a:schemeClr val="dk1"/>
              </a:buClr>
              <a:buSzPts val="1900"/>
              <a:buFont typeface="Roboto Condensed Light"/>
              <a:buChar char="●"/>
            </a:pPr>
            <a:r>
              <a:rPr lang="en" sz="1900">
                <a:solidFill>
                  <a:schemeClr val="dk1"/>
                </a:solidFill>
                <a:latin typeface="Roboto Condensed Light"/>
                <a:ea typeface="Roboto Condensed Light"/>
                <a:cs typeface="Roboto Condensed Light"/>
                <a:sym typeface="Roboto Condensed Light"/>
              </a:rPr>
              <a:t>Demonstrates DistilBERT's superior effectiveness in sentiment analysis.</a:t>
            </a:r>
            <a:endParaRPr sz="19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9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EXPERIMENTAL RESULTS</a:t>
            </a:r>
            <a:endParaRPr/>
          </a:p>
        </p:txBody>
      </p:sp>
      <p:graphicFrame>
        <p:nvGraphicFramePr>
          <p:cNvPr id="413" name="Google Shape;413;p36"/>
          <p:cNvGraphicFramePr/>
          <p:nvPr/>
        </p:nvGraphicFramePr>
        <p:xfrm>
          <a:off x="549300" y="1574531"/>
          <a:ext cx="3000000" cy="3000000"/>
        </p:xfrm>
        <a:graphic>
          <a:graphicData uri="http://schemas.openxmlformats.org/drawingml/2006/table">
            <a:tbl>
              <a:tblPr>
                <a:noFill/>
                <a:tableStyleId>{8BA43129-13F6-4779-9982-B01E9D6C1EA0}</a:tableStyleId>
              </a:tblPr>
              <a:tblGrid>
                <a:gridCol w="1488200"/>
                <a:gridCol w="1663725"/>
                <a:gridCol w="937750"/>
                <a:gridCol w="937750"/>
                <a:gridCol w="1378150"/>
              </a:tblGrid>
              <a:tr h="685225">
                <a:tc>
                  <a:txBody>
                    <a:bodyPr/>
                    <a:lstStyle/>
                    <a:p>
                      <a:pPr indent="0" lvl="0" marL="0" rtl="0" algn="l">
                        <a:spcBef>
                          <a:spcPts val="0"/>
                        </a:spcBef>
                        <a:spcAft>
                          <a:spcPts val="0"/>
                        </a:spcAft>
                        <a:buNone/>
                      </a:pPr>
                      <a:r>
                        <a:rPr lang="en">
                          <a:solidFill>
                            <a:srgbClr val="3F5378"/>
                          </a:solidFill>
                          <a:latin typeface="Roboto Condensed"/>
                          <a:ea typeface="Roboto Condensed"/>
                          <a:cs typeface="Roboto Condensed"/>
                          <a:sym typeface="Roboto Condensed"/>
                        </a:rPr>
                        <a:t>                 Model</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ctr">
                        <a:spcBef>
                          <a:spcPts val="0"/>
                        </a:spcBef>
                        <a:spcAft>
                          <a:spcPts val="0"/>
                        </a:spcAft>
                        <a:buNone/>
                      </a:pPr>
                      <a:r>
                        <a:rPr lang="en">
                          <a:solidFill>
                            <a:srgbClr val="3F5378"/>
                          </a:solidFill>
                          <a:latin typeface="Roboto Condensed"/>
                          <a:ea typeface="Roboto Condensed"/>
                          <a:cs typeface="Roboto Condensed"/>
                          <a:sym typeface="Roboto Condensed"/>
                        </a:rPr>
                        <a:t>Tokenizer</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F5378"/>
                          </a:solidFill>
                          <a:latin typeface="Roboto Condensed"/>
                          <a:ea typeface="Roboto Condensed"/>
                          <a:cs typeface="Roboto Condensed"/>
                          <a:sym typeface="Roboto Condensed"/>
                        </a:rPr>
                        <a:t>Accuracy</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C7D3E6"/>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F5378"/>
                          </a:solidFill>
                          <a:latin typeface="Roboto Condensed"/>
                          <a:ea typeface="Roboto Condensed"/>
                          <a:cs typeface="Roboto Condensed"/>
                          <a:sym typeface="Roboto Condensed"/>
                        </a:rPr>
                        <a:t>MSE</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C7D3E6"/>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F5378"/>
                          </a:solidFill>
                          <a:latin typeface="Roboto Condensed"/>
                          <a:ea typeface="Roboto Condensed"/>
                          <a:cs typeface="Roboto Condensed"/>
                          <a:sym typeface="Roboto Condensed"/>
                        </a:rPr>
                        <a:t>MAE</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C7D3E6"/>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685225">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distilbert-base-uncased</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a:t>
                      </a:r>
                      <a:r>
                        <a:rPr lang="en" sz="1600">
                          <a:latin typeface="Times New Roman"/>
                          <a:ea typeface="Times New Roman"/>
                          <a:cs typeface="Times New Roman"/>
                          <a:sym typeface="Times New Roman"/>
                        </a:rPr>
                        <a:t>DistilBert’ Tokenizer</a:t>
                      </a:r>
                      <a:endParaRPr b="1" sz="2400">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c>
                  <a:txBody>
                    <a:bodyPr/>
                    <a:lstStyle/>
                    <a:p>
                      <a:pPr indent="0" lvl="0" marL="0" rtl="0" algn="ctr">
                        <a:spcBef>
                          <a:spcPts val="0"/>
                        </a:spcBef>
                        <a:spcAft>
                          <a:spcPts val="0"/>
                        </a:spcAft>
                        <a:buNone/>
                      </a:pPr>
                      <a:r>
                        <a:rPr b="1" lang="en" sz="2400">
                          <a:solidFill>
                            <a:srgbClr val="263248"/>
                          </a:solidFill>
                          <a:latin typeface="Roboto Condensed"/>
                          <a:ea typeface="Roboto Condensed"/>
                          <a:cs typeface="Roboto Condensed"/>
                          <a:sym typeface="Roboto Condensed"/>
                        </a:rPr>
                        <a:t>0.83</a:t>
                      </a:r>
                      <a:endParaRPr b="1" sz="2400">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C7D3E6"/>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c>
                  <a:txBody>
                    <a:bodyPr/>
                    <a:lstStyle/>
                    <a:p>
                      <a:pPr indent="0" lvl="0" marL="0" rtl="0" algn="ctr">
                        <a:spcBef>
                          <a:spcPts val="0"/>
                        </a:spcBef>
                        <a:spcAft>
                          <a:spcPts val="0"/>
                        </a:spcAft>
                        <a:buNone/>
                      </a:pPr>
                      <a:r>
                        <a:rPr b="1" lang="en" sz="2400">
                          <a:solidFill>
                            <a:srgbClr val="263248"/>
                          </a:solidFill>
                          <a:latin typeface="Roboto Condensed"/>
                          <a:ea typeface="Roboto Condensed"/>
                          <a:cs typeface="Roboto Condensed"/>
                          <a:sym typeface="Roboto Condensed"/>
                        </a:rPr>
                        <a:t>0.34</a:t>
                      </a:r>
                      <a:endParaRPr b="1" sz="2400">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C7D3E6"/>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c>
                  <a:txBody>
                    <a:bodyPr/>
                    <a:lstStyle/>
                    <a:p>
                      <a:pPr indent="0" lvl="0" marL="0" rtl="0" algn="ctr">
                        <a:spcBef>
                          <a:spcPts val="0"/>
                        </a:spcBef>
                        <a:spcAft>
                          <a:spcPts val="0"/>
                        </a:spcAft>
                        <a:buNone/>
                      </a:pPr>
                      <a:r>
                        <a:rPr b="1" lang="en" sz="2400">
                          <a:solidFill>
                            <a:srgbClr val="263248"/>
                          </a:solidFill>
                          <a:latin typeface="Roboto Condensed"/>
                          <a:ea typeface="Roboto Condensed"/>
                          <a:cs typeface="Roboto Condensed"/>
                          <a:sym typeface="Roboto Condensed"/>
                        </a:rPr>
                        <a:t>0.45</a:t>
                      </a:r>
                      <a:endParaRPr b="1" sz="2400">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C7D3E6"/>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685225">
                <a:tc>
                  <a:txBody>
                    <a:bodyPr/>
                    <a:lstStyle/>
                    <a:p>
                      <a:pPr indent="0" lvl="0" marL="0" rtl="0" algn="r">
                        <a:spcBef>
                          <a:spcPts val="0"/>
                        </a:spcBef>
                        <a:spcAft>
                          <a:spcPts val="0"/>
                        </a:spcAft>
                        <a:buNone/>
                      </a:pPr>
                      <a:r>
                        <a:rPr lang="en" sz="1600">
                          <a:latin typeface="Times New Roman"/>
                          <a:ea typeface="Times New Roman"/>
                          <a:cs typeface="Times New Roman"/>
                          <a:sym typeface="Times New Roman"/>
                        </a:rPr>
                        <a:t>LSTM</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       ‘keras’ Tokenizer</a:t>
                      </a:r>
                      <a:endParaRPr b="1" sz="2400">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c>
                  <a:txBody>
                    <a:bodyPr/>
                    <a:lstStyle/>
                    <a:p>
                      <a:pPr indent="0" lvl="0" marL="0" rtl="0" algn="ctr">
                        <a:spcBef>
                          <a:spcPts val="0"/>
                        </a:spcBef>
                        <a:spcAft>
                          <a:spcPts val="0"/>
                        </a:spcAft>
                        <a:buNone/>
                      </a:pPr>
                      <a:r>
                        <a:rPr b="1" lang="en" sz="2400">
                          <a:solidFill>
                            <a:srgbClr val="263248"/>
                          </a:solidFill>
                          <a:latin typeface="Roboto Condensed"/>
                          <a:ea typeface="Roboto Condensed"/>
                          <a:cs typeface="Roboto Condensed"/>
                          <a:sym typeface="Roboto Condensed"/>
                        </a:rPr>
                        <a:t>0.70</a:t>
                      </a:r>
                      <a:endParaRPr b="1" sz="2400">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C7D3E6"/>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c>
                  <a:txBody>
                    <a:bodyPr/>
                    <a:lstStyle/>
                    <a:p>
                      <a:pPr indent="0" lvl="0" marL="0" rtl="0" algn="l">
                        <a:spcBef>
                          <a:spcPts val="0"/>
                        </a:spcBef>
                        <a:spcAft>
                          <a:spcPts val="0"/>
                        </a:spcAft>
                        <a:buNone/>
                      </a:pPr>
                      <a:r>
                        <a:rPr b="1" lang="en" sz="2400">
                          <a:solidFill>
                            <a:srgbClr val="263248"/>
                          </a:solidFill>
                          <a:latin typeface="Roboto Condensed"/>
                          <a:ea typeface="Roboto Condensed"/>
                          <a:cs typeface="Roboto Condensed"/>
                          <a:sym typeface="Roboto Condensed"/>
                        </a:rPr>
                        <a:t> 0.41</a:t>
                      </a:r>
                      <a:endParaRPr b="1" sz="2400">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C7D3E6"/>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c>
                  <a:txBody>
                    <a:bodyPr/>
                    <a:lstStyle/>
                    <a:p>
                      <a:pPr indent="0" lvl="0" marL="0" rtl="0" algn="ctr">
                        <a:spcBef>
                          <a:spcPts val="0"/>
                        </a:spcBef>
                        <a:spcAft>
                          <a:spcPts val="0"/>
                        </a:spcAft>
                        <a:buNone/>
                      </a:pPr>
                      <a:r>
                        <a:rPr b="1" lang="en" sz="2400">
                          <a:solidFill>
                            <a:srgbClr val="263248"/>
                          </a:solidFill>
                          <a:latin typeface="Roboto Condensed"/>
                          <a:ea typeface="Roboto Condensed"/>
                          <a:cs typeface="Roboto Condensed"/>
                          <a:sym typeface="Roboto Condensed"/>
                        </a:rPr>
                        <a:t>0.51</a:t>
                      </a:r>
                      <a:endParaRPr b="1" sz="2400">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C7D3E6"/>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685225">
                <a:tc>
                  <a:txBody>
                    <a:bodyPr/>
                    <a:lstStyle/>
                    <a:p>
                      <a:pPr indent="0" lvl="0" marL="0" rtl="0" algn="r">
                        <a:spcBef>
                          <a:spcPts val="0"/>
                        </a:spcBef>
                        <a:spcAft>
                          <a:spcPts val="0"/>
                        </a:spcAft>
                        <a:buNone/>
                      </a:pPr>
                      <a:r>
                        <a:rPr lang="en" sz="1600">
                          <a:latin typeface="Times New Roman"/>
                          <a:ea typeface="Times New Roman"/>
                          <a:cs typeface="Times New Roman"/>
                          <a:sym typeface="Times New Roman"/>
                        </a:rPr>
                        <a:t>Random forest</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       ‘W</a:t>
                      </a:r>
                      <a:r>
                        <a:rPr lang="en" sz="1600">
                          <a:latin typeface="Times New Roman"/>
                          <a:ea typeface="Times New Roman"/>
                          <a:cs typeface="Times New Roman"/>
                          <a:sym typeface="Times New Roman"/>
                        </a:rPr>
                        <a:t>ord2vec’ Tokenizer</a:t>
                      </a:r>
                      <a:endParaRPr b="1" sz="2400">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c>
                  <a:txBody>
                    <a:bodyPr/>
                    <a:lstStyle/>
                    <a:p>
                      <a:pPr indent="0" lvl="0" marL="0" rtl="0" algn="ctr">
                        <a:spcBef>
                          <a:spcPts val="0"/>
                        </a:spcBef>
                        <a:spcAft>
                          <a:spcPts val="0"/>
                        </a:spcAft>
                        <a:buNone/>
                      </a:pPr>
                      <a:r>
                        <a:rPr b="1" lang="en" sz="2400">
                          <a:solidFill>
                            <a:srgbClr val="263248"/>
                          </a:solidFill>
                          <a:latin typeface="Roboto Condensed"/>
                          <a:ea typeface="Roboto Condensed"/>
                          <a:cs typeface="Roboto Condensed"/>
                          <a:sym typeface="Roboto Condensed"/>
                        </a:rPr>
                        <a:t>0.66</a:t>
                      </a:r>
                      <a:endParaRPr b="1" sz="2400">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C7D3E6"/>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c>
                  <a:txBody>
                    <a:bodyPr/>
                    <a:lstStyle/>
                    <a:p>
                      <a:pPr indent="0" lvl="0" marL="0" rtl="0" algn="ctr">
                        <a:spcBef>
                          <a:spcPts val="0"/>
                        </a:spcBef>
                        <a:spcAft>
                          <a:spcPts val="0"/>
                        </a:spcAft>
                        <a:buNone/>
                      </a:pPr>
                      <a:r>
                        <a:rPr b="1" lang="en" sz="2400">
                          <a:solidFill>
                            <a:srgbClr val="263248"/>
                          </a:solidFill>
                          <a:latin typeface="Roboto Condensed"/>
                          <a:ea typeface="Roboto Condensed"/>
                          <a:cs typeface="Roboto Condensed"/>
                          <a:sym typeface="Roboto Condensed"/>
                        </a:rPr>
                        <a:t>0.69</a:t>
                      </a:r>
                      <a:endParaRPr b="1" sz="2400">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C7D3E6"/>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c>
                  <a:txBody>
                    <a:bodyPr/>
                    <a:lstStyle/>
                    <a:p>
                      <a:pPr indent="0" lvl="0" marL="0" rtl="0" algn="ctr">
                        <a:spcBef>
                          <a:spcPts val="0"/>
                        </a:spcBef>
                        <a:spcAft>
                          <a:spcPts val="0"/>
                        </a:spcAft>
                        <a:buNone/>
                      </a:pPr>
                      <a:r>
                        <a:rPr b="1" lang="en" sz="2400">
                          <a:solidFill>
                            <a:srgbClr val="263248"/>
                          </a:solidFill>
                          <a:latin typeface="Roboto Condensed"/>
                          <a:ea typeface="Roboto Condensed"/>
                          <a:cs typeface="Roboto Condensed"/>
                          <a:sym typeface="Roboto Condensed"/>
                        </a:rPr>
                        <a:t>0.45</a:t>
                      </a:r>
                      <a:endParaRPr b="1" sz="2400">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C7D3E6"/>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bl>
          </a:graphicData>
        </a:graphic>
      </p:graphicFrame>
      <p:sp>
        <p:nvSpPr>
          <p:cNvPr id="414" name="Google Shape;414;p3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15" name="Google Shape;415;p36"/>
          <p:cNvGrpSpPr/>
          <p:nvPr/>
        </p:nvGrpSpPr>
        <p:grpSpPr>
          <a:xfrm>
            <a:off x="307844" y="634299"/>
            <a:ext cx="318264" cy="282756"/>
            <a:chOff x="5292575" y="3681900"/>
            <a:chExt cx="420150" cy="373275"/>
          </a:xfrm>
        </p:grpSpPr>
        <p:sp>
          <p:nvSpPr>
            <p:cNvPr id="416" name="Google Shape;416;p36"/>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6"/>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6"/>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6"/>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6"/>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6"/>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6"/>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7"/>
          <p:cNvSpPr txBox="1"/>
          <p:nvPr>
            <p:ph type="ctrTitle"/>
          </p:nvPr>
        </p:nvSpPr>
        <p:spPr>
          <a:xfrm>
            <a:off x="575900" y="3008900"/>
            <a:ext cx="3981900" cy="102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&amp; FUTURE WORK</a:t>
            </a:r>
            <a:endParaRPr/>
          </a:p>
        </p:txBody>
      </p:sp>
      <p:sp>
        <p:nvSpPr>
          <p:cNvPr id="428" name="Google Shape;428;p3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9" name="Google Shape;429;p37"/>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5</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8"/>
          <p:cNvSpPr txBox="1"/>
          <p:nvPr>
            <p:ph type="title"/>
          </p:nvPr>
        </p:nvSpPr>
        <p:spPr>
          <a:xfrm>
            <a:off x="669800" y="129375"/>
            <a:ext cx="5403000" cy="87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Conclusion</a:t>
            </a:r>
            <a:endParaRPr/>
          </a:p>
        </p:txBody>
      </p:sp>
      <p:sp>
        <p:nvSpPr>
          <p:cNvPr id="435" name="Google Shape;435;p3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6" name="Google Shape;436;p38"/>
          <p:cNvSpPr txBox="1"/>
          <p:nvPr/>
        </p:nvSpPr>
        <p:spPr>
          <a:xfrm>
            <a:off x="450700" y="1287450"/>
            <a:ext cx="6792000" cy="3547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chemeClr val="dk1"/>
                </a:solidFill>
                <a:latin typeface="Roboto Condensed Light"/>
                <a:ea typeface="Roboto Condensed Light"/>
                <a:cs typeface="Roboto Condensed Light"/>
                <a:sym typeface="Roboto Condensed Light"/>
              </a:rPr>
              <a:t>In conclusion, the integration of DistilBERT for sentiment analysis in our restaurant recommendation system has significantly elevated the accuracy and personalization of user experiences. By combining user input on city and cuisine preferences with DistilBERT's nuanced sentiment understanding, our system provides tailored recommendations based not only on high ratings but also positive sentiments expressed in reviews. DistilBERT's efficiency and accuracy align with our commitment to user satisfaction, offering a refined and enjoyable dining journey.</a:t>
            </a:r>
            <a:endParaRPr sz="20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9"/>
          <p:cNvSpPr txBox="1"/>
          <p:nvPr>
            <p:ph type="title"/>
          </p:nvPr>
        </p:nvSpPr>
        <p:spPr>
          <a:xfrm>
            <a:off x="711525" y="411075"/>
            <a:ext cx="5361300" cy="59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442" name="Google Shape;442;p3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3" name="Google Shape;443;p39"/>
          <p:cNvSpPr txBox="1"/>
          <p:nvPr/>
        </p:nvSpPr>
        <p:spPr>
          <a:xfrm>
            <a:off x="450700" y="1287450"/>
            <a:ext cx="6792000" cy="3547200"/>
          </a:xfrm>
          <a:prstGeom prst="rect">
            <a:avLst/>
          </a:prstGeom>
          <a:noFill/>
          <a:ln>
            <a:noFill/>
          </a:ln>
        </p:spPr>
        <p:txBody>
          <a:bodyPr anchorCtr="0" anchor="t" bIns="91425" lIns="91425" spcFirstLastPara="1" rIns="91425" wrap="square" tIns="91425">
            <a:noAutofit/>
          </a:bodyPr>
          <a:lstStyle/>
          <a:p>
            <a:pPr indent="-355600" lvl="0" marL="457200" rtl="0" algn="just">
              <a:spcBef>
                <a:spcPts val="0"/>
              </a:spcBef>
              <a:spcAft>
                <a:spcPts val="0"/>
              </a:spcAft>
              <a:buClr>
                <a:schemeClr val="dk1"/>
              </a:buClr>
              <a:buSzPts val="2000"/>
              <a:buFont typeface="Roboto Condensed Light"/>
              <a:buChar char="●"/>
            </a:pPr>
            <a:r>
              <a:rPr lang="en" sz="2000">
                <a:solidFill>
                  <a:schemeClr val="dk1"/>
                </a:solidFill>
                <a:latin typeface="Roboto Condensed Light"/>
                <a:ea typeface="Roboto Condensed Light"/>
                <a:cs typeface="Roboto Condensed Light"/>
                <a:sym typeface="Roboto Condensed Light"/>
              </a:rPr>
              <a:t>Explore larger, diverse datasets for enhanced model adaptability.</a:t>
            </a:r>
            <a:endParaRPr sz="2000">
              <a:solidFill>
                <a:schemeClr val="dk1"/>
              </a:solidFill>
              <a:latin typeface="Roboto Condensed Light"/>
              <a:ea typeface="Roboto Condensed Light"/>
              <a:cs typeface="Roboto Condensed Light"/>
              <a:sym typeface="Roboto Condensed Light"/>
            </a:endParaRPr>
          </a:p>
          <a:p>
            <a:pPr indent="-355600" lvl="0" marL="457200" rtl="0" algn="just">
              <a:spcBef>
                <a:spcPts val="0"/>
              </a:spcBef>
              <a:spcAft>
                <a:spcPts val="0"/>
              </a:spcAft>
              <a:buClr>
                <a:schemeClr val="dk1"/>
              </a:buClr>
              <a:buSzPts val="2000"/>
              <a:buFont typeface="Roboto Condensed Light"/>
              <a:buChar char="●"/>
            </a:pPr>
            <a:r>
              <a:rPr lang="en" sz="2000">
                <a:solidFill>
                  <a:schemeClr val="dk1"/>
                </a:solidFill>
                <a:latin typeface="Roboto Condensed Light"/>
                <a:ea typeface="Roboto Condensed Light"/>
                <a:cs typeface="Roboto Condensed Light"/>
                <a:sym typeface="Roboto Condensed Light"/>
              </a:rPr>
              <a:t>Increase accuracy through further optimization such as city-based filtering, considering additional criteria for precise sentiment analysis and will improve recommendation accuracy</a:t>
            </a:r>
            <a:endParaRPr sz="2000">
              <a:solidFill>
                <a:schemeClr val="dk1"/>
              </a:solidFill>
              <a:latin typeface="Roboto Condensed Light"/>
              <a:ea typeface="Roboto Condensed Light"/>
              <a:cs typeface="Roboto Condensed Light"/>
              <a:sym typeface="Roboto Condensed Light"/>
            </a:endParaRPr>
          </a:p>
          <a:p>
            <a:pPr indent="-355600" lvl="0" marL="457200" rtl="0" algn="just">
              <a:spcBef>
                <a:spcPts val="0"/>
              </a:spcBef>
              <a:spcAft>
                <a:spcPts val="0"/>
              </a:spcAft>
              <a:buClr>
                <a:schemeClr val="dk1"/>
              </a:buClr>
              <a:buSzPts val="2000"/>
              <a:buFont typeface="Roboto Condensed Light"/>
              <a:buChar char="●"/>
            </a:pPr>
            <a:r>
              <a:rPr lang="en" sz="2000">
                <a:solidFill>
                  <a:schemeClr val="dk1"/>
                </a:solidFill>
                <a:latin typeface="Roboto Condensed Light"/>
                <a:ea typeface="Roboto Condensed Light"/>
                <a:cs typeface="Roboto Condensed Light"/>
                <a:sym typeface="Roboto Condensed Light"/>
              </a:rPr>
              <a:t>Investigate domain-specific pre-training, tailoring sentiment analysis to industries.</a:t>
            </a:r>
            <a:endParaRPr sz="2000">
              <a:solidFill>
                <a:schemeClr val="dk1"/>
              </a:solidFill>
              <a:latin typeface="Roboto Condensed Light"/>
              <a:ea typeface="Roboto Condensed Light"/>
              <a:cs typeface="Roboto Condensed Light"/>
              <a:sym typeface="Roboto Condensed Light"/>
            </a:endParaRPr>
          </a:p>
          <a:p>
            <a:pPr indent="-355600" lvl="0" marL="457200" rtl="0" algn="just">
              <a:spcBef>
                <a:spcPts val="0"/>
              </a:spcBef>
              <a:spcAft>
                <a:spcPts val="0"/>
              </a:spcAft>
              <a:buClr>
                <a:schemeClr val="dk1"/>
              </a:buClr>
              <a:buSzPts val="2000"/>
              <a:buFont typeface="Roboto Condensed Light"/>
              <a:buChar char="●"/>
            </a:pPr>
            <a:r>
              <a:rPr lang="en" sz="2000">
                <a:solidFill>
                  <a:schemeClr val="dk1"/>
                </a:solidFill>
                <a:latin typeface="Roboto Condensed Light"/>
                <a:ea typeface="Roboto Condensed Light"/>
                <a:cs typeface="Roboto Condensed Light"/>
                <a:sym typeface="Roboto Condensed Light"/>
              </a:rPr>
              <a:t>Continuous refinement for adaptation to evolving language patterns and user behaviors is crucial for sustained efficacy and relevance in dynamic real-world scenarios.</a:t>
            </a:r>
            <a:endParaRPr sz="2000">
              <a:solidFill>
                <a:schemeClr val="dk1"/>
              </a:solidFill>
              <a:latin typeface="Roboto Condensed Light"/>
              <a:ea typeface="Roboto Condensed Light"/>
              <a:cs typeface="Roboto Condensed Light"/>
              <a:sym typeface="Roboto Condensed Light"/>
            </a:endParaRPr>
          </a:p>
          <a:p>
            <a:pPr indent="0" lvl="0" marL="457200" rtl="0" algn="just">
              <a:spcBef>
                <a:spcPts val="0"/>
              </a:spcBef>
              <a:spcAft>
                <a:spcPts val="0"/>
              </a:spcAft>
              <a:buNone/>
            </a:pPr>
            <a:r>
              <a:t/>
            </a:r>
            <a:endParaRPr sz="20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3"/>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15" name="Google Shape;215;p1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6" name="Google Shape;216;p13"/>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1</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0"/>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449" name="Google Shape;449;p40"/>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sz="900"/>
          </a:p>
          <a:p>
            <a:pPr indent="-285750" lvl="0" marL="457200" rtl="0" algn="l">
              <a:spcBef>
                <a:spcPts val="1000"/>
              </a:spcBef>
              <a:spcAft>
                <a:spcPts val="0"/>
              </a:spcAft>
              <a:buSzPts val="900"/>
              <a:buChar char="▰"/>
            </a:pPr>
            <a:r>
              <a:rPr lang="en" sz="900"/>
              <a:t>[1] R. Rajasekaran, U. Kanumuri, M. Siddhardha Kumar, S. Ramasubbareddy, and S. Ashok, “Sentiment Analysis of Restaurant Reviews,” in Smart Intelligent Computing and Applications, Singapore: Springer Singapore, 2018, pp. 383–390 [Online]. Available: http://dx.doi.org/10.1007/978-981-13-1927-3_41. [Accessed: Nov. 30, 2023]    </a:t>
            </a:r>
            <a:endParaRPr sz="900"/>
          </a:p>
          <a:p>
            <a:pPr indent="-285750" lvl="0" marL="457200" rtl="0" algn="l">
              <a:spcBef>
                <a:spcPts val="1000"/>
              </a:spcBef>
              <a:spcAft>
                <a:spcPts val="0"/>
              </a:spcAft>
              <a:buSzPts val="900"/>
              <a:buChar char="▰"/>
            </a:pPr>
            <a:r>
              <a:rPr lang="en" sz="900"/>
              <a:t>[2]K. Sail</a:t>
            </a:r>
            <a:r>
              <a:rPr lang="en" sz="900"/>
              <a:t>u</a:t>
            </a:r>
            <a:r>
              <a:rPr lang="en" sz="900"/>
              <a:t>naz and R. Alhajj, “Emotion and sentiment analysis from Twitter text,” Journal of Computational Science, vol. 36, p. 101003, Sep. 2019, doi: 10.1016/j.jocs.2019.05.009.     </a:t>
            </a:r>
            <a:endParaRPr sz="900"/>
          </a:p>
          <a:p>
            <a:pPr indent="-285750" lvl="0" marL="457200" rtl="0" algn="l">
              <a:spcBef>
                <a:spcPts val="1000"/>
              </a:spcBef>
              <a:spcAft>
                <a:spcPts val="0"/>
              </a:spcAft>
              <a:buSzPts val="900"/>
              <a:buChar char="▰"/>
            </a:pPr>
            <a:r>
              <a:rPr lang="en" sz="900"/>
              <a:t> [3]R. K. Mishra, S. Urolagin, and A. A. Jothi J, “A Sentiment analysis-based hotel recommendation using TF-IDF Approach,” in 2019 International Conference on Computational Intelligence and Knowledge Economy (ICCIKE), Dec. 2019 [Online]. Available: http://dx.doi.org/10.1109/iccike47802.2019.9004385. [Accessed: Nov. 30, 2023]</a:t>
            </a:r>
            <a:endParaRPr sz="900"/>
          </a:p>
          <a:p>
            <a:pPr indent="-285750" lvl="0" marL="457200" rtl="0" algn="l">
              <a:spcBef>
                <a:spcPts val="1000"/>
              </a:spcBef>
              <a:spcAft>
                <a:spcPts val="0"/>
              </a:spcAft>
              <a:buSzPts val="900"/>
              <a:buChar char="▰"/>
            </a:pPr>
            <a:r>
              <a:rPr lang="en" sz="900"/>
              <a:t>[4]X. Wang, I. Ounis, and C. Macdonald, “Comparison of Sentiment Analysis and User Ratings in Venue Recommendation,” in Lecture Notes in Computer Science, Cham: Springer International Publishing, 2019, pp. 215–228 [Online]. Available: http://dx.doi.org/10.1007/978-3-030-15712-8_14. [Accessed: Nov. 30, 2023]    </a:t>
            </a:r>
            <a:endParaRPr sz="900"/>
          </a:p>
          <a:p>
            <a:pPr indent="-285750" lvl="0" marL="457200" rtl="0" algn="l">
              <a:spcBef>
                <a:spcPts val="1000"/>
              </a:spcBef>
              <a:spcAft>
                <a:spcPts val="0"/>
              </a:spcAft>
              <a:buSzPts val="900"/>
              <a:buChar char="▰"/>
            </a:pPr>
            <a:r>
              <a:rPr lang="en" sz="900"/>
              <a:t>[5]R. M. Gomathi, P. Ajitha, G. H. S. Krishna, and I. H. Pranay, “Restaurant Recommendation System for User Preference and Services Based on Rating and Amenities,” in 2019 International Conference on Computational Intelligence in Data Science (ICCIDS), Feb. 2019 [Online]. Available: http://dx.doi.org/10.1109/iccids.2019.8862048. [Accessed: Nov. 30, 2023]</a:t>
            </a:r>
            <a:endParaRPr sz="900"/>
          </a:p>
          <a:p>
            <a:pPr indent="-285750" lvl="0" marL="457200" rtl="0" algn="l">
              <a:spcBef>
                <a:spcPts val="1000"/>
              </a:spcBef>
              <a:spcAft>
                <a:spcPts val="0"/>
              </a:spcAft>
              <a:buSzPts val="900"/>
              <a:buChar char="▰"/>
            </a:pPr>
            <a:r>
              <a:rPr lang="en" sz="900"/>
              <a:t>[6]A. Kulkarni, R. M., P. Barve, and A. Phade, “A Machine Learning Approach to Building a Tourism Recommendation System using Sentiment Analysis,” International Journal of Computer Applications, vol. 178, no. 19, pp. 48–51, Jun. 2019, doi: 10.5120/ijca2019919031.  </a:t>
            </a:r>
            <a:endParaRPr sz="900"/>
          </a:p>
          <a:p>
            <a:pPr indent="0" lvl="0" marL="457200" rtl="0" algn="l">
              <a:spcBef>
                <a:spcPts val="1000"/>
              </a:spcBef>
              <a:spcAft>
                <a:spcPts val="1000"/>
              </a:spcAft>
              <a:buNone/>
            </a:pPr>
            <a:r>
              <a:t/>
            </a:r>
            <a:endParaRPr sz="900"/>
          </a:p>
        </p:txBody>
      </p:sp>
      <p:sp>
        <p:nvSpPr>
          <p:cNvPr id="450" name="Google Shape;450;p4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51" name="Google Shape;451;p40"/>
          <p:cNvGrpSpPr/>
          <p:nvPr/>
        </p:nvGrpSpPr>
        <p:grpSpPr>
          <a:xfrm>
            <a:off x="282216" y="590918"/>
            <a:ext cx="369505" cy="369505"/>
            <a:chOff x="2594050" y="1631825"/>
            <a:chExt cx="439625" cy="439625"/>
          </a:xfrm>
        </p:grpSpPr>
        <p:sp>
          <p:nvSpPr>
            <p:cNvPr id="452" name="Google Shape;452;p4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0"/>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1"/>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461" name="Google Shape;461;p41"/>
          <p:cNvSpPr txBox="1"/>
          <p:nvPr>
            <p:ph idx="1" type="body"/>
          </p:nvPr>
        </p:nvSpPr>
        <p:spPr>
          <a:xfrm>
            <a:off x="814275" y="1327350"/>
            <a:ext cx="7360800" cy="37077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sz="900"/>
          </a:p>
          <a:p>
            <a:pPr indent="-285750" lvl="0" marL="457200" rtl="0" algn="l">
              <a:spcBef>
                <a:spcPts val="1000"/>
              </a:spcBef>
              <a:spcAft>
                <a:spcPts val="0"/>
              </a:spcAft>
              <a:buSzPts val="900"/>
              <a:buChar char="▰"/>
            </a:pPr>
            <a:r>
              <a:rPr lang="en" sz="900"/>
              <a:t>[7] [</a:t>
            </a:r>
            <a:r>
              <a:rPr lang="en" sz="900">
                <a:solidFill>
                  <a:srgbClr val="17365D"/>
                </a:solidFill>
              </a:rPr>
              <a:t>Inc. Yelp, “Yelp Dataset,” </a:t>
            </a:r>
            <a:r>
              <a:rPr i="1" lang="en" sz="900">
                <a:solidFill>
                  <a:srgbClr val="17365D"/>
                </a:solidFill>
              </a:rPr>
              <a:t>Kaggle</a:t>
            </a:r>
            <a:r>
              <a:rPr lang="en" sz="900">
                <a:solidFill>
                  <a:srgbClr val="17365D"/>
                </a:solidFill>
              </a:rPr>
              <a:t>. [Online]. Available: https://www.kaggle.com/datasets/yelp-dataset/yelp-dataset. [Accessed: Nov. 30, 2023]</a:t>
            </a:r>
            <a:endParaRPr sz="900"/>
          </a:p>
          <a:p>
            <a:pPr indent="-285750" lvl="0" marL="457200" rtl="0" algn="just">
              <a:lnSpc>
                <a:spcPct val="180000"/>
              </a:lnSpc>
              <a:spcBef>
                <a:spcPts val="1000"/>
              </a:spcBef>
              <a:spcAft>
                <a:spcPts val="0"/>
              </a:spcAft>
              <a:buSzPts val="900"/>
              <a:buChar char="▰"/>
            </a:pPr>
            <a:r>
              <a:rPr lang="en" sz="900">
                <a:solidFill>
                  <a:srgbClr val="333333"/>
                </a:solidFill>
                <a:highlight>
                  <a:srgbClr val="FFFFFF"/>
                </a:highlight>
              </a:rPr>
              <a:t>[8]I. Maks and P. Vossen, “A lexicon model for deep sentiment analysis and opinion mining applications,” </a:t>
            </a:r>
            <a:r>
              <a:rPr i="1" lang="en" sz="900">
                <a:solidFill>
                  <a:srgbClr val="333333"/>
                </a:solidFill>
                <a:highlight>
                  <a:srgbClr val="FFFFFF"/>
                </a:highlight>
              </a:rPr>
              <a:t>Decision Support Systems</a:t>
            </a:r>
            <a:r>
              <a:rPr lang="en" sz="900">
                <a:solidFill>
                  <a:srgbClr val="333333"/>
                </a:solidFill>
                <a:highlight>
                  <a:srgbClr val="FFFFFF"/>
                </a:highlight>
              </a:rPr>
              <a:t>, vol. 53, no. 4, pp. 680–688, Nov. 2012, doi: 10.1016/j.dss.2012.05.025.     </a:t>
            </a:r>
            <a:endParaRPr sz="900">
              <a:solidFill>
                <a:srgbClr val="000000"/>
              </a:solidFill>
            </a:endParaRPr>
          </a:p>
          <a:p>
            <a:pPr indent="-285750" lvl="0" marL="457200" rtl="0" algn="just">
              <a:lnSpc>
                <a:spcPct val="180000"/>
              </a:lnSpc>
              <a:spcBef>
                <a:spcPts val="0"/>
              </a:spcBef>
              <a:spcAft>
                <a:spcPts val="0"/>
              </a:spcAft>
              <a:buSzPts val="900"/>
              <a:buChar char="▰"/>
            </a:pPr>
            <a:r>
              <a:rPr lang="en" sz="900">
                <a:solidFill>
                  <a:srgbClr val="333333"/>
                </a:solidFill>
                <a:highlight>
                  <a:srgbClr val="FFFFFF"/>
                </a:highlight>
              </a:rPr>
              <a:t>[9]W. Medhat, A. Hassan, and H. Korashy, “Sentiment analysis algorithms and applications: A survey,” </a:t>
            </a:r>
            <a:r>
              <a:rPr i="1" lang="en" sz="900">
                <a:solidFill>
                  <a:srgbClr val="333333"/>
                </a:solidFill>
                <a:highlight>
                  <a:srgbClr val="FFFFFF"/>
                </a:highlight>
              </a:rPr>
              <a:t>Ain Shams Engineering Journal</a:t>
            </a:r>
            <a:r>
              <a:rPr lang="en" sz="900">
                <a:solidFill>
                  <a:srgbClr val="333333"/>
                </a:solidFill>
                <a:highlight>
                  <a:srgbClr val="FFFFFF"/>
                </a:highlight>
              </a:rPr>
              <a:t>, vol. 5, no. 4, pp. 1093–1113, Dec. 2014, doi: 10.1016/j.asej.2014.04.011.     </a:t>
            </a:r>
            <a:endParaRPr sz="900">
              <a:solidFill>
                <a:srgbClr val="000000"/>
              </a:solidFill>
            </a:endParaRPr>
          </a:p>
          <a:p>
            <a:pPr indent="-285750" lvl="0" marL="457200" rtl="0" algn="just">
              <a:lnSpc>
                <a:spcPct val="180000"/>
              </a:lnSpc>
              <a:spcBef>
                <a:spcPts val="0"/>
              </a:spcBef>
              <a:spcAft>
                <a:spcPts val="0"/>
              </a:spcAft>
              <a:buSzPts val="900"/>
              <a:buChar char="▰"/>
            </a:pPr>
            <a:r>
              <a:rPr lang="en" sz="900">
                <a:solidFill>
                  <a:srgbClr val="333333"/>
                </a:solidFill>
                <a:highlight>
                  <a:srgbClr val="FFFFFF"/>
                </a:highlight>
              </a:rPr>
              <a:t>[10]G. Preethi, P. V. Krishna, M. S. Obaidat, V. Saritha, and S. Yenduri, “Application of Deep Learning to Sentiment Analysis for recommender system on cloud,” in </a:t>
            </a:r>
            <a:r>
              <a:rPr i="1" lang="en" sz="900">
                <a:solidFill>
                  <a:srgbClr val="333333"/>
                </a:solidFill>
                <a:highlight>
                  <a:srgbClr val="FFFFFF"/>
                </a:highlight>
              </a:rPr>
              <a:t>2017 International Conference on Computer, Information and Telecommunication Systems (CITS)</a:t>
            </a:r>
            <a:r>
              <a:rPr lang="en" sz="900">
                <a:solidFill>
                  <a:srgbClr val="333333"/>
                </a:solidFill>
                <a:highlight>
                  <a:srgbClr val="FFFFFF"/>
                </a:highlight>
              </a:rPr>
              <a:t>, Jul. 2017 [</a:t>
            </a:r>
            <a:endParaRPr sz="900">
              <a:solidFill>
                <a:srgbClr val="333333"/>
              </a:solidFill>
              <a:highlight>
                <a:srgbClr val="FFFFFF"/>
              </a:highlight>
            </a:endParaRPr>
          </a:p>
          <a:p>
            <a:pPr indent="-285750" lvl="0" marL="457200" rtl="0" algn="just">
              <a:lnSpc>
                <a:spcPct val="180000"/>
              </a:lnSpc>
              <a:spcBef>
                <a:spcPts val="0"/>
              </a:spcBef>
              <a:spcAft>
                <a:spcPts val="0"/>
              </a:spcAft>
              <a:buSzPts val="900"/>
              <a:buChar char="▰"/>
            </a:pPr>
            <a:r>
              <a:rPr lang="en" sz="900">
                <a:solidFill>
                  <a:srgbClr val="333333"/>
                </a:solidFill>
                <a:highlight>
                  <a:srgbClr val="FFFFFF"/>
                </a:highlight>
              </a:rPr>
              <a:t>[11]V. Sanh, “🏎 Smaller, faster, cheaper, lighter: Introducing DistilBERT, a distilled version of BERT,” HuggingFace, Aug. 31, 2020 [Online]. Available: https://medium.com/huggingface/distilbert-8cf3380435b5. [Accessed: Nov. 30, 2023]    </a:t>
            </a:r>
            <a:endParaRPr sz="900">
              <a:solidFill>
                <a:srgbClr val="333333"/>
              </a:solidFill>
              <a:highlight>
                <a:srgbClr val="FFFFFF"/>
              </a:highlight>
            </a:endParaRPr>
          </a:p>
          <a:p>
            <a:pPr indent="0" lvl="0" marL="457200" rtl="0" algn="just">
              <a:lnSpc>
                <a:spcPct val="180000"/>
              </a:lnSpc>
              <a:spcBef>
                <a:spcPts val="0"/>
              </a:spcBef>
              <a:spcAft>
                <a:spcPts val="0"/>
              </a:spcAft>
              <a:buNone/>
            </a:pPr>
            <a:r>
              <a:t/>
            </a:r>
            <a:endParaRPr sz="900">
              <a:solidFill>
                <a:srgbClr val="333333"/>
              </a:solidFill>
              <a:highlight>
                <a:srgbClr val="FFFFFF"/>
              </a:highlight>
            </a:endParaRPr>
          </a:p>
          <a:p>
            <a:pPr indent="0" lvl="0" marL="457200" rtl="0" algn="just">
              <a:lnSpc>
                <a:spcPct val="180000"/>
              </a:lnSpc>
              <a:spcBef>
                <a:spcPts val="0"/>
              </a:spcBef>
              <a:spcAft>
                <a:spcPts val="0"/>
              </a:spcAft>
              <a:buNone/>
            </a:pPr>
            <a:r>
              <a:t/>
            </a:r>
            <a:endParaRPr sz="900">
              <a:solidFill>
                <a:srgbClr val="333333"/>
              </a:solidFill>
              <a:highlight>
                <a:srgbClr val="FFFFFF"/>
              </a:highlight>
            </a:endParaRPr>
          </a:p>
        </p:txBody>
      </p:sp>
      <p:sp>
        <p:nvSpPr>
          <p:cNvPr id="462" name="Google Shape;462;p4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63" name="Google Shape;463;p41"/>
          <p:cNvGrpSpPr/>
          <p:nvPr/>
        </p:nvGrpSpPr>
        <p:grpSpPr>
          <a:xfrm>
            <a:off x="282216" y="590918"/>
            <a:ext cx="369505" cy="369505"/>
            <a:chOff x="2594050" y="1631825"/>
            <a:chExt cx="439625" cy="439625"/>
          </a:xfrm>
        </p:grpSpPr>
        <p:sp>
          <p:nvSpPr>
            <p:cNvPr id="464" name="Google Shape;464;p4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1"/>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3" name="Google Shape;473;p42"/>
          <p:cNvSpPr txBox="1"/>
          <p:nvPr>
            <p:ph idx="4294967295" type="ctrTitle"/>
          </p:nvPr>
        </p:nvSpPr>
        <p:spPr>
          <a:xfrm>
            <a:off x="1275150" y="2364400"/>
            <a:ext cx="65937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chemeClr val="accent5"/>
                </a:solidFill>
              </a:rPr>
              <a:t>THANKS!</a:t>
            </a:r>
            <a:endParaRPr sz="6000">
              <a:solidFill>
                <a:schemeClr val="accent5"/>
              </a:solidFill>
            </a:endParaRPr>
          </a:p>
        </p:txBody>
      </p:sp>
      <p:grpSp>
        <p:nvGrpSpPr>
          <p:cNvPr id="474" name="Google Shape;474;p42"/>
          <p:cNvGrpSpPr/>
          <p:nvPr/>
        </p:nvGrpSpPr>
        <p:grpSpPr>
          <a:xfrm>
            <a:off x="3996210" y="966817"/>
            <a:ext cx="1197664" cy="1126777"/>
            <a:chOff x="5972700" y="2330200"/>
            <a:chExt cx="411625" cy="387275"/>
          </a:xfrm>
        </p:grpSpPr>
        <p:sp>
          <p:nvSpPr>
            <p:cNvPr id="475" name="Google Shape;475;p42"/>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2"/>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14"/>
          <p:cNvSpPr txBox="1"/>
          <p:nvPr/>
        </p:nvSpPr>
        <p:spPr>
          <a:xfrm>
            <a:off x="888900" y="523750"/>
            <a:ext cx="7788000" cy="3884400"/>
          </a:xfrm>
          <a:prstGeom prst="rect">
            <a:avLst/>
          </a:prstGeom>
          <a:noFill/>
          <a:ln>
            <a:noFill/>
          </a:ln>
        </p:spPr>
        <p:txBody>
          <a:bodyPr anchorCtr="0" anchor="t" bIns="91425" lIns="91425" spcFirstLastPara="1" rIns="91425" wrap="square" tIns="91425">
            <a:noAutofit/>
          </a:bodyPr>
          <a:lstStyle/>
          <a:p>
            <a:pPr indent="-368300" lvl="0" marL="457200" rtl="0" algn="just">
              <a:spcBef>
                <a:spcPts val="0"/>
              </a:spcBef>
              <a:spcAft>
                <a:spcPts val="0"/>
              </a:spcAft>
              <a:buClr>
                <a:schemeClr val="dk1"/>
              </a:buClr>
              <a:buSzPts val="2200"/>
              <a:buFont typeface="Roboto Condensed Light"/>
              <a:buChar char="●"/>
            </a:pPr>
            <a:r>
              <a:rPr lang="en" sz="2200">
                <a:solidFill>
                  <a:schemeClr val="dk1"/>
                </a:solidFill>
                <a:latin typeface="Roboto Condensed Light"/>
                <a:ea typeface="Roboto Condensed Light"/>
                <a:cs typeface="Roboto Condensed Light"/>
                <a:sym typeface="Roboto Condensed Light"/>
              </a:rPr>
              <a:t>In the world of recommending things, like where to eat, social media is a great place with lots of reviews and user preferences.</a:t>
            </a:r>
            <a:endParaRPr sz="2200">
              <a:solidFill>
                <a:schemeClr val="dk1"/>
              </a:solidFill>
              <a:latin typeface="Roboto Condensed Light"/>
              <a:ea typeface="Roboto Condensed Light"/>
              <a:cs typeface="Roboto Condensed Light"/>
              <a:sym typeface="Roboto Condensed Light"/>
            </a:endParaRPr>
          </a:p>
          <a:p>
            <a:pPr indent="-368300" lvl="0" marL="457200" rtl="0" algn="just">
              <a:spcBef>
                <a:spcPts val="0"/>
              </a:spcBef>
              <a:spcAft>
                <a:spcPts val="0"/>
              </a:spcAft>
              <a:buClr>
                <a:schemeClr val="dk1"/>
              </a:buClr>
              <a:buSzPts val="2200"/>
              <a:buFont typeface="Roboto Condensed Light"/>
              <a:buChar char="●"/>
            </a:pPr>
            <a:r>
              <a:rPr lang="en" sz="2200">
                <a:solidFill>
                  <a:schemeClr val="dk1"/>
                </a:solidFill>
                <a:latin typeface="Roboto Condensed Light"/>
                <a:ea typeface="Roboto Condensed Light"/>
                <a:cs typeface="Roboto Condensed Light"/>
                <a:sym typeface="Roboto Condensed Light"/>
              </a:rPr>
              <a:t>As social media gets bigger, there's a need for a system that understands what users really like. This paper suggests a way to do that by using machine learning and looking at reviews and comments from users. The goal is to make personalized recommendations that are better for each user.</a:t>
            </a:r>
            <a:endParaRPr sz="2200">
              <a:solidFill>
                <a:schemeClr val="dk1"/>
              </a:solidFill>
              <a:latin typeface="Roboto Condensed Light"/>
              <a:ea typeface="Roboto Condensed Light"/>
              <a:cs typeface="Roboto Condensed Light"/>
              <a:sym typeface="Roboto Condensed Light"/>
            </a:endParaRPr>
          </a:p>
          <a:p>
            <a:pPr indent="-368300" lvl="0" marL="457200" rtl="0" algn="just">
              <a:spcBef>
                <a:spcPts val="0"/>
              </a:spcBef>
              <a:spcAft>
                <a:spcPts val="0"/>
              </a:spcAft>
              <a:buClr>
                <a:schemeClr val="dk1"/>
              </a:buClr>
              <a:buSzPts val="2200"/>
              <a:buFont typeface="Roboto Condensed Light"/>
              <a:buChar char="●"/>
            </a:pPr>
            <a:r>
              <a:rPr lang="en" sz="2200">
                <a:solidFill>
                  <a:schemeClr val="dk1"/>
                </a:solidFill>
                <a:latin typeface="Roboto Condensed Light"/>
                <a:ea typeface="Roboto Condensed Light"/>
                <a:cs typeface="Roboto Condensed Light"/>
                <a:sym typeface="Roboto Condensed Light"/>
              </a:rPr>
              <a:t>The plan is to use a model to check restaurant reviews and give suggestions based on the city and type of food. This way, users can get faster and more relevant recommendations without seeing stuff they don't care about</a:t>
            </a:r>
            <a:endParaRPr sz="2200">
              <a:solidFill>
                <a:schemeClr val="dk1"/>
              </a:solidFill>
              <a:latin typeface="Roboto Condensed Light"/>
              <a:ea typeface="Roboto Condensed Light"/>
              <a:cs typeface="Roboto Condensed Light"/>
              <a:sym typeface="Roboto Condensed Light"/>
            </a:endParaRPr>
          </a:p>
          <a:p>
            <a:pPr indent="0" lvl="0" marL="457200" rtl="0" algn="just">
              <a:spcBef>
                <a:spcPts val="0"/>
              </a:spcBef>
              <a:spcAft>
                <a:spcPts val="0"/>
              </a:spcAft>
              <a:buNone/>
            </a:pPr>
            <a:r>
              <a:t/>
            </a:r>
            <a:endParaRPr sz="22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5"/>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228" name="Google Shape;228;p1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15"/>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2</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5" name="Google Shape;235;p16"/>
          <p:cNvSpPr txBox="1"/>
          <p:nvPr/>
        </p:nvSpPr>
        <p:spPr>
          <a:xfrm>
            <a:off x="888900" y="523750"/>
            <a:ext cx="7824900" cy="4185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The primary objective of this project is to develop a framework that can effectively extract relevant information from social media data and provide personalized recommendations based on user preferences. This framework will:</a:t>
            </a:r>
            <a:endParaRPr sz="1800">
              <a:solidFill>
                <a:schemeClr val="dk1"/>
              </a:solidFill>
              <a:latin typeface="Roboto Condensed Light"/>
              <a:ea typeface="Roboto Condensed Light"/>
              <a:cs typeface="Roboto Condensed Light"/>
              <a:sym typeface="Roboto Condensed Light"/>
            </a:endParaRPr>
          </a:p>
          <a:p>
            <a:pPr indent="-336550" lvl="0" marL="457200" rtl="0" algn="just">
              <a:spcBef>
                <a:spcPts val="0"/>
              </a:spcBef>
              <a:spcAft>
                <a:spcPts val="0"/>
              </a:spcAft>
              <a:buClr>
                <a:schemeClr val="dk1"/>
              </a:buClr>
              <a:buSzPts val="1700"/>
              <a:buFont typeface="Roboto Condensed Light"/>
              <a:buChar char="●"/>
            </a:pPr>
            <a:r>
              <a:rPr lang="en" sz="1700">
                <a:solidFill>
                  <a:schemeClr val="dk1"/>
                </a:solidFill>
                <a:latin typeface="Roboto Condensed Light"/>
                <a:ea typeface="Roboto Condensed Light"/>
                <a:cs typeface="Roboto Condensed Light"/>
                <a:sym typeface="Roboto Condensed Light"/>
              </a:rPr>
              <a:t>To predict the rating of restaurants listed in the Yelp dataset[7] based on analyzing the </a:t>
            </a:r>
            <a:r>
              <a:rPr lang="en" sz="1700">
                <a:solidFill>
                  <a:srgbClr val="134F5C"/>
                </a:solidFill>
                <a:latin typeface="Roboto Condensed Light"/>
                <a:ea typeface="Roboto Condensed Light"/>
                <a:cs typeface="Roboto Condensed Light"/>
                <a:sym typeface="Roboto Condensed Light"/>
              </a:rPr>
              <a:t>sentiment of review text given by the user to a particular restaurant. Classification techni</a:t>
            </a:r>
            <a:r>
              <a:rPr lang="en" sz="1700">
                <a:solidFill>
                  <a:srgbClr val="134F5C"/>
                </a:solidFill>
                <a:latin typeface="Roboto Condensed Light"/>
                <a:ea typeface="Roboto Condensed Light"/>
                <a:cs typeface="Roboto Condensed Light"/>
                <a:sym typeface="Roboto Condensed Light"/>
              </a:rPr>
              <a:t>ques are used. </a:t>
            </a:r>
            <a:endParaRPr sz="1700">
              <a:solidFill>
                <a:srgbClr val="134F5C"/>
              </a:solidFill>
              <a:latin typeface="Roboto Condensed Light"/>
              <a:ea typeface="Roboto Condensed Light"/>
              <a:cs typeface="Roboto Condensed Light"/>
              <a:sym typeface="Roboto Condensed Light"/>
            </a:endParaRPr>
          </a:p>
          <a:p>
            <a:pPr indent="0" lvl="0" marL="457200" rtl="0" algn="just">
              <a:spcBef>
                <a:spcPts val="0"/>
              </a:spcBef>
              <a:spcAft>
                <a:spcPts val="0"/>
              </a:spcAft>
              <a:buNone/>
            </a:pPr>
            <a:r>
              <a:t/>
            </a:r>
            <a:endParaRPr sz="1700">
              <a:solidFill>
                <a:srgbClr val="134F5C"/>
              </a:solidFill>
              <a:latin typeface="Roboto Condensed Light"/>
              <a:ea typeface="Roboto Condensed Light"/>
              <a:cs typeface="Roboto Condensed Light"/>
              <a:sym typeface="Roboto Condensed Light"/>
            </a:endParaRPr>
          </a:p>
          <a:p>
            <a:pPr indent="-336550" lvl="0" marL="457200" rtl="0" algn="just">
              <a:spcBef>
                <a:spcPts val="0"/>
              </a:spcBef>
              <a:spcAft>
                <a:spcPts val="0"/>
              </a:spcAft>
              <a:buClr>
                <a:srgbClr val="134F5C"/>
              </a:buClr>
              <a:buSzPts val="1700"/>
              <a:buFont typeface="Roboto Condensed Light"/>
              <a:buChar char="●"/>
            </a:pPr>
            <a:r>
              <a:rPr lang="en" sz="1700">
                <a:solidFill>
                  <a:srgbClr val="134F5C"/>
                </a:solidFill>
                <a:latin typeface="Roboto Condensed Light"/>
                <a:ea typeface="Roboto Condensed Light"/>
                <a:cs typeface="Roboto Condensed Light"/>
                <a:sym typeface="Roboto Condensed Light"/>
              </a:rPr>
              <a:t>Enhance user experience by providing graphical User Interface which particularly takes two inputs from user or customers to predict ten best restaurants available in a particular city for a particular cuisine provided by customer.</a:t>
            </a:r>
            <a:endParaRPr sz="1700">
              <a:solidFill>
                <a:srgbClr val="134F5C"/>
              </a:solidFill>
              <a:latin typeface="Roboto Condensed Light"/>
              <a:ea typeface="Roboto Condensed Light"/>
              <a:cs typeface="Roboto Condensed Light"/>
              <a:sym typeface="Roboto Condensed Light"/>
            </a:endParaRPr>
          </a:p>
          <a:p>
            <a:pPr indent="0" lvl="0" marL="457200" rtl="0" algn="just">
              <a:spcBef>
                <a:spcPts val="0"/>
              </a:spcBef>
              <a:spcAft>
                <a:spcPts val="0"/>
              </a:spcAft>
              <a:buNone/>
            </a:pPr>
            <a:r>
              <a:t/>
            </a:r>
            <a:endParaRPr sz="1700">
              <a:solidFill>
                <a:srgbClr val="134F5C"/>
              </a:solidFill>
              <a:latin typeface="Roboto Condensed Light"/>
              <a:ea typeface="Roboto Condensed Light"/>
              <a:cs typeface="Roboto Condensed Light"/>
              <a:sym typeface="Roboto Condensed Light"/>
            </a:endParaRPr>
          </a:p>
          <a:p>
            <a:pPr indent="-336550" lvl="0" marL="457200" rtl="0" algn="just">
              <a:spcBef>
                <a:spcPts val="0"/>
              </a:spcBef>
              <a:spcAft>
                <a:spcPts val="0"/>
              </a:spcAft>
              <a:buClr>
                <a:srgbClr val="134F5C"/>
              </a:buClr>
              <a:buSzPts val="1700"/>
              <a:buFont typeface="Roboto Condensed Light"/>
              <a:buChar char="●"/>
            </a:pPr>
            <a:r>
              <a:rPr lang="en" sz="1700">
                <a:solidFill>
                  <a:srgbClr val="134F5C"/>
                </a:solidFill>
                <a:latin typeface="Roboto Condensed Light"/>
                <a:ea typeface="Roboto Condensed Light"/>
                <a:cs typeface="Roboto Condensed Light"/>
                <a:sym typeface="Roboto Condensed Light"/>
              </a:rPr>
              <a:t>Identify the services provided by the restaurant, such as price range and business card acceptance.</a:t>
            </a:r>
            <a:endParaRPr sz="1700">
              <a:solidFill>
                <a:srgbClr val="134F5C"/>
              </a:solidFill>
              <a:latin typeface="Roboto Condensed Light"/>
              <a:ea typeface="Roboto Condensed Light"/>
              <a:cs typeface="Roboto Condensed Light"/>
              <a:sym typeface="Roboto Condensed Light"/>
            </a:endParaRPr>
          </a:p>
          <a:p>
            <a:pPr indent="0" lvl="0" marL="457200" rtl="0" algn="just">
              <a:spcBef>
                <a:spcPts val="0"/>
              </a:spcBef>
              <a:spcAft>
                <a:spcPts val="0"/>
              </a:spcAft>
              <a:buNone/>
            </a:pPr>
            <a:r>
              <a:t/>
            </a:r>
            <a:endParaRPr sz="1700">
              <a:solidFill>
                <a:srgbClr val="134F5C"/>
              </a:solidFill>
              <a:latin typeface="Roboto Condensed Light"/>
              <a:ea typeface="Roboto Condensed Light"/>
              <a:cs typeface="Roboto Condensed Light"/>
              <a:sym typeface="Roboto Condensed Light"/>
            </a:endParaRPr>
          </a:p>
          <a:p>
            <a:pPr indent="-317500" lvl="0" marL="457200" rtl="0" algn="just">
              <a:spcBef>
                <a:spcPts val="0"/>
              </a:spcBef>
              <a:spcAft>
                <a:spcPts val="0"/>
              </a:spcAft>
              <a:buClr>
                <a:srgbClr val="134F5C"/>
              </a:buClr>
              <a:buSzPts val="1400"/>
              <a:buFont typeface="Roboto Condensed Light"/>
              <a:buChar char="●"/>
            </a:pPr>
            <a:r>
              <a:rPr lang="en" sz="1700">
                <a:solidFill>
                  <a:srgbClr val="134F5C"/>
                </a:solidFill>
                <a:latin typeface="Roboto Condensed Light"/>
                <a:ea typeface="Roboto Condensed Light"/>
                <a:cs typeface="Roboto Condensed Light"/>
                <a:sym typeface="Roboto Condensed Light"/>
              </a:rPr>
              <a:t>Reduce information overload by filtering out irrelevant recommendations</a:t>
            </a:r>
            <a:r>
              <a:rPr lang="en" sz="2000">
                <a:solidFill>
                  <a:srgbClr val="134F5C"/>
                </a:solidFill>
                <a:latin typeface="Roboto Condensed Light"/>
                <a:ea typeface="Roboto Condensed Light"/>
                <a:cs typeface="Roboto Condensed Light"/>
                <a:sym typeface="Roboto Condensed Light"/>
              </a:rPr>
              <a:t>.</a:t>
            </a:r>
            <a:endParaRPr sz="2000">
              <a:solidFill>
                <a:srgbClr val="134F5C"/>
              </a:solidFill>
              <a:latin typeface="Roboto Condensed Light"/>
              <a:ea typeface="Roboto Condensed Light"/>
              <a:cs typeface="Roboto Condensed Light"/>
              <a:sym typeface="Roboto Condensed Light"/>
            </a:endParaRPr>
          </a:p>
          <a:p>
            <a:pPr indent="0" lvl="0" marL="0" rtl="0" algn="just">
              <a:spcBef>
                <a:spcPts val="0"/>
              </a:spcBef>
              <a:spcAft>
                <a:spcPts val="0"/>
              </a:spcAft>
              <a:buNone/>
            </a:pPr>
            <a:r>
              <a:t/>
            </a:r>
            <a:endParaRPr sz="2000">
              <a:solidFill>
                <a:schemeClr val="dk1"/>
              </a:solidFill>
              <a:latin typeface="Roboto Condensed Light"/>
              <a:ea typeface="Roboto Condensed Light"/>
              <a:cs typeface="Roboto Condensed Light"/>
              <a:sym typeface="Roboto Condensed Light"/>
            </a:endParaRPr>
          </a:p>
          <a:p>
            <a:pPr indent="0" lvl="0" marL="0" rtl="0" algn="just">
              <a:spcBef>
                <a:spcPts val="0"/>
              </a:spcBef>
              <a:spcAft>
                <a:spcPts val="0"/>
              </a:spcAft>
              <a:buNone/>
            </a:pPr>
            <a:r>
              <a:t/>
            </a:r>
            <a:endParaRPr sz="20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7"/>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241" name="Google Shape;241;p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2" name="Google Shape;242;p17"/>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3</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8" name="Google Shape;248;p18"/>
          <p:cNvSpPr txBox="1"/>
          <p:nvPr/>
        </p:nvSpPr>
        <p:spPr>
          <a:xfrm>
            <a:off x="659550" y="367250"/>
            <a:ext cx="7824900" cy="4185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2000">
              <a:solidFill>
                <a:schemeClr val="dk1"/>
              </a:solidFill>
              <a:latin typeface="Roboto Condensed Light"/>
              <a:ea typeface="Roboto Condensed Light"/>
              <a:cs typeface="Roboto Condensed Light"/>
              <a:sym typeface="Roboto Condensed Light"/>
            </a:endParaRPr>
          </a:p>
        </p:txBody>
      </p:sp>
      <p:graphicFrame>
        <p:nvGraphicFramePr>
          <p:cNvPr id="249" name="Google Shape;249;p18"/>
          <p:cNvGraphicFramePr/>
          <p:nvPr/>
        </p:nvGraphicFramePr>
        <p:xfrm>
          <a:off x="128650" y="439750"/>
          <a:ext cx="3000000" cy="3000000"/>
        </p:xfrm>
        <a:graphic>
          <a:graphicData uri="http://schemas.openxmlformats.org/drawingml/2006/table">
            <a:tbl>
              <a:tblPr>
                <a:noFill/>
                <a:tableStyleId>{204466EF-9276-4087-A2CE-27C723D7D0B7}</a:tableStyleId>
              </a:tblPr>
              <a:tblGrid>
                <a:gridCol w="336600"/>
                <a:gridCol w="1522475"/>
                <a:gridCol w="1109725"/>
                <a:gridCol w="5917900"/>
              </a:tblGrid>
              <a:tr h="3035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S.No.</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Research paper title</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Method Used</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Remarks</a:t>
                      </a:r>
                      <a:endParaRPr sz="900">
                        <a:latin typeface="Times New Roman"/>
                        <a:ea typeface="Times New Roman"/>
                        <a:cs typeface="Times New Roman"/>
                        <a:sym typeface="Times New Roman"/>
                      </a:endParaRPr>
                    </a:p>
                  </a:txBody>
                  <a:tcPr marT="63500" marB="63500" marR="63500" marL="63500"/>
                </a:tc>
              </a:tr>
              <a:tr h="5619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[1]  Sentiment Analysis of Restaurant Reviews</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SVM, Naïve Bayesian Classifier algorithm</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SVM is the most useful to exploit the hidden relations between parameters, which the latter method is unable to detect. This is because SVM works geometrically, whereas Naïve Bayesian works on a probabilistic approach to the problem. </a:t>
                      </a:r>
                      <a:endParaRPr sz="900">
                        <a:latin typeface="Times New Roman"/>
                        <a:ea typeface="Times New Roman"/>
                        <a:cs typeface="Times New Roman"/>
                        <a:sym typeface="Times New Roman"/>
                      </a:endParaRPr>
                    </a:p>
                  </a:txBody>
                  <a:tcPr marT="63500" marB="63500" marR="63500" marL="63500"/>
                </a:tc>
              </a:tr>
              <a:tr h="4965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lnSpc>
                          <a:spcPct val="150000"/>
                        </a:lnSpc>
                        <a:spcBef>
                          <a:spcPts val="0"/>
                        </a:spcBef>
                        <a:spcAft>
                          <a:spcPts val="0"/>
                        </a:spcAft>
                        <a:buNone/>
                      </a:pPr>
                      <a:r>
                        <a:rPr lang="en" sz="900">
                          <a:latin typeface="Times New Roman"/>
                          <a:ea typeface="Times New Roman"/>
                          <a:cs typeface="Times New Roman"/>
                          <a:sym typeface="Times New Roman"/>
                        </a:rPr>
                        <a:t>[2] “Emotion and sentiment analysis from Twitter text,” </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1F1F1F"/>
                          </a:solidFill>
                          <a:latin typeface="Times New Roman"/>
                          <a:ea typeface="Times New Roman"/>
                          <a:cs typeface="Times New Roman"/>
                          <a:sym typeface="Times New Roman"/>
                        </a:rPr>
                        <a:t>Naïve Bayes classifier</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1F1F1F"/>
                          </a:solidFill>
                          <a:latin typeface="Times New Roman"/>
                          <a:ea typeface="Times New Roman"/>
                          <a:cs typeface="Times New Roman"/>
                          <a:sym typeface="Times New Roman"/>
                        </a:rPr>
                        <a:t>The analysis of different emotions and sentiments showed some interesting human characteristics. All six emotions analyzed can be characterized by multiple dimensions. For example, ‘surprise’ is an emotion which can express both positive and negative sentiments. Someone can be surprised by how stupid or disgusting some people are, which is the negative kind of surprise. </a:t>
                      </a:r>
                      <a:endParaRPr sz="900">
                        <a:latin typeface="Times New Roman"/>
                        <a:ea typeface="Times New Roman"/>
                        <a:cs typeface="Times New Roman"/>
                        <a:sym typeface="Times New Roman"/>
                      </a:endParaRPr>
                    </a:p>
                  </a:txBody>
                  <a:tcPr marT="63500" marB="63500" marR="63500" marL="63500"/>
                </a:tc>
              </a:tr>
              <a:tr h="5042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3.</a:t>
                      </a:r>
                      <a:endParaRPr sz="9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highlight>
                            <a:srgbClr val="FFFFFF"/>
                          </a:highlight>
                          <a:latin typeface="Times New Roman"/>
                          <a:ea typeface="Times New Roman"/>
                          <a:cs typeface="Times New Roman"/>
                          <a:sym typeface="Times New Roman"/>
                        </a:rPr>
                        <a:t>[3]ASentiment analysis-based hotel recommendation using TF-IDF Approach</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33333"/>
                          </a:solidFill>
                          <a:highlight>
                            <a:srgbClr val="FFFFFF"/>
                          </a:highlight>
                          <a:latin typeface="Times New Roman"/>
                          <a:ea typeface="Times New Roman"/>
                          <a:cs typeface="Times New Roman"/>
                          <a:sym typeface="Times New Roman"/>
                        </a:rPr>
                        <a:t>TF-IDF) and Cosine Similarity</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 TF-IDF helps to find the weight value of terms or documents frequency and the cosine similarity helps to extract similar kinds of values from the sentiment dataset.</a:t>
                      </a:r>
                      <a:endParaRPr sz="900">
                        <a:latin typeface="Times New Roman"/>
                        <a:ea typeface="Times New Roman"/>
                        <a:cs typeface="Times New Roman"/>
                        <a:sym typeface="Times New Roman"/>
                      </a:endParaRPr>
                    </a:p>
                  </a:txBody>
                  <a:tcPr marT="63500" marB="63500" marR="63500" marL="63500"/>
                </a:tc>
              </a:tr>
              <a:tr h="6045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4.</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[4] Restaurant Recommendation System for User Preference and Services Based on Rating and Amenities,</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33333"/>
                          </a:solidFill>
                          <a:highlight>
                            <a:srgbClr val="FFFFFF"/>
                          </a:highlight>
                          <a:latin typeface="Times New Roman"/>
                          <a:ea typeface="Times New Roman"/>
                          <a:cs typeface="Times New Roman"/>
                          <a:sym typeface="Times New Roman"/>
                        </a:rPr>
                        <a:t>NLP algorithm</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NLP algorithm improves the performance when compared to existing algorithms</a:t>
                      </a:r>
                      <a:endParaRPr sz="900">
                        <a:latin typeface="Times New Roman"/>
                        <a:ea typeface="Times New Roman"/>
                        <a:cs typeface="Times New Roman"/>
                        <a:sym typeface="Times New Roman"/>
                      </a:endParaRPr>
                    </a:p>
                  </a:txBody>
                  <a:tcPr marT="63500" marB="63500" marR="63500" marL="63500"/>
                </a:tc>
              </a:tr>
              <a:tr h="470325">
                <a:tc>
                  <a:txBody>
                    <a:bodyPr/>
                    <a:lstStyle/>
                    <a:p>
                      <a:pPr indent="0" lvl="0" marL="0" rtl="0" algn="l">
                        <a:spcBef>
                          <a:spcPts val="0"/>
                        </a:spcBef>
                        <a:spcAft>
                          <a:spcPts val="0"/>
                        </a:spcAft>
                        <a:buNone/>
                      </a:pPr>
                      <a:r>
                        <a:rPr lang="en" sz="900"/>
                        <a:t>5.</a:t>
                      </a:r>
                      <a:endParaRPr sz="900"/>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[6]</a:t>
                      </a:r>
                      <a:r>
                        <a:rPr lang="en" sz="900">
                          <a:solidFill>
                            <a:srgbClr val="211D2B"/>
                          </a:solidFill>
                          <a:latin typeface="Times New Roman"/>
                          <a:ea typeface="Times New Roman"/>
                          <a:cs typeface="Times New Roman"/>
                          <a:sym typeface="Times New Roman"/>
                        </a:rPr>
                        <a:t>A Machine Learning Approach to Building a Tourism Recommendation System using Sentiment Analysis,</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Bernoulli Naïve Bayes, Multinomial Naïve Bayes,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Random Forest Classifier, Recurrent Neural Networks and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Convolutional Neural Networks</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LSTM RNNs generally have a superior performance than traditional</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RNNs for learning relationships.</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9"/>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METHODOLOGY</a:t>
            </a:r>
            <a:endParaRPr/>
          </a:p>
        </p:txBody>
      </p:sp>
      <p:sp>
        <p:nvSpPr>
          <p:cNvPr id="255" name="Google Shape;255;p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6" name="Google Shape;256;p19"/>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4</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