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8761b3ad9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8761b3ad9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8761b3ad99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8761b3ad99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8761b3ad9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8761b3ad9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8761b3ad99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8761b3ad99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8761b3ad99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8761b3ad99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8761b3ad99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8761b3ad99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8761b3ad99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8761b3ad99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1781475"/>
            <a:ext cx="8520600" cy="1446600"/>
          </a:xfrm>
          <a:prstGeom prst="rect">
            <a:avLst/>
          </a:prstGeom>
          <a:solidFill>
            <a:srgbClr val="D5A6BD"/>
          </a:solidFill>
        </p:spPr>
        <p:txBody>
          <a:bodyPr anchorCtr="0" anchor="b" bIns="91425" lIns="91425" spcFirstLastPara="1" rIns="91425" wrap="square" tIns="91425">
            <a:normAutofit/>
          </a:bodyPr>
          <a:lstStyle/>
          <a:p>
            <a:pPr indent="0" lvl="0" marL="0" rtl="0" algn="ctr">
              <a:spcBef>
                <a:spcPts val="0"/>
              </a:spcBef>
              <a:spcAft>
                <a:spcPts val="0"/>
              </a:spcAft>
              <a:buNone/>
            </a:pPr>
            <a:r>
              <a:rPr lang="en"/>
              <a:t>CONCEPTS OF PHYSICS</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a:solidFill>
            <a:srgbClr val="B4A7D6"/>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KINEMATICS</a:t>
            </a:r>
            <a:endParaRPr/>
          </a:p>
        </p:txBody>
      </p:sp>
      <p:sp>
        <p:nvSpPr>
          <p:cNvPr id="61" name="Google Shape;61;p14"/>
          <p:cNvSpPr txBox="1"/>
          <p:nvPr>
            <p:ph idx="1" type="body"/>
          </p:nvPr>
        </p:nvSpPr>
        <p:spPr>
          <a:xfrm>
            <a:off x="311700" y="1152475"/>
            <a:ext cx="8520600" cy="3416400"/>
          </a:xfrm>
          <a:prstGeom prst="rect">
            <a:avLst/>
          </a:prstGeom>
          <a:solidFill>
            <a:srgbClr val="D9D2E9"/>
          </a:solidFill>
        </p:spPr>
        <p:txBody>
          <a:bodyPr anchorCtr="0" anchor="t" bIns="91425" lIns="91425" spcFirstLastPara="1" rIns="91425" wrap="square" tIns="91425">
            <a:normAutofit/>
          </a:bodyPr>
          <a:lstStyle/>
          <a:p>
            <a:pPr indent="0" lvl="0" marL="0" rtl="0" algn="l">
              <a:spcBef>
                <a:spcPts val="0"/>
              </a:spcBef>
              <a:spcAft>
                <a:spcPts val="0"/>
              </a:spcAft>
              <a:buNone/>
            </a:pPr>
            <a:r>
              <a:rPr lang="en"/>
              <a:t>1D MOTION</a:t>
            </a:r>
            <a:endParaRPr/>
          </a:p>
          <a:p>
            <a:pPr indent="0" lvl="0" marL="0" rtl="0" algn="l">
              <a:spcBef>
                <a:spcPts val="1200"/>
              </a:spcBef>
              <a:spcAft>
                <a:spcPts val="0"/>
              </a:spcAft>
              <a:buNone/>
            </a:pPr>
            <a:r>
              <a:rPr lang="en"/>
              <a:t>2D </a:t>
            </a:r>
            <a:r>
              <a:rPr lang="en"/>
              <a:t>MOTION</a:t>
            </a:r>
            <a:endParaRPr/>
          </a:p>
          <a:p>
            <a:pPr indent="0" lvl="0" marL="0" rtl="0" algn="l">
              <a:spcBef>
                <a:spcPts val="1200"/>
              </a:spcBef>
              <a:spcAft>
                <a:spcPts val="0"/>
              </a:spcAft>
              <a:buNone/>
            </a:pPr>
            <a:r>
              <a:rPr lang="en"/>
              <a:t>3D </a:t>
            </a:r>
            <a:r>
              <a:rPr lang="en"/>
              <a:t>MOTION</a:t>
            </a:r>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a:solidFill>
            <a:srgbClr val="DD7E6B"/>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Kinematics</a:t>
            </a:r>
            <a:endParaRPr/>
          </a:p>
        </p:txBody>
      </p:sp>
      <p:sp>
        <p:nvSpPr>
          <p:cNvPr id="67" name="Google Shape;67;p15"/>
          <p:cNvSpPr txBox="1"/>
          <p:nvPr>
            <p:ph idx="1" type="body"/>
          </p:nvPr>
        </p:nvSpPr>
        <p:spPr>
          <a:xfrm>
            <a:off x="311700" y="1152475"/>
            <a:ext cx="8520600" cy="3416400"/>
          </a:xfrm>
          <a:prstGeom prst="rect">
            <a:avLst/>
          </a:prstGeom>
          <a:solidFill>
            <a:srgbClr val="E6B8AF"/>
          </a:solidFill>
        </p:spPr>
        <p:txBody>
          <a:bodyPr anchorCtr="0" anchor="t" bIns="91425" lIns="91425" spcFirstLastPara="1" rIns="91425" wrap="square" tIns="91425">
            <a:normAutofit/>
          </a:bodyPr>
          <a:lstStyle/>
          <a:p>
            <a:pPr indent="0" lvl="0" marL="0" rtl="0" algn="l">
              <a:spcBef>
                <a:spcPts val="0"/>
              </a:spcBef>
              <a:spcAft>
                <a:spcPts val="1200"/>
              </a:spcAft>
              <a:buNone/>
            </a:pPr>
            <a:r>
              <a:rPr lang="en" sz="1500">
                <a:solidFill>
                  <a:srgbClr val="1F1F1F"/>
                </a:solidFill>
                <a:highlight>
                  <a:srgbClr val="FFFFFF"/>
                </a:highlight>
              </a:rPr>
              <a:t>Kinematics is </a:t>
            </a:r>
            <a:r>
              <a:rPr lang="en" sz="1500">
                <a:solidFill>
                  <a:srgbClr val="040C28"/>
                </a:solidFill>
                <a:highlight>
                  <a:srgbClr val="D3E3FD"/>
                </a:highlight>
              </a:rPr>
              <a:t>the branch of classical mechanics that describes the motion of points, objects and systems of groups of objects, without reference to the causes of motion</a:t>
            </a:r>
            <a:r>
              <a:rPr lang="en" sz="1500">
                <a:solidFill>
                  <a:srgbClr val="1F1F1F"/>
                </a:solidFill>
                <a:highlight>
                  <a:srgbClr val="FFFFFF"/>
                </a:highlight>
              </a:rPr>
              <a:t> (i.e., forces ). The study of kinematics is often referred to as the “geometry of motion.” Objects are in motion all around us.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a:solidFill>
            <a:srgbClr val="D5A6BD"/>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1D MOTION</a:t>
            </a:r>
            <a:endParaRPr sz="1800">
              <a:solidFill>
                <a:schemeClr val="dk2"/>
              </a:solidFill>
            </a:endParaRPr>
          </a:p>
          <a:p>
            <a:pPr indent="0" lvl="0" marL="0" rtl="0" algn="l">
              <a:spcBef>
                <a:spcPts val="0"/>
              </a:spcBef>
              <a:spcAft>
                <a:spcPts val="0"/>
              </a:spcAft>
              <a:buNone/>
            </a:pPr>
            <a:r>
              <a:t/>
            </a:r>
            <a:endParaRPr/>
          </a:p>
        </p:txBody>
      </p:sp>
      <p:sp>
        <p:nvSpPr>
          <p:cNvPr id="73" name="Google Shape;73;p16"/>
          <p:cNvSpPr txBox="1"/>
          <p:nvPr>
            <p:ph idx="1" type="body"/>
          </p:nvPr>
        </p:nvSpPr>
        <p:spPr>
          <a:xfrm>
            <a:off x="311700" y="1152475"/>
            <a:ext cx="8520600" cy="3416400"/>
          </a:xfrm>
          <a:prstGeom prst="rect">
            <a:avLst/>
          </a:prstGeom>
          <a:solidFill>
            <a:srgbClr val="F4CCCC"/>
          </a:solidFill>
        </p:spPr>
        <p:txBody>
          <a:bodyPr anchorCtr="0" anchor="t" bIns="91425" lIns="91425" spcFirstLastPara="1" rIns="91425" wrap="square" tIns="91425">
            <a:normAutofit/>
          </a:bodyPr>
          <a:lstStyle/>
          <a:p>
            <a:pPr indent="0" lvl="0" marL="0" rtl="0" algn="l">
              <a:spcBef>
                <a:spcPts val="0"/>
              </a:spcBef>
              <a:spcAft>
                <a:spcPts val="1200"/>
              </a:spcAft>
              <a:buNone/>
            </a:pPr>
            <a:r>
              <a:rPr lang="en"/>
              <a:t>In this chapter, we study speed, velocity, and acceleration for motion in one-dimension. One dimensional motion is motion along a straight line, like the motion of a glider on an airtrack.</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a:solidFill>
            <a:srgbClr val="93C47D"/>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2D MOTION</a:t>
            </a:r>
            <a:endParaRPr/>
          </a:p>
        </p:txBody>
      </p:sp>
      <p:sp>
        <p:nvSpPr>
          <p:cNvPr id="79" name="Google Shape;79;p17"/>
          <p:cNvSpPr txBox="1"/>
          <p:nvPr>
            <p:ph idx="1" type="body"/>
          </p:nvPr>
        </p:nvSpPr>
        <p:spPr>
          <a:xfrm>
            <a:off x="311700" y="1152475"/>
            <a:ext cx="8520600" cy="3416400"/>
          </a:xfrm>
          <a:prstGeom prst="rect">
            <a:avLst/>
          </a:prstGeom>
          <a:solidFill>
            <a:srgbClr val="B6D7A8"/>
          </a:solidFill>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sz="1200">
                <a:solidFill>
                  <a:schemeClr val="dk1"/>
                </a:solidFill>
              </a:rPr>
              <a:t>You studied one dimensional (1-D) motion, in which an object moves on a straight path. In a two or three dimensional motion, an object moves on a non straight path. If the path can be put on a plane, then it is two dimensional (2-D), otherwise it is three dimensional (3-D). In a 1-D motion, we need only one variable, </a:t>
            </a:r>
            <a:endParaRPr sz="1200">
              <a:solidFill>
                <a:schemeClr val="dk1"/>
              </a:solidFill>
            </a:endParaRPr>
          </a:p>
          <a:p>
            <a:pPr indent="0" lvl="0" marL="0" rtl="0" algn="l">
              <a:spcBef>
                <a:spcPts val="1200"/>
              </a:spcBef>
              <a:spcAft>
                <a:spcPts val="0"/>
              </a:spcAft>
              <a:buClr>
                <a:schemeClr val="dk1"/>
              </a:buClr>
              <a:buSzPts val="1100"/>
              <a:buFont typeface="Arial"/>
              <a:buNone/>
            </a:pPr>
            <a:r>
              <a:rPr lang="en" sz="1200">
                <a:solidFill>
                  <a:schemeClr val="dk1"/>
                </a:solidFill>
              </a:rPr>
              <a:t>𝑥</a:t>
            </a:r>
            <a:endParaRPr sz="1200">
              <a:solidFill>
                <a:schemeClr val="dk1"/>
              </a:solidFill>
            </a:endParaRPr>
          </a:p>
          <a:p>
            <a:pPr indent="0" lvl="0" marL="0" rtl="0" algn="l">
              <a:spcBef>
                <a:spcPts val="0"/>
              </a:spcBef>
              <a:spcAft>
                <a:spcPts val="0"/>
              </a:spcAft>
              <a:buClr>
                <a:schemeClr val="dk1"/>
              </a:buClr>
              <a:buSzPts val="1100"/>
              <a:buFont typeface="Arial"/>
              <a:buNone/>
            </a:pPr>
            <a:r>
              <a:rPr lang="en" sz="1200">
                <a:solidFill>
                  <a:schemeClr val="dk1"/>
                </a:solidFill>
              </a:rPr>
              <a:t> or </a:t>
            </a:r>
            <a:endParaRPr sz="1200">
              <a:solidFill>
                <a:schemeClr val="dk1"/>
              </a:solidFill>
            </a:endParaRPr>
          </a:p>
          <a:p>
            <a:pPr indent="0" lvl="0" marL="0" rtl="0" algn="l">
              <a:spcBef>
                <a:spcPts val="0"/>
              </a:spcBef>
              <a:spcAft>
                <a:spcPts val="0"/>
              </a:spcAft>
              <a:buClr>
                <a:schemeClr val="dk1"/>
              </a:buClr>
              <a:buSzPts val="1100"/>
              <a:buFont typeface="Arial"/>
              <a:buNone/>
            </a:pPr>
            <a:r>
              <a:rPr lang="en" sz="1200">
                <a:solidFill>
                  <a:schemeClr val="dk1"/>
                </a:solidFill>
              </a:rPr>
              <a:t>𝑦</a:t>
            </a:r>
            <a:endParaRPr sz="1200">
              <a:solidFill>
                <a:schemeClr val="dk1"/>
              </a:solidFill>
            </a:endParaRPr>
          </a:p>
          <a:p>
            <a:pPr indent="0" lvl="0" marL="0" rtl="0" algn="l">
              <a:spcBef>
                <a:spcPts val="0"/>
              </a:spcBef>
              <a:spcAft>
                <a:spcPts val="1200"/>
              </a:spcAft>
              <a:buNone/>
            </a:pPr>
            <a:r>
              <a:rPr lang="en" sz="1200">
                <a:solidFill>
                  <a:schemeClr val="dk1"/>
                </a:solidFill>
              </a:rPr>
              <a:t> to represent the position of the object. But we need two variables to represent the position of an object in a 2-D motion. An example for a 2-D motion is a projectile motion. In this page, you will learn about projectile motion, and relative velocity in 2 dimensions.</a:t>
            </a:r>
            <a:endParaRPr/>
          </a:p>
        </p:txBody>
      </p:sp>
      <p:sp>
        <p:nvSpPr>
          <p:cNvPr id="80" name="Google Shape;80;p17"/>
          <p:cNvSpPr txBox="1"/>
          <p:nvPr/>
        </p:nvSpPr>
        <p:spPr>
          <a:xfrm>
            <a:off x="910825" y="910825"/>
            <a:ext cx="77154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dk2"/>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445025"/>
            <a:ext cx="8520600" cy="572700"/>
          </a:xfrm>
          <a:prstGeom prst="rect">
            <a:avLst/>
          </a:prstGeom>
          <a:solidFill>
            <a:srgbClr val="6FA8DC"/>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3D MOTION</a:t>
            </a:r>
            <a:endParaRPr/>
          </a:p>
        </p:txBody>
      </p:sp>
      <p:sp>
        <p:nvSpPr>
          <p:cNvPr id="86" name="Google Shape;86;p18"/>
          <p:cNvSpPr txBox="1"/>
          <p:nvPr>
            <p:ph idx="1" type="body"/>
          </p:nvPr>
        </p:nvSpPr>
        <p:spPr>
          <a:xfrm>
            <a:off x="311700" y="1152475"/>
            <a:ext cx="8520600" cy="3416400"/>
          </a:xfrm>
          <a:prstGeom prst="rect">
            <a:avLst/>
          </a:prstGeom>
          <a:solidFill>
            <a:srgbClr val="9FC5E8"/>
          </a:solidFill>
          <a:ln cap="flat" cmpd="sng" w="9525">
            <a:solidFill>
              <a:srgbClr val="9FC5E8"/>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1200"/>
              </a:spcAft>
              <a:buNone/>
            </a:pPr>
            <a:r>
              <a:rPr lang="en" sz="1350">
                <a:solidFill>
                  <a:srgbClr val="001D35"/>
                </a:solidFill>
                <a:highlight>
                  <a:srgbClr val="FFFFFF"/>
                </a:highlight>
              </a:rPr>
              <a:t>In  physics, three-dimensional (3D) motion is when an object moves in space, or changes its position over time in all three dimensions (length, width, and height). 3D motion is also known as motion in space.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9"/>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t/>
            </a:r>
            <a:endParaRPr/>
          </a:p>
        </p:txBody>
      </p:sp>
      <p:sp>
        <p:nvSpPr>
          <p:cNvPr id="92" name="Google Shape;92;p19"/>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98" name="Google Shape;98;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