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25"/>
  </p:notesMasterIdLst>
  <p:sldIdLst>
    <p:sldId id="272" r:id="rId2"/>
    <p:sldId id="306" r:id="rId3"/>
    <p:sldId id="273" r:id="rId4"/>
    <p:sldId id="318" r:id="rId5"/>
    <p:sldId id="277" r:id="rId6"/>
    <p:sldId id="317" r:id="rId7"/>
    <p:sldId id="274" r:id="rId8"/>
    <p:sldId id="307" r:id="rId9"/>
    <p:sldId id="308" r:id="rId10"/>
    <p:sldId id="309" r:id="rId11"/>
    <p:sldId id="311" r:id="rId12"/>
    <p:sldId id="314" r:id="rId13"/>
    <p:sldId id="315" r:id="rId14"/>
    <p:sldId id="319" r:id="rId15"/>
    <p:sldId id="320" r:id="rId16"/>
    <p:sldId id="321" r:id="rId17"/>
    <p:sldId id="323" r:id="rId18"/>
    <p:sldId id="324" r:id="rId19"/>
    <p:sldId id="322" r:id="rId20"/>
    <p:sldId id="316" r:id="rId21"/>
    <p:sldId id="325" r:id="rId22"/>
    <p:sldId id="288" r:id="rId23"/>
    <p:sldId id="29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vani Singh" initials="AS" lastIdx="1" clrIdx="0">
    <p:extLst>
      <p:ext uri="{19B8F6BF-5375-455C-9EA6-DF929625EA0E}">
        <p15:presenceInfo xmlns="" xmlns:p15="http://schemas.microsoft.com/office/powerpoint/2012/main" userId="ca31252efca2c2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502BE"/>
    <a:srgbClr val="0099FF"/>
    <a:srgbClr val="CC3300"/>
    <a:srgbClr val="336600"/>
    <a:srgbClr val="993366"/>
    <a:srgbClr val="FFCC00"/>
    <a:srgbClr val="FF3399"/>
    <a:srgbClr val="FF00FF"/>
    <a:srgbClr val="FF3300"/>
    <a:srgbClr val="80008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8015" autoAdjust="0"/>
    <p:restoredTop sz="86004" autoAdjust="0"/>
  </p:normalViewPr>
  <p:slideViewPr>
    <p:cSldViewPr snapToGrid="0">
      <p:cViewPr varScale="1">
        <p:scale>
          <a:sx n="88" d="100"/>
          <a:sy n="88" d="100"/>
        </p:scale>
        <p:origin x="-326" y="-77"/>
      </p:cViewPr>
      <p:guideLst>
        <p:guide orient="horz" pos="2160"/>
        <p:guide pos="3840"/>
      </p:guideLst>
    </p:cSldViewPr>
  </p:slideViewPr>
  <p:outlineViewPr>
    <p:cViewPr>
      <p:scale>
        <a:sx n="33" d="100"/>
        <a:sy n="33" d="100"/>
      </p:scale>
      <p:origin x="0" y="-5766"/>
    </p:cViewPr>
  </p:outlineViewPr>
  <p:notesTextViewPr>
    <p:cViewPr>
      <p:scale>
        <a:sx n="1" d="1"/>
        <a:sy n="1" d="1"/>
      </p:scale>
      <p:origin x="0" y="0"/>
    </p:cViewPr>
  </p:notesTextViewPr>
  <p:sorterViewPr>
    <p:cViewPr>
      <p:scale>
        <a:sx n="100" d="100"/>
        <a:sy n="100" d="100"/>
      </p:scale>
      <p:origin x="0" y="-1056"/>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11-21T02:08:04.823" idx="1">
    <p:pos x="10" y="10"/>
    <p:text/>
    <p:extLst>
      <p:ext uri="{C676402C-5697-4E1C-873F-D02D1690AC5C}">
        <p15:threadingInfo xmlns=""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pPr/>
              <a:t>11/22/2019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pPr/>
              <a:t>‹#›</a:t>
            </a:fld>
            <a:endParaRPr lang="en-US"/>
          </a:p>
        </p:txBody>
      </p:sp>
    </p:spTree>
    <p:extLst>
      <p:ext uri="{BB962C8B-B14F-4D97-AF65-F5344CB8AC3E}">
        <p14:creationId xmlns=""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pPr/>
              <a:t>1</a:t>
            </a:fld>
            <a:endParaRPr lang="en-US"/>
          </a:p>
        </p:txBody>
      </p:sp>
    </p:spTree>
    <p:extLst>
      <p:ext uri="{BB962C8B-B14F-4D97-AF65-F5344CB8AC3E}">
        <p14:creationId xmlns=""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B0CF2-7F87-4E02-A248-870047730F99}" type="slidenum">
              <a:rPr lang="en-US" smtClean="0"/>
              <a:pPr/>
              <a:t>3</a:t>
            </a:fld>
            <a:endParaRPr lang="en-US"/>
          </a:p>
        </p:txBody>
      </p:sp>
    </p:spTree>
    <p:extLst>
      <p:ext uri="{BB962C8B-B14F-4D97-AF65-F5344CB8AC3E}">
        <p14:creationId xmlns="" xmlns:p14="http://schemas.microsoft.com/office/powerpoint/2010/main" val="4127824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3B0CF2-7F87-4E02-A248-870047730F99}" type="slidenum">
              <a:rPr lang="en-US" smtClean="0"/>
              <a:pPr/>
              <a:t>7</a:t>
            </a:fld>
            <a:endParaRPr lang="en-US"/>
          </a:p>
        </p:txBody>
      </p:sp>
    </p:spTree>
    <p:extLst>
      <p:ext uri="{BB962C8B-B14F-4D97-AF65-F5344CB8AC3E}">
        <p14:creationId xmlns="" xmlns:p14="http://schemas.microsoft.com/office/powerpoint/2010/main" val="31706415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21A1D30-C0A0-4124-A783-34D9F15FA0FE}" type="datetime1">
              <a:rPr lang="en-US" smtClean="0"/>
              <a:pPr/>
              <a:t>11/22/2019</a:t>
            </a:fld>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401CF334-2D5C-4859-84A6-CA7E6E43FAEB}" type="slidenum">
              <a:rPr lang="en-US" smtClean="0"/>
              <a:pPr/>
              <a:t>‹#›</a:t>
            </a:fld>
            <a:endParaRPr lang="en-US"/>
          </a:p>
        </p:txBody>
      </p:sp>
      <p:cxnSp>
        <p:nvCxnSpPr>
          <p:cNvPr id="9" name="Straight Connector 8">
            <a:extLst>
              <a:ext uri="{FF2B5EF4-FFF2-40B4-BE49-F238E27FC236}">
                <a16:creationId xmlns="" xmlns:a16="http://schemas.microsoft.com/office/drawing/2014/main" id="{4115B981-F40A-42C8-90EA-3CD8E01C12D7}"/>
              </a:ext>
            </a:extLst>
          </p:cNvPr>
          <p:cNvCxnSpPr/>
          <p:nvPr userDrawn="1"/>
        </p:nvCxnSpPr>
        <p:spPr>
          <a:xfrm flipV="1">
            <a:off x="3049"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A84B9381-4F03-4462-AF16-E0F3D1801159}"/>
              </a:ext>
            </a:extLst>
          </p:cNvPr>
          <p:cNvCxnSpPr/>
          <p:nvPr userDrawn="1"/>
        </p:nvCxnSpPr>
        <p:spPr>
          <a:xfrm flipV="1">
            <a:off x="3049"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9747960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146459-E3C3-4969-9224-5ED50B492D17}" type="datetime1">
              <a:rPr lang="en-US" smtClean="0"/>
              <a:pPr/>
              <a:t>11/22/2019</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12050942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1146459-E3C3-4969-9224-5ED50B492D17}" type="datetime1">
              <a:rPr lang="en-US" smtClean="0"/>
              <a:pPr/>
              <a:t>11/22/2019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375832021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1146459-E3C3-4969-9224-5ED50B492D17}" type="datetime1">
              <a:rPr lang="en-US" smtClean="0"/>
              <a:pPr/>
              <a:t>11/22/2019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01CF334-2D5C-4859-84A6-CA7E6E43FAEB}" type="slidenum">
              <a:rPr lang="en-US" smtClean="0"/>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16492104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1146459-E3C3-4969-9224-5ED50B492D17}" type="datetime1">
              <a:rPr lang="en-US" smtClean="0"/>
              <a:pPr/>
              <a:t>11/22/2019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r>
              <a:rPr lang="en-US"/>
              <a:t>Add a footer</a:t>
            </a:r>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7795532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146459-E3C3-4969-9224-5ED50B492D17}" type="datetime1">
              <a:rPr lang="en-US" smtClean="0"/>
              <a:pPr/>
              <a:t>11/22/2019</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400715444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146459-E3C3-4969-9224-5ED50B492D17}" type="datetime1">
              <a:rPr lang="en-US" smtClean="0"/>
              <a:pPr/>
              <a:t>11/22/2019</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12075343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2D5871-AB0F-4B3D-8861-97E78CB7B47E}" type="datetime1">
              <a:rPr lang="en-US" smtClean="0"/>
              <a:pPr/>
              <a:t>11/22/2019</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357181011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4418406-4C3F-4F3E-80BD-A22568EA37EB}" type="datetime1">
              <a:rPr lang="en-US" smtClean="0"/>
              <a:pPr/>
              <a:t>11/22/2019</a:t>
            </a:fld>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384912016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28077-7188-48C5-8679-2287FAC952E9}" type="datetime1">
              <a:rPr lang="en-US" smtClean="0"/>
              <a:pPr/>
              <a:t>11/22/2019</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217724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2DCB740-6776-4EE9-99FD-96D592FA5A23}" type="datetime1">
              <a:rPr lang="en-US" smtClean="0"/>
              <a:pPr/>
              <a:t>11/22/2019</a:t>
            </a:fld>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a:t>Add a footer</a:t>
            </a:r>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19189067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6BD99-6FFD-46C5-B5E2-43A34BDA2566}" type="datetime1">
              <a:rPr lang="en-US" smtClean="0"/>
              <a:pPr/>
              <a:t>11/22/2019</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31728667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2678E-214C-4CF8-97C7-95015FB02960}" type="datetime1">
              <a:rPr lang="en-US" smtClean="0"/>
              <a:pPr/>
              <a:t>11/22/2019</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33479315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660E0-FA77-4473-A859-74127B089143}" type="datetime1">
              <a:rPr lang="en-US" smtClean="0"/>
              <a:pPr/>
              <a:t>11/22/2019</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1023731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pPr/>
              <a:t>11/22/2019</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57251438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pPr/>
              <a:t>11/22/2019</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10142647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pPr/>
              <a:t>11/22/2019</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158223797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alpha val="12000"/>
          </a:schemeClr>
        </a:solidFill>
        <a:effectLst/>
      </p:bgPr>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1146459-E3C3-4969-9224-5ED50B492D17}" type="datetime1">
              <a:rPr lang="en-US" smtClean="0"/>
              <a:pPr/>
              <a:t>11/22/2019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1CF334-2D5C-4859-84A6-CA7E6E43FAEB}" type="slidenum">
              <a:rPr lang="en-US" smtClean="0"/>
              <a:pPr/>
              <a:t>‹#›</a:t>
            </a:fld>
            <a:endParaRPr lang="en-US"/>
          </a:p>
        </p:txBody>
      </p:sp>
    </p:spTree>
    <p:extLst>
      <p:ext uri="{BB962C8B-B14F-4D97-AF65-F5344CB8AC3E}">
        <p14:creationId xmlns="" xmlns:p14="http://schemas.microsoft.com/office/powerpoint/2010/main" val="3904869320"/>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stackoverflow.com/" TargetMode="External"/><Relationship Id="rId2" Type="http://schemas.openxmlformats.org/officeDocument/2006/relationships/hyperlink" Target="http://www.wikipedia.org/" TargetMode="External"/><Relationship Id="rId1" Type="http://schemas.openxmlformats.org/officeDocument/2006/relationships/slideLayout" Target="../slideLayouts/slideLayout2.xml"/><Relationship Id="rId4" Type="http://schemas.openxmlformats.org/officeDocument/2006/relationships/hyperlink" Target="http://www.javatpoint.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4294967295"/>
          </p:nvPr>
        </p:nvSpPr>
        <p:spPr>
          <a:xfrm>
            <a:off x="0" y="3074988"/>
            <a:ext cx="5281613" cy="1876425"/>
          </a:xfrm>
        </p:spPr>
        <p:txBody>
          <a:bodyPr/>
          <a:lstStyle/>
          <a:p>
            <a:endParaRPr lang="en-US" dirty="0"/>
          </a:p>
          <a:p>
            <a:endParaRPr lang="en-US" dirty="0"/>
          </a:p>
          <a:p>
            <a:endParaRPr lang="en-US" dirty="0"/>
          </a:p>
        </p:txBody>
      </p:sp>
      <p:sp>
        <p:nvSpPr>
          <p:cNvPr id="4" name="Title 3"/>
          <p:cNvSpPr>
            <a:spLocks noGrp="1"/>
          </p:cNvSpPr>
          <p:nvPr>
            <p:ph type="ctrTitle" idx="4294967295"/>
          </p:nvPr>
        </p:nvSpPr>
        <p:spPr>
          <a:xfrm>
            <a:off x="858986" y="1972788"/>
            <a:ext cx="5112317" cy="2876304"/>
          </a:xfrm>
        </p:spPr>
        <p:txBody>
          <a:bodyPr anchor="ctr">
            <a:normAutofit/>
          </a:bodyPr>
          <a:lstStyle/>
          <a:p>
            <a:r>
              <a:rPr lang="en-US" sz="5500" b="1" dirty="0"/>
              <a:t>MINI </a:t>
            </a:r>
            <a:br>
              <a:rPr lang="en-US" sz="5500" b="1" dirty="0"/>
            </a:br>
            <a:r>
              <a:rPr lang="en-US" sz="5500" b="1" dirty="0"/>
              <a:t>PROJECT</a:t>
            </a:r>
            <a:br>
              <a:rPr lang="en-US" sz="5500" b="1" dirty="0"/>
            </a:br>
            <a:r>
              <a:rPr lang="en-US" sz="5500" b="1" dirty="0"/>
              <a:t>PRESENTATION</a:t>
            </a:r>
          </a:p>
        </p:txBody>
      </p:sp>
      <p:sp>
        <p:nvSpPr>
          <p:cNvPr id="2" name="TextBox 1">
            <a:extLst>
              <a:ext uri="{FF2B5EF4-FFF2-40B4-BE49-F238E27FC236}">
                <a16:creationId xmlns="" xmlns:a16="http://schemas.microsoft.com/office/drawing/2014/main" id="{B8E15725-9344-4062-B255-4C1C05EEE4C5}"/>
              </a:ext>
            </a:extLst>
          </p:cNvPr>
          <p:cNvSpPr txBox="1"/>
          <p:nvPr/>
        </p:nvSpPr>
        <p:spPr>
          <a:xfrm>
            <a:off x="7373984" y="1910443"/>
            <a:ext cx="3737358" cy="205928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chor="ctr">
            <a:spAutoFit/>
          </a:bodyPr>
          <a:lstStyle/>
          <a:p>
            <a:pPr>
              <a:lnSpc>
                <a:spcPct val="150000"/>
              </a:lnSpc>
            </a:pPr>
            <a:r>
              <a:rPr lang="en-IN" sz="2200" dirty="0">
                <a:solidFill>
                  <a:schemeClr val="tx2">
                    <a:lumMod val="75000"/>
                  </a:schemeClr>
                </a:solidFill>
                <a:effectLst>
                  <a:outerShdw blurRad="38100" dist="38100" dir="2700000" algn="tl">
                    <a:srgbClr val="000000">
                      <a:alpha val="43137"/>
                    </a:srgbClr>
                  </a:outerShdw>
                </a:effectLst>
              </a:rPr>
              <a:t>Presentation By:</a:t>
            </a:r>
          </a:p>
          <a:p>
            <a:pPr>
              <a:lnSpc>
                <a:spcPct val="150000"/>
              </a:lnSpc>
            </a:pPr>
            <a:r>
              <a:rPr lang="en-IN" sz="2200" dirty="0">
                <a:solidFill>
                  <a:schemeClr val="tx2">
                    <a:lumMod val="75000"/>
                  </a:schemeClr>
                </a:solidFill>
                <a:effectLst>
                  <a:outerShdw blurRad="38100" dist="38100" dir="2700000" algn="tl">
                    <a:srgbClr val="000000">
                      <a:alpha val="43137"/>
                    </a:srgbClr>
                  </a:outerShdw>
                </a:effectLst>
              </a:rPr>
              <a:t>Avani Singh</a:t>
            </a:r>
          </a:p>
          <a:p>
            <a:pPr>
              <a:lnSpc>
                <a:spcPct val="150000"/>
              </a:lnSpc>
            </a:pPr>
            <a:r>
              <a:rPr lang="en-IN" sz="2200" dirty="0" err="1">
                <a:solidFill>
                  <a:schemeClr val="tx2">
                    <a:lumMod val="75000"/>
                  </a:schemeClr>
                </a:solidFill>
                <a:effectLst>
                  <a:outerShdw blurRad="38100" dist="38100" dir="2700000" algn="tl">
                    <a:srgbClr val="000000">
                      <a:alpha val="43137"/>
                    </a:srgbClr>
                  </a:outerShdw>
                </a:effectLst>
              </a:rPr>
              <a:t>Shilpy</a:t>
            </a:r>
            <a:r>
              <a:rPr lang="en-IN" sz="2200" dirty="0">
                <a:solidFill>
                  <a:schemeClr val="tx2">
                    <a:lumMod val="75000"/>
                  </a:schemeClr>
                </a:solidFill>
                <a:effectLst>
                  <a:outerShdw blurRad="38100" dist="38100" dir="2700000" algn="tl">
                    <a:srgbClr val="000000">
                      <a:alpha val="43137"/>
                    </a:srgbClr>
                  </a:outerShdw>
                </a:effectLst>
              </a:rPr>
              <a:t> Raghav </a:t>
            </a:r>
          </a:p>
          <a:p>
            <a:pPr>
              <a:lnSpc>
                <a:spcPct val="150000"/>
              </a:lnSpc>
            </a:pPr>
            <a:r>
              <a:rPr lang="en-IN" sz="2200" dirty="0" err="1">
                <a:solidFill>
                  <a:schemeClr val="tx2">
                    <a:lumMod val="75000"/>
                  </a:schemeClr>
                </a:solidFill>
                <a:effectLst>
                  <a:outerShdw blurRad="38100" dist="38100" dir="2700000" algn="tl">
                    <a:srgbClr val="000000">
                      <a:alpha val="43137"/>
                    </a:srgbClr>
                  </a:outerShdw>
                </a:effectLst>
              </a:rPr>
              <a:t>Shoyab</a:t>
            </a:r>
            <a:r>
              <a:rPr lang="en-IN" sz="2200" dirty="0">
                <a:solidFill>
                  <a:schemeClr val="tx2">
                    <a:lumMod val="75000"/>
                  </a:schemeClr>
                </a:solidFill>
                <a:effectLst>
                  <a:outerShdw blurRad="38100" dist="38100" dir="2700000" algn="tl">
                    <a:srgbClr val="000000">
                      <a:alpha val="43137"/>
                    </a:srgbClr>
                  </a:outerShdw>
                </a:effectLst>
              </a:rPr>
              <a:t> </a:t>
            </a:r>
            <a:r>
              <a:rPr lang="en-IN" sz="2200" dirty="0" err="1">
                <a:solidFill>
                  <a:schemeClr val="tx2">
                    <a:lumMod val="75000"/>
                  </a:schemeClr>
                </a:solidFill>
                <a:effectLst>
                  <a:outerShdw blurRad="38100" dist="38100" dir="2700000" algn="tl">
                    <a:srgbClr val="000000">
                      <a:alpha val="43137"/>
                    </a:srgbClr>
                  </a:outerShdw>
                </a:effectLst>
              </a:rPr>
              <a:t>Alam</a:t>
            </a:r>
            <a:r>
              <a:rPr lang="en-IN" sz="2200" dirty="0">
                <a:solidFill>
                  <a:schemeClr val="tx2">
                    <a:lumMod val="75000"/>
                  </a:schemeClr>
                </a:solidFill>
                <a:effectLst>
                  <a:outerShdw blurRad="38100" dist="38100" dir="2700000" algn="tl">
                    <a:srgbClr val="000000">
                      <a:alpha val="43137"/>
                    </a:srgbClr>
                  </a:outerShdw>
                </a:effectLst>
              </a:rPr>
              <a:t> Idrisi</a:t>
            </a:r>
          </a:p>
        </p:txBody>
      </p:sp>
      <p:cxnSp>
        <p:nvCxnSpPr>
          <p:cNvPr id="6" name="Straight Connector 5">
            <a:extLst>
              <a:ext uri="{FF2B5EF4-FFF2-40B4-BE49-F238E27FC236}">
                <a16:creationId xmlns="" xmlns:a16="http://schemas.microsoft.com/office/drawing/2014/main" id="{815A2270-E66F-490F-A273-BC014E03BF7C}"/>
              </a:ext>
            </a:extLst>
          </p:cNvPr>
          <p:cNvCxnSpPr>
            <a:cxnSpLocks/>
          </p:cNvCxnSpPr>
          <p:nvPr/>
        </p:nvCxnSpPr>
        <p:spPr>
          <a:xfrm>
            <a:off x="6672643" y="1972788"/>
            <a:ext cx="0" cy="2876304"/>
          </a:xfrm>
          <a:prstGeom prst="line">
            <a:avLst/>
          </a:prstGeom>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D53E91EB-4DC7-44CF-AFC3-ABA985C0B18C}"/>
              </a:ext>
            </a:extLst>
          </p:cNvPr>
          <p:cNvSpPr/>
          <p:nvPr/>
        </p:nvSpPr>
        <p:spPr>
          <a:xfrm>
            <a:off x="7373983" y="4415625"/>
            <a:ext cx="3959019" cy="535788"/>
          </a:xfrm>
          <a:prstGeom prst="rect">
            <a:avLst/>
          </a:prstGeom>
        </p:spPr>
        <p:txBody>
          <a:bodyPr wrap="square">
            <a:spAutoFit/>
          </a:bodyPr>
          <a:lstStyle/>
          <a:p>
            <a:pPr lvl="0">
              <a:lnSpc>
                <a:spcPct val="150000"/>
              </a:lnSpc>
            </a:pPr>
            <a:r>
              <a:rPr lang="en-IN" sz="2200" dirty="0">
                <a:solidFill>
                  <a:srgbClr val="454545">
                    <a:lumMod val="75000"/>
                  </a:srgbClr>
                </a:solidFill>
                <a:effectLst>
                  <a:outerShdw blurRad="38100" dist="38100" dir="2700000" algn="tl">
                    <a:srgbClr val="000000">
                      <a:alpha val="43137"/>
                    </a:srgbClr>
                  </a:outerShdw>
                </a:effectLst>
              </a:rPr>
              <a:t>Supervised By: Ruchi Gupta</a:t>
            </a:r>
          </a:p>
        </p:txBody>
      </p:sp>
    </p:spTree>
    <p:extLst>
      <p:ext uri="{BB962C8B-B14F-4D97-AF65-F5344CB8AC3E}">
        <p14:creationId xmlns="" xmlns:p14="http://schemas.microsoft.com/office/powerpoint/2010/main" val="3549628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937CB2-D539-48CA-8420-37BD6AF67242}"/>
              </a:ext>
            </a:extLst>
          </p:cNvPr>
          <p:cNvSpPr>
            <a:spLocks noGrp="1"/>
          </p:cNvSpPr>
          <p:nvPr>
            <p:ph type="title"/>
          </p:nvPr>
        </p:nvSpPr>
        <p:spPr>
          <a:xfrm>
            <a:off x="2895600" y="639315"/>
            <a:ext cx="8229601" cy="759994"/>
          </a:xfrm>
        </p:spPr>
        <p:txBody>
          <a:bodyPr>
            <a:noAutofit/>
          </a:bodyPr>
          <a:lstStyle/>
          <a:p>
            <a:r>
              <a:rPr lang="en-IN" sz="5000" b="1" dirty="0">
                <a:solidFill>
                  <a:srgbClr val="660066"/>
                </a:solidFill>
              </a:rPr>
              <a:t>Website</a:t>
            </a:r>
          </a:p>
        </p:txBody>
      </p:sp>
      <p:sp>
        <p:nvSpPr>
          <p:cNvPr id="3" name="Content Placeholder 2">
            <a:extLst>
              <a:ext uri="{FF2B5EF4-FFF2-40B4-BE49-F238E27FC236}">
                <a16:creationId xmlns="" xmlns:a16="http://schemas.microsoft.com/office/drawing/2014/main" id="{243D558C-3803-4B7F-8F70-29AABF5AC870}"/>
              </a:ext>
            </a:extLst>
          </p:cNvPr>
          <p:cNvSpPr>
            <a:spLocks noGrp="1"/>
          </p:cNvSpPr>
          <p:nvPr>
            <p:ph idx="1"/>
          </p:nvPr>
        </p:nvSpPr>
        <p:spPr>
          <a:xfrm>
            <a:off x="1052945" y="2493819"/>
            <a:ext cx="10072256" cy="2382982"/>
          </a:xfrm>
        </p:spPr>
        <p:txBody>
          <a:bodyPr/>
          <a:lstStyle/>
          <a:p>
            <a:r>
              <a:rPr lang="en-IN" dirty="0">
                <a:latin typeface="Times New Roman" panose="02020603050405020304" pitchFamily="18" charset="0"/>
                <a:cs typeface="Times New Roman" panose="02020603050405020304" pitchFamily="18" charset="0"/>
              </a:rPr>
              <a:t>A website refers to a central location that contains more than one web page or a series of web pages.</a:t>
            </a:r>
          </a:p>
          <a:p>
            <a:r>
              <a:rPr lang="en-IN" dirty="0">
                <a:latin typeface="Times New Roman" panose="02020603050405020304" pitchFamily="18" charset="0"/>
                <a:cs typeface="Times New Roman" panose="02020603050405020304" pitchFamily="18" charset="0"/>
              </a:rPr>
              <a:t>The first website was built at CERN by Tim Berners-Lee and launched on August 6, 1991.</a:t>
            </a:r>
          </a:p>
          <a:p>
            <a:r>
              <a:rPr lang="en-IN" dirty="0">
                <a:latin typeface="Times New Roman" panose="02020603050405020304" pitchFamily="18" charset="0"/>
                <a:cs typeface="Times New Roman" panose="02020603050405020304" pitchFamily="18" charset="0"/>
              </a:rPr>
              <a:t>As of January 2018, depending on which survey or hosting company being referenced, there are between 1.3 and 1.8 billion websites on the Internet.</a:t>
            </a:r>
          </a:p>
        </p:txBody>
      </p:sp>
    </p:spTree>
    <p:extLst>
      <p:ext uri="{BB962C8B-B14F-4D97-AF65-F5344CB8AC3E}">
        <p14:creationId xmlns="" xmlns:p14="http://schemas.microsoft.com/office/powerpoint/2010/main" val="28780625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C65465-83E7-4CA5-B1ED-4B5CDEC19B5C}"/>
              </a:ext>
            </a:extLst>
          </p:cNvPr>
          <p:cNvSpPr>
            <a:spLocks noGrp="1"/>
          </p:cNvSpPr>
          <p:nvPr>
            <p:ph type="title"/>
          </p:nvPr>
        </p:nvSpPr>
        <p:spPr/>
        <p:txBody>
          <a:bodyPr/>
          <a:lstStyle/>
          <a:p>
            <a:r>
              <a:rPr lang="en-IN" b="1" dirty="0">
                <a:solidFill>
                  <a:schemeClr val="accent1">
                    <a:lumMod val="75000"/>
                  </a:schemeClr>
                </a:solidFill>
              </a:rPr>
              <a:t>USER INTERFACE DEVELOPMENT</a:t>
            </a:r>
            <a:endParaRPr lang="en-IN" dirty="0">
              <a:solidFill>
                <a:schemeClr val="accent1">
                  <a:lumMod val="75000"/>
                </a:schemeClr>
              </a:solidFill>
            </a:endParaRPr>
          </a:p>
        </p:txBody>
      </p:sp>
      <p:sp>
        <p:nvSpPr>
          <p:cNvPr id="3" name="Content Placeholder 2">
            <a:extLst>
              <a:ext uri="{FF2B5EF4-FFF2-40B4-BE49-F238E27FC236}">
                <a16:creationId xmlns="" xmlns:a16="http://schemas.microsoft.com/office/drawing/2014/main" id="{35D43C19-C7FB-4082-90E4-43EBD3BAB6E4}"/>
              </a:ext>
            </a:extLst>
          </p:cNvPr>
          <p:cNvSpPr>
            <a:spLocks noGrp="1"/>
          </p:cNvSpPr>
          <p:nvPr>
            <p:ph idx="1"/>
          </p:nvPr>
        </p:nvSpPr>
        <p:spPr>
          <a:xfrm>
            <a:off x="2493818" y="2867891"/>
            <a:ext cx="5943601" cy="3350794"/>
          </a:xfrm>
        </p:spPr>
        <p:txBody>
          <a:bodyPr/>
          <a:lstStyle/>
          <a:p>
            <a:pPr fontAlgn="base"/>
            <a:r>
              <a:rPr lang="en-IN" sz="2600" b="1" dirty="0">
                <a:latin typeface="Times New Roman" panose="02020603050405020304" pitchFamily="18" charset="0"/>
                <a:cs typeface="Times New Roman" panose="02020603050405020304" pitchFamily="18" charset="0"/>
              </a:rPr>
              <a:t>HTML</a:t>
            </a:r>
          </a:p>
          <a:p>
            <a:pPr fontAlgn="base"/>
            <a:r>
              <a:rPr lang="en-IN" sz="2600" b="1" dirty="0">
                <a:latin typeface="Times New Roman" panose="02020603050405020304" pitchFamily="18" charset="0"/>
                <a:cs typeface="Times New Roman" panose="02020603050405020304" pitchFamily="18" charset="0"/>
              </a:rPr>
              <a:t>CSS</a:t>
            </a:r>
          </a:p>
          <a:p>
            <a:pPr fontAlgn="base"/>
            <a:r>
              <a:rPr lang="en-IN" sz="2600" b="1" dirty="0">
                <a:latin typeface="Times New Roman" panose="02020603050405020304" pitchFamily="18" charset="0"/>
                <a:cs typeface="Times New Roman" panose="02020603050405020304" pitchFamily="18" charset="0"/>
              </a:rPr>
              <a:t>JavaScript</a:t>
            </a:r>
          </a:p>
          <a:p>
            <a:pPr marL="0" indent="0" fontAlgn="base">
              <a:buNone/>
            </a:pPr>
            <a:endParaRPr lang="en-IN" dirty="0"/>
          </a:p>
          <a:p>
            <a:pPr marL="0" indent="0">
              <a:buNone/>
            </a:pPr>
            <a:endParaRPr lang="en-IN" dirty="0"/>
          </a:p>
        </p:txBody>
      </p:sp>
    </p:spTree>
    <p:extLst>
      <p:ext uri="{BB962C8B-B14F-4D97-AF65-F5344CB8AC3E}">
        <p14:creationId xmlns="" xmlns:p14="http://schemas.microsoft.com/office/powerpoint/2010/main" val="376181474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DB079D-1FAB-4484-BDC1-7A992BE50A3A}"/>
              </a:ext>
            </a:extLst>
          </p:cNvPr>
          <p:cNvSpPr>
            <a:spLocks noGrp="1"/>
          </p:cNvSpPr>
          <p:nvPr>
            <p:ph type="title"/>
          </p:nvPr>
        </p:nvSpPr>
        <p:spPr>
          <a:xfrm>
            <a:off x="2895600" y="478971"/>
            <a:ext cx="8178800" cy="1190172"/>
          </a:xfrm>
        </p:spPr>
        <p:txBody>
          <a:bodyPr/>
          <a:lstStyle/>
          <a:p>
            <a:r>
              <a:rPr lang="en-IN" b="1" dirty="0">
                <a:solidFill>
                  <a:srgbClr val="7030A0"/>
                </a:solidFill>
              </a:rPr>
              <a:t>Backend</a:t>
            </a:r>
          </a:p>
        </p:txBody>
      </p:sp>
      <p:sp>
        <p:nvSpPr>
          <p:cNvPr id="3" name="Content Placeholder 2">
            <a:extLst>
              <a:ext uri="{FF2B5EF4-FFF2-40B4-BE49-F238E27FC236}">
                <a16:creationId xmlns="" xmlns:a16="http://schemas.microsoft.com/office/drawing/2014/main" id="{BEF97B6B-0458-49C7-BF6A-B075420EF8A8}"/>
              </a:ext>
            </a:extLst>
          </p:cNvPr>
          <p:cNvSpPr>
            <a:spLocks noGrp="1"/>
          </p:cNvSpPr>
          <p:nvPr>
            <p:ph idx="1"/>
          </p:nvPr>
        </p:nvSpPr>
        <p:spPr>
          <a:xfrm>
            <a:off x="1103086" y="2194560"/>
            <a:ext cx="9971314" cy="4024125"/>
          </a:xfrm>
        </p:spPr>
        <p:txBody>
          <a:bodyPr/>
          <a:lstStyle/>
          <a:p>
            <a:pPr>
              <a:lnSpc>
                <a:spcPct val="150000"/>
              </a:lnSpc>
            </a:pPr>
            <a:r>
              <a:rPr lang="en-IN" sz="2600" dirty="0">
                <a:latin typeface="Times New Roman" panose="02020603050405020304" pitchFamily="18" charset="0"/>
                <a:cs typeface="Times New Roman" panose="02020603050405020304" pitchFamily="18" charset="0"/>
              </a:rPr>
              <a:t>PHP</a:t>
            </a:r>
          </a:p>
          <a:p>
            <a:pPr marL="0" indent="0">
              <a:lnSpc>
                <a:spcPct val="150000"/>
              </a:lnSpc>
              <a:buNone/>
            </a:pPr>
            <a:r>
              <a:rPr lang="en-IN" dirty="0">
                <a:latin typeface="Times New Roman" panose="02020603050405020304" pitchFamily="18" charset="0"/>
                <a:cs typeface="Times New Roman" panose="02020603050405020304" pitchFamily="18" charset="0"/>
              </a:rPr>
              <a:t>Created by Rasmus </a:t>
            </a:r>
            <a:r>
              <a:rPr lang="en-IN" dirty="0" err="1">
                <a:latin typeface="Times New Roman" panose="02020603050405020304" pitchFamily="18" charset="0"/>
                <a:cs typeface="Times New Roman" panose="02020603050405020304" pitchFamily="18" charset="0"/>
              </a:rPr>
              <a:t>Lerdorf</a:t>
            </a:r>
            <a:r>
              <a:rPr lang="en-IN" dirty="0">
                <a:latin typeface="Times New Roman" panose="02020603050405020304" pitchFamily="18" charset="0"/>
                <a:cs typeface="Times New Roman" panose="02020603050405020304" pitchFamily="18" charset="0"/>
              </a:rPr>
              <a:t> in 1994 and publicly released on June 8, 1995.</a:t>
            </a:r>
          </a:p>
          <a:p>
            <a:pPr marL="0" indent="0">
              <a:lnSpc>
                <a:spcPct val="150000"/>
              </a:lnSpc>
              <a:buNone/>
            </a:pPr>
            <a:r>
              <a:rPr lang="en-IN" dirty="0">
                <a:latin typeface="Times New Roman" panose="02020603050405020304" pitchFamily="18" charset="0"/>
                <a:cs typeface="Times New Roman" panose="02020603050405020304" pitchFamily="18" charset="0"/>
              </a:rPr>
              <a:t>PHP, is a server-side interpreted scripting language. </a:t>
            </a:r>
          </a:p>
          <a:p>
            <a:pPr marL="0" indent="0">
              <a:lnSpc>
                <a:spcPct val="150000"/>
              </a:lnSpc>
              <a:buNone/>
            </a:pPr>
            <a:r>
              <a:rPr lang="en-IN" dirty="0">
                <a:latin typeface="Times New Roman" panose="02020603050405020304" pitchFamily="18" charset="0"/>
                <a:cs typeface="Times New Roman" panose="02020603050405020304" pitchFamily="18" charset="0"/>
              </a:rPr>
              <a:t>It was designed for creating dynamic web pages and web pages that effectively work with databases</a:t>
            </a:r>
          </a:p>
        </p:txBody>
      </p:sp>
    </p:spTree>
    <p:extLst>
      <p:ext uri="{BB962C8B-B14F-4D97-AF65-F5344CB8AC3E}">
        <p14:creationId xmlns="" xmlns:p14="http://schemas.microsoft.com/office/powerpoint/2010/main" val="41592934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CF6C76-E445-4293-9195-C6E968B8A42D}"/>
              </a:ext>
            </a:extLst>
          </p:cNvPr>
          <p:cNvSpPr>
            <a:spLocks noGrp="1"/>
          </p:cNvSpPr>
          <p:nvPr>
            <p:ph type="title"/>
          </p:nvPr>
        </p:nvSpPr>
        <p:spPr>
          <a:xfrm>
            <a:off x="3918856" y="532144"/>
            <a:ext cx="7168243" cy="1499856"/>
          </a:xfrm>
        </p:spPr>
        <p:txBody>
          <a:bodyPr/>
          <a:lstStyle/>
          <a:p>
            <a:r>
              <a:rPr lang="en-IN" b="1" dirty="0">
                <a:solidFill>
                  <a:srgbClr val="336600"/>
                </a:solidFill>
              </a:rPr>
              <a:t>The Secure Grievance Portal</a:t>
            </a:r>
          </a:p>
        </p:txBody>
      </p:sp>
      <p:sp>
        <p:nvSpPr>
          <p:cNvPr id="3" name="Content Placeholder 2">
            <a:extLst>
              <a:ext uri="{FF2B5EF4-FFF2-40B4-BE49-F238E27FC236}">
                <a16:creationId xmlns="" xmlns:a16="http://schemas.microsoft.com/office/drawing/2014/main" id="{E57FB535-147A-4B6B-A895-404EDEA79894}"/>
              </a:ext>
            </a:extLst>
          </p:cNvPr>
          <p:cNvSpPr>
            <a:spLocks noGrp="1"/>
          </p:cNvSpPr>
          <p:nvPr>
            <p:ph idx="1"/>
          </p:nvPr>
        </p:nvSpPr>
        <p:spPr>
          <a:xfrm>
            <a:off x="1030514" y="2194560"/>
            <a:ext cx="10056586" cy="4024125"/>
          </a:xfrm>
        </p:spPr>
        <p:txBody>
          <a:bodyPr numCol="2">
            <a:normAutofit/>
          </a:bodyPr>
          <a:lstStyle/>
          <a:p>
            <a:pPr algn="ctr">
              <a:lnSpc>
                <a:spcPct val="100000"/>
              </a:lnSpc>
              <a:buNone/>
            </a:pPr>
            <a:r>
              <a:rPr lang="en-US" sz="2400" b="1" dirty="0">
                <a:latin typeface="Times New Roman" panose="02020603050405020304" pitchFamily="18" charset="0"/>
                <a:cs typeface="Times New Roman" panose="02020603050405020304" pitchFamily="18" charset="0"/>
              </a:rPr>
              <a:t>Admin Portal</a:t>
            </a:r>
          </a:p>
          <a:p>
            <a:pPr marL="0" indent="0" algn="ctr">
              <a:lnSpc>
                <a:spcPct val="100000"/>
              </a:lnSpc>
              <a:buNone/>
            </a:pPr>
            <a:r>
              <a:rPr lang="en-US" sz="2000" dirty="0">
                <a:latin typeface="Times New Roman" panose="02020603050405020304" pitchFamily="18" charset="0"/>
                <a:cs typeface="Times New Roman" panose="02020603050405020304" pitchFamily="18" charset="0"/>
              </a:rPr>
              <a:t>Admin can view complete complaint status and information.</a:t>
            </a:r>
          </a:p>
          <a:p>
            <a:pPr marL="0" indent="0" algn="ctr">
              <a:lnSpc>
                <a:spcPct val="100000"/>
              </a:lnSpc>
              <a:buNone/>
            </a:pPr>
            <a:endParaRPr lang="en-US" sz="2800" dirty="0">
              <a:latin typeface="Times New Roman" panose="02020603050405020304" pitchFamily="18" charset="0"/>
              <a:cs typeface="Times New Roman" panose="02020603050405020304" pitchFamily="18" charset="0"/>
            </a:endParaRPr>
          </a:p>
          <a:p>
            <a:pPr marL="0" indent="0" algn="ctr">
              <a:lnSpc>
                <a:spcPct val="100000"/>
              </a:lnSpc>
              <a:buNone/>
            </a:pPr>
            <a:r>
              <a:rPr lang="en-US" sz="2400" b="1" dirty="0" err="1" smtClean="0">
                <a:latin typeface="Times New Roman" panose="02020603050405020304" pitchFamily="18" charset="0"/>
                <a:cs typeface="Times New Roman" panose="02020603050405020304" pitchFamily="18" charset="0"/>
              </a:rPr>
              <a:t>Counsellor</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Portal</a:t>
            </a:r>
          </a:p>
          <a:p>
            <a:pPr marL="0" indent="0" algn="ctr">
              <a:lnSpc>
                <a:spcPct val="100000"/>
              </a:lnSpc>
              <a:buNone/>
            </a:pPr>
            <a:r>
              <a:rPr lang="en-US" sz="2000" dirty="0">
                <a:latin typeface="Times New Roman" panose="02020603050405020304" pitchFamily="18" charset="0"/>
                <a:cs typeface="Times New Roman" panose="02020603050405020304" pitchFamily="18" charset="0"/>
              </a:rPr>
              <a:t>Counselor can view different complaints and entertain them according to their field and provide feedback accordingly</a:t>
            </a:r>
            <a:r>
              <a:rPr lang="en-US" dirty="0">
                <a:latin typeface="Times New Roman" panose="02020603050405020304" pitchFamily="18" charset="0"/>
                <a:cs typeface="Times New Roman" panose="02020603050405020304" pitchFamily="18" charset="0"/>
              </a:rPr>
              <a:t>.</a:t>
            </a:r>
          </a:p>
          <a:p>
            <a:pPr marL="0" indent="0" algn="ctr">
              <a:lnSpc>
                <a:spcPct val="100000"/>
              </a:lnSpc>
              <a:buNone/>
            </a:pPr>
            <a:endParaRPr lang="en-US" dirty="0">
              <a:latin typeface="Times New Roman" panose="02020603050405020304" pitchFamily="18" charset="0"/>
              <a:cs typeface="Times New Roman" panose="02020603050405020304" pitchFamily="18" charset="0"/>
            </a:endParaRPr>
          </a:p>
          <a:p>
            <a:pPr marL="0" indent="0" algn="ctr">
              <a:lnSpc>
                <a:spcPct val="100000"/>
              </a:lnSpc>
              <a:buNone/>
            </a:pPr>
            <a:r>
              <a:rPr lang="en-US" sz="2400" b="1" dirty="0">
                <a:latin typeface="Times New Roman" panose="02020603050405020304" pitchFamily="18" charset="0"/>
                <a:cs typeface="Times New Roman" panose="02020603050405020304" pitchFamily="18" charset="0"/>
              </a:rPr>
              <a:t>User Portal</a:t>
            </a:r>
          </a:p>
          <a:p>
            <a:pPr marL="0" indent="0" algn="ctr">
              <a:lnSpc>
                <a:spcPct val="100000"/>
              </a:lnSpc>
              <a:buNone/>
            </a:pPr>
            <a:r>
              <a:rPr lang="en-IN" sz="2000" dirty="0">
                <a:latin typeface="Times New Roman" panose="02020603050405020304" pitchFamily="18" charset="0"/>
                <a:cs typeface="Times New Roman" panose="02020603050405020304" pitchFamily="18" charset="0"/>
              </a:rPr>
              <a:t>User can lodge complaint and can keep follow up on that.</a:t>
            </a:r>
          </a:p>
          <a:p>
            <a:pPr marL="0" indent="0" algn="ctr">
              <a:lnSpc>
                <a:spcPct val="100000"/>
              </a:lnSpc>
              <a:buNone/>
            </a:pPr>
            <a:r>
              <a:rPr lang="en-IN" sz="2000" dirty="0">
                <a:latin typeface="Times New Roman" panose="02020603050405020304" pitchFamily="18" charset="0"/>
                <a:cs typeface="Times New Roman" panose="02020603050405020304" pitchFamily="18" charset="0"/>
              </a:rPr>
              <a:t>Admin and counsellor will try their best to help the user either by providing feedback or by contacting them in serious issues.</a:t>
            </a:r>
          </a:p>
        </p:txBody>
      </p:sp>
    </p:spTree>
    <p:extLst>
      <p:ext uri="{BB962C8B-B14F-4D97-AF65-F5344CB8AC3E}">
        <p14:creationId xmlns="" xmlns:p14="http://schemas.microsoft.com/office/powerpoint/2010/main" val="5284041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0788D-5101-40DF-9E98-133C78F37BA0}"/>
              </a:ext>
            </a:extLst>
          </p:cNvPr>
          <p:cNvSpPr>
            <a:spLocks noGrp="1"/>
          </p:cNvSpPr>
          <p:nvPr>
            <p:ph type="title"/>
          </p:nvPr>
        </p:nvSpPr>
        <p:spPr>
          <a:xfrm>
            <a:off x="2823028" y="401516"/>
            <a:ext cx="8236857" cy="1293028"/>
          </a:xfrm>
        </p:spPr>
        <p:txBody>
          <a:bodyPr/>
          <a:lstStyle/>
          <a:p>
            <a:r>
              <a:rPr lang="en-IN" b="1" dirty="0">
                <a:solidFill>
                  <a:srgbClr val="CC3300"/>
                </a:solidFill>
              </a:rPr>
              <a:t>SPECIFICATIONS</a:t>
            </a:r>
            <a:endParaRPr lang="en-IN" dirty="0">
              <a:solidFill>
                <a:srgbClr val="CC3300"/>
              </a:solidFill>
            </a:endParaRPr>
          </a:p>
        </p:txBody>
      </p:sp>
      <p:sp>
        <p:nvSpPr>
          <p:cNvPr id="3" name="Content Placeholder 2">
            <a:extLst>
              <a:ext uri="{FF2B5EF4-FFF2-40B4-BE49-F238E27FC236}">
                <a16:creationId xmlns="" xmlns:a16="http://schemas.microsoft.com/office/drawing/2014/main" id="{5FA3A6FA-3D31-4BDB-ABE1-F442BC1B983A}"/>
              </a:ext>
            </a:extLst>
          </p:cNvPr>
          <p:cNvSpPr>
            <a:spLocks noGrp="1"/>
          </p:cNvSpPr>
          <p:nvPr>
            <p:ph idx="1"/>
          </p:nvPr>
        </p:nvSpPr>
        <p:spPr>
          <a:xfrm>
            <a:off x="1132116" y="1694544"/>
            <a:ext cx="10087428" cy="4572000"/>
          </a:xfrm>
        </p:spPr>
        <p:txBody>
          <a:bodyPr>
            <a:normAutofit fontScale="92500" lnSpcReduction="20000"/>
          </a:bodyPr>
          <a:lstStyle/>
          <a:p>
            <a:pPr fontAlgn="base">
              <a:lnSpc>
                <a:spcPct val="170000"/>
              </a:lnSpc>
            </a:pPr>
            <a:r>
              <a:rPr lang="en-IN" sz="2000" dirty="0">
                <a:latin typeface="Times New Roman" panose="02020603050405020304" pitchFamily="18" charset="0"/>
                <a:cs typeface="Times New Roman" panose="02020603050405020304" pitchFamily="18" charset="0"/>
              </a:rPr>
              <a:t>In this portal we have categorized the social problems into different categories like child labour, sexual harassment, Environmental problems, domestic violence and adult illiteracy. </a:t>
            </a:r>
          </a:p>
          <a:p>
            <a:pPr fontAlgn="base">
              <a:lnSpc>
                <a:spcPct val="170000"/>
              </a:lnSpc>
            </a:pPr>
            <a:r>
              <a:rPr lang="en-IN" sz="2000" dirty="0">
                <a:latin typeface="Times New Roman" panose="02020603050405020304" pitchFamily="18" charset="0"/>
                <a:cs typeface="Times New Roman" panose="02020603050405020304" pitchFamily="18" charset="0"/>
              </a:rPr>
              <a:t>After the user get registered, he steps forward to lodge a complaint.</a:t>
            </a:r>
          </a:p>
          <a:p>
            <a:pPr fontAlgn="base">
              <a:lnSpc>
                <a:spcPct val="170000"/>
              </a:lnSpc>
            </a:pPr>
            <a:r>
              <a:rPr lang="en-IN" sz="2000" dirty="0">
                <a:latin typeface="Times New Roman" panose="02020603050405020304" pitchFamily="18" charset="0"/>
                <a:cs typeface="Times New Roman" panose="02020603050405020304" pitchFamily="18" charset="0"/>
              </a:rPr>
              <a:t>The complaints are stored in a complain box and the counsellor can fetch the list and provides the valuable feedback.</a:t>
            </a:r>
          </a:p>
          <a:p>
            <a:pPr fontAlgn="base">
              <a:lnSpc>
                <a:spcPct val="170000"/>
              </a:lnSpc>
            </a:pPr>
            <a:r>
              <a:rPr lang="en-IN" sz="2000" dirty="0">
                <a:latin typeface="Times New Roman" panose="02020603050405020304" pitchFamily="18" charset="0"/>
                <a:cs typeface="Times New Roman" panose="02020603050405020304" pitchFamily="18" charset="0"/>
              </a:rPr>
              <a:t>The feedback is shown to the user page and on behalf of that he provides some suggestions if any needed.</a:t>
            </a:r>
          </a:p>
          <a:p>
            <a:pPr fontAlgn="base">
              <a:lnSpc>
                <a:spcPct val="170000"/>
              </a:lnSpc>
            </a:pPr>
            <a:r>
              <a:rPr lang="en-IN" sz="2000" dirty="0">
                <a:latin typeface="Times New Roman" panose="02020603050405020304" pitchFamily="18" charset="0"/>
                <a:cs typeface="Times New Roman" panose="02020603050405020304" pitchFamily="18" charset="0"/>
              </a:rPr>
              <a:t>After the completion of a complaint the counsellor can change the status of the complaint. The status is changed to close.</a:t>
            </a:r>
          </a:p>
        </p:txBody>
      </p:sp>
    </p:spTree>
    <p:extLst>
      <p:ext uri="{BB962C8B-B14F-4D97-AF65-F5344CB8AC3E}">
        <p14:creationId xmlns="" xmlns:p14="http://schemas.microsoft.com/office/powerpoint/2010/main" val="369413190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0788D-5101-40DF-9E98-133C78F37BA0}"/>
              </a:ext>
            </a:extLst>
          </p:cNvPr>
          <p:cNvSpPr>
            <a:spLocks noGrp="1"/>
          </p:cNvSpPr>
          <p:nvPr>
            <p:ph type="title"/>
          </p:nvPr>
        </p:nvSpPr>
        <p:spPr>
          <a:xfrm>
            <a:off x="2823028" y="401516"/>
            <a:ext cx="8236857" cy="1293028"/>
          </a:xfrm>
        </p:spPr>
        <p:txBody>
          <a:bodyPr/>
          <a:lstStyle/>
          <a:p>
            <a:r>
              <a:rPr lang="en-IN" b="1" dirty="0">
                <a:solidFill>
                  <a:srgbClr val="CC3300"/>
                </a:solidFill>
              </a:rPr>
              <a:t>DATA FLOW DIAGRAM</a:t>
            </a:r>
            <a:endParaRPr lang="en-IN" dirty="0">
              <a:solidFill>
                <a:srgbClr val="CC3300"/>
              </a:solidFill>
            </a:endParaRPr>
          </a:p>
        </p:txBody>
      </p:sp>
      <p:sp>
        <p:nvSpPr>
          <p:cNvPr id="3" name="Content Placeholder 2">
            <a:extLst>
              <a:ext uri="{FF2B5EF4-FFF2-40B4-BE49-F238E27FC236}">
                <a16:creationId xmlns="" xmlns:a16="http://schemas.microsoft.com/office/drawing/2014/main" id="{5FA3A6FA-3D31-4BDB-ABE1-F442BC1B983A}"/>
              </a:ext>
            </a:extLst>
          </p:cNvPr>
          <p:cNvSpPr>
            <a:spLocks noGrp="1"/>
          </p:cNvSpPr>
          <p:nvPr>
            <p:ph idx="1"/>
          </p:nvPr>
        </p:nvSpPr>
        <p:spPr>
          <a:xfrm>
            <a:off x="1132116" y="1694544"/>
            <a:ext cx="10087428" cy="4572000"/>
          </a:xfrm>
        </p:spPr>
        <p:txBody>
          <a:bodyPr>
            <a:normAutofit/>
          </a:bodyPr>
          <a:lstStyle/>
          <a:p>
            <a:pPr fontAlgn="base">
              <a:lnSpc>
                <a:spcPct val="170000"/>
              </a:lnSpc>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1D59050C-DF80-4EBE-8762-BD3A8C6731A2}"/>
              </a:ext>
            </a:extLst>
          </p:cNvPr>
          <p:cNvPicPr/>
          <p:nvPr/>
        </p:nvPicPr>
        <p:blipFill>
          <a:blip r:embed="rId2">
            <a:extLst>
              <a:ext uri="{28A0092B-C50C-407E-A947-70E740481C1C}">
                <a14:useLocalDpi xmlns="" xmlns:a14="http://schemas.microsoft.com/office/drawing/2010/main" val="0"/>
              </a:ext>
            </a:extLst>
          </a:blip>
          <a:srcRect/>
          <a:stretch>
            <a:fillRect/>
          </a:stretch>
        </p:blipFill>
        <p:spPr bwMode="auto">
          <a:xfrm>
            <a:off x="1132116" y="1694544"/>
            <a:ext cx="10087427" cy="4429165"/>
          </a:xfrm>
          <a:prstGeom prst="rect">
            <a:avLst/>
          </a:prstGeom>
          <a:noFill/>
          <a:ln>
            <a:noFill/>
          </a:ln>
        </p:spPr>
      </p:pic>
    </p:spTree>
    <p:extLst>
      <p:ext uri="{BB962C8B-B14F-4D97-AF65-F5344CB8AC3E}">
        <p14:creationId xmlns="" xmlns:p14="http://schemas.microsoft.com/office/powerpoint/2010/main" val="3653905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90788D-5101-40DF-9E98-133C78F37BA0}"/>
              </a:ext>
            </a:extLst>
          </p:cNvPr>
          <p:cNvSpPr>
            <a:spLocks noGrp="1"/>
          </p:cNvSpPr>
          <p:nvPr>
            <p:ph type="title"/>
          </p:nvPr>
        </p:nvSpPr>
        <p:spPr>
          <a:xfrm>
            <a:off x="2823028" y="401516"/>
            <a:ext cx="8236857" cy="1293028"/>
          </a:xfrm>
        </p:spPr>
        <p:txBody>
          <a:bodyPr/>
          <a:lstStyle/>
          <a:p>
            <a:r>
              <a:rPr lang="en-IN" b="1" dirty="0">
                <a:solidFill>
                  <a:srgbClr val="CC3300"/>
                </a:solidFill>
              </a:rPr>
              <a:t>CLASS DIAGRAM</a:t>
            </a:r>
            <a:endParaRPr lang="en-IN" dirty="0">
              <a:solidFill>
                <a:srgbClr val="CC3300"/>
              </a:solidFill>
            </a:endParaRPr>
          </a:p>
        </p:txBody>
      </p:sp>
      <p:sp>
        <p:nvSpPr>
          <p:cNvPr id="3" name="Content Placeholder 2">
            <a:extLst>
              <a:ext uri="{FF2B5EF4-FFF2-40B4-BE49-F238E27FC236}">
                <a16:creationId xmlns="" xmlns:a16="http://schemas.microsoft.com/office/drawing/2014/main" id="{5FA3A6FA-3D31-4BDB-ABE1-F442BC1B983A}"/>
              </a:ext>
            </a:extLst>
          </p:cNvPr>
          <p:cNvSpPr>
            <a:spLocks noGrp="1"/>
          </p:cNvSpPr>
          <p:nvPr>
            <p:ph idx="1"/>
          </p:nvPr>
        </p:nvSpPr>
        <p:spPr>
          <a:xfrm>
            <a:off x="1132116" y="1694544"/>
            <a:ext cx="10087428" cy="4572000"/>
          </a:xfrm>
        </p:spPr>
        <p:txBody>
          <a:bodyPr>
            <a:normAutofit/>
          </a:bodyPr>
          <a:lstStyle/>
          <a:p>
            <a:pPr fontAlgn="base">
              <a:lnSpc>
                <a:spcPct val="170000"/>
              </a:lnSpc>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 xmlns:a16="http://schemas.microsoft.com/office/drawing/2014/main" id="{578790F8-ACCF-416B-B163-8AD47F995B5D}"/>
              </a:ext>
            </a:extLst>
          </p:cNvPr>
          <p:cNvPicPr/>
          <p:nvPr/>
        </p:nvPicPr>
        <p:blipFill rotWithShape="1">
          <a:blip r:embed="rId2" cstate="print">
            <a:extLst>
              <a:ext uri="{28A0092B-C50C-407E-A947-70E740481C1C}">
                <a14:useLocalDpi xmlns="" xmlns:a14="http://schemas.microsoft.com/office/drawing/2010/main" val="0"/>
              </a:ext>
            </a:extLst>
          </a:blip>
          <a:srcRect l="11918"/>
          <a:stretch/>
        </p:blipFill>
        <p:spPr bwMode="auto">
          <a:xfrm>
            <a:off x="1132115" y="1395094"/>
            <a:ext cx="10087428" cy="5462906"/>
          </a:xfrm>
          <a:prstGeom prst="rect">
            <a:avLst/>
          </a:prstGeom>
          <a:noFill/>
          <a:ln>
            <a:noFill/>
          </a:ln>
        </p:spPr>
      </p:pic>
    </p:spTree>
    <p:extLst>
      <p:ext uri="{BB962C8B-B14F-4D97-AF65-F5344CB8AC3E}">
        <p14:creationId xmlns="" xmlns:p14="http://schemas.microsoft.com/office/powerpoint/2010/main" val="120108574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FB83D9-17E6-4626-BB5D-5F51E52B762E}"/>
              </a:ext>
            </a:extLst>
          </p:cNvPr>
          <p:cNvSpPr>
            <a:spLocks noGrp="1"/>
          </p:cNvSpPr>
          <p:nvPr>
            <p:ph type="title"/>
          </p:nvPr>
        </p:nvSpPr>
        <p:spPr>
          <a:xfrm>
            <a:off x="2895600" y="429491"/>
            <a:ext cx="8160327" cy="845128"/>
          </a:xfrm>
        </p:spPr>
        <p:txBody>
          <a:bodyPr/>
          <a:lstStyle/>
          <a:p>
            <a:r>
              <a:rPr lang="en-IN" b="1" dirty="0">
                <a:solidFill>
                  <a:srgbClr val="4502BE"/>
                </a:solidFill>
              </a:rPr>
              <a:t>HOME PAGE</a:t>
            </a:r>
          </a:p>
        </p:txBody>
      </p:sp>
      <p:pic>
        <p:nvPicPr>
          <p:cNvPr id="5" name="Content Placeholder 4">
            <a:extLst>
              <a:ext uri="{FF2B5EF4-FFF2-40B4-BE49-F238E27FC236}">
                <a16:creationId xmlns="" xmlns:a16="http://schemas.microsoft.com/office/drawing/2014/main" id="{65D982E4-8A6C-4038-A825-07838DE3D160}"/>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60764" y="1454727"/>
            <a:ext cx="9619287" cy="5278581"/>
          </a:xfrm>
        </p:spPr>
      </p:pic>
    </p:spTree>
    <p:extLst>
      <p:ext uri="{BB962C8B-B14F-4D97-AF65-F5344CB8AC3E}">
        <p14:creationId xmlns="" xmlns:p14="http://schemas.microsoft.com/office/powerpoint/2010/main" val="333759453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01A6F7-B158-472F-B015-EED1DE5944D1}"/>
              </a:ext>
            </a:extLst>
          </p:cNvPr>
          <p:cNvSpPr>
            <a:spLocks noGrp="1"/>
          </p:cNvSpPr>
          <p:nvPr>
            <p:ph type="title"/>
          </p:nvPr>
        </p:nvSpPr>
        <p:spPr>
          <a:xfrm>
            <a:off x="2179608" y="446744"/>
            <a:ext cx="8243455" cy="914400"/>
          </a:xfrm>
        </p:spPr>
        <p:txBody>
          <a:bodyPr>
            <a:normAutofit/>
          </a:bodyPr>
          <a:lstStyle/>
          <a:p>
            <a:r>
              <a:rPr lang="en-IN" b="1" dirty="0" smtClean="0">
                <a:solidFill>
                  <a:srgbClr val="00B050"/>
                </a:solidFill>
              </a:rPr>
              <a:t>PORTAL  </a:t>
            </a:r>
            <a:endParaRPr lang="en-IN" b="1" dirty="0">
              <a:solidFill>
                <a:srgbClr val="00B050"/>
              </a:solidFill>
            </a:endParaRPr>
          </a:p>
        </p:txBody>
      </p:sp>
      <p:pic>
        <p:nvPicPr>
          <p:cNvPr id="5" name="Content Placeholder 4">
            <a:extLst>
              <a:ext uri="{FF2B5EF4-FFF2-40B4-BE49-F238E27FC236}">
                <a16:creationId xmlns="" xmlns:a16="http://schemas.microsoft.com/office/drawing/2014/main" id="{8036EC24-D765-4D54-8D40-AD5732482E7C}"/>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46908" y="1593273"/>
            <a:ext cx="9670473" cy="5137800"/>
          </a:xfrm>
        </p:spPr>
      </p:pic>
    </p:spTree>
    <p:extLst>
      <p:ext uri="{BB962C8B-B14F-4D97-AF65-F5344CB8AC3E}">
        <p14:creationId xmlns="" xmlns:p14="http://schemas.microsoft.com/office/powerpoint/2010/main" val="137972379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9746E8-4368-40DE-A8E5-509B8261C2CE}"/>
              </a:ext>
            </a:extLst>
          </p:cNvPr>
          <p:cNvSpPr>
            <a:spLocks noGrp="1"/>
          </p:cNvSpPr>
          <p:nvPr>
            <p:ph type="title"/>
          </p:nvPr>
        </p:nvSpPr>
        <p:spPr>
          <a:xfrm>
            <a:off x="2895600" y="512618"/>
            <a:ext cx="8118763" cy="1080655"/>
          </a:xfrm>
        </p:spPr>
        <p:txBody>
          <a:bodyPr>
            <a:normAutofit/>
          </a:bodyPr>
          <a:lstStyle/>
          <a:p>
            <a:r>
              <a:rPr lang="en-IN" b="1" dirty="0" smtClean="0">
                <a:solidFill>
                  <a:srgbClr val="C00000"/>
                </a:solidFill>
              </a:rPr>
              <a:t>Fetched Data</a:t>
            </a:r>
            <a:endParaRPr lang="en-IN" b="1" dirty="0">
              <a:solidFill>
                <a:srgbClr val="C00000"/>
              </a:solidFill>
            </a:endParaRPr>
          </a:p>
        </p:txBody>
      </p:sp>
      <p:pic>
        <p:nvPicPr>
          <p:cNvPr id="6" name="Content Placeholder 5">
            <a:extLst>
              <a:ext uri="{FF2B5EF4-FFF2-40B4-BE49-F238E27FC236}">
                <a16:creationId xmlns="" xmlns:a16="http://schemas.microsoft.com/office/drawing/2014/main" id="{2C3C54F9-9DAD-4AB8-BDC7-29F00E77CF73}"/>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299632" y="1593273"/>
            <a:ext cx="9714731" cy="5098472"/>
          </a:xfrm>
        </p:spPr>
      </p:pic>
    </p:spTree>
    <p:extLst>
      <p:ext uri="{BB962C8B-B14F-4D97-AF65-F5344CB8AC3E}">
        <p14:creationId xmlns="" xmlns:p14="http://schemas.microsoft.com/office/powerpoint/2010/main" val="14043978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ECD50D2D-CA3B-4083-B6D1-1B92B89D8A8D}"/>
              </a:ext>
            </a:extLst>
          </p:cNvPr>
          <p:cNvSpPr/>
          <p:nvPr/>
        </p:nvSpPr>
        <p:spPr>
          <a:xfrm>
            <a:off x="1046018" y="2967335"/>
            <a:ext cx="10099964" cy="1323439"/>
          </a:xfrm>
          <a:prstGeom prst="rect">
            <a:avLst/>
          </a:prstGeom>
        </p:spPr>
        <p:txBody>
          <a:bodyPr wrap="square">
            <a:spAutoFit/>
          </a:bodyPr>
          <a:lstStyle/>
          <a:p>
            <a:pPr algn="ctr"/>
            <a:r>
              <a:rPr lang="en-IN" sz="4000" dirty="0">
                <a:solidFill>
                  <a:schemeClr val="accent4">
                    <a:lumMod val="50000"/>
                  </a:schemeClr>
                </a:solidFill>
                <a:effectLst>
                  <a:outerShdw blurRad="38100" dist="38100" dir="2700000" algn="tl">
                    <a:srgbClr val="000000">
                      <a:alpha val="43137"/>
                    </a:srgbClr>
                  </a:outerShdw>
                </a:effectLst>
                <a:latin typeface="AR JULIAN" panose="02000000000000000000" pitchFamily="2" charset="0"/>
              </a:rPr>
              <a:t>SECURE PUBLIC GRIEVANCE</a:t>
            </a:r>
          </a:p>
          <a:p>
            <a:pPr algn="ctr"/>
            <a:r>
              <a:rPr lang="en-IN" sz="4000" dirty="0">
                <a:solidFill>
                  <a:schemeClr val="accent4">
                    <a:lumMod val="50000"/>
                  </a:schemeClr>
                </a:solidFill>
                <a:effectLst>
                  <a:outerShdw blurRad="38100" dist="38100" dir="2700000" algn="tl">
                    <a:srgbClr val="000000">
                      <a:alpha val="43137"/>
                    </a:srgbClr>
                  </a:outerShdw>
                </a:effectLst>
                <a:latin typeface="AR JULIAN" panose="02000000000000000000" pitchFamily="2" charset="0"/>
              </a:rPr>
              <a:t>PORTAL AND COUNSELLING CENTER</a:t>
            </a:r>
          </a:p>
        </p:txBody>
      </p:sp>
      <p:sp>
        <p:nvSpPr>
          <p:cNvPr id="5" name="Rectangle 4">
            <a:extLst>
              <a:ext uri="{FF2B5EF4-FFF2-40B4-BE49-F238E27FC236}">
                <a16:creationId xmlns="" xmlns:a16="http://schemas.microsoft.com/office/drawing/2014/main" id="{9E305CE0-4134-4A9B-BF9C-5255D6522DD9}"/>
              </a:ext>
            </a:extLst>
          </p:cNvPr>
          <p:cNvSpPr/>
          <p:nvPr/>
        </p:nvSpPr>
        <p:spPr>
          <a:xfrm>
            <a:off x="3357253" y="547715"/>
            <a:ext cx="7809511" cy="861774"/>
          </a:xfrm>
          <a:prstGeom prst="rect">
            <a:avLst/>
          </a:prstGeom>
        </p:spPr>
        <p:txBody>
          <a:bodyPr wrap="square">
            <a:spAutoFit/>
          </a:bodyPr>
          <a:lstStyle/>
          <a:p>
            <a:pPr algn="r"/>
            <a:r>
              <a:rPr lang="en-US" sz="5000" b="1" cap="all" dirty="0">
                <a:solidFill>
                  <a:srgbClr val="C00000"/>
                </a:solidFill>
                <a:ea typeface="+mj-ea"/>
                <a:cs typeface="+mj-cs"/>
              </a:rPr>
              <a:t>PROJECT Title </a:t>
            </a:r>
            <a:endParaRPr lang="en-IN" sz="5000" dirty="0"/>
          </a:p>
        </p:txBody>
      </p:sp>
    </p:spTree>
    <p:extLst>
      <p:ext uri="{BB962C8B-B14F-4D97-AF65-F5344CB8AC3E}">
        <p14:creationId xmlns="" xmlns:p14="http://schemas.microsoft.com/office/powerpoint/2010/main" val="37194245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180A06-3AF4-4420-AE9A-4E3D771486B6}"/>
              </a:ext>
            </a:extLst>
          </p:cNvPr>
          <p:cNvSpPr>
            <a:spLocks noGrp="1"/>
          </p:cNvSpPr>
          <p:nvPr>
            <p:ph type="title"/>
          </p:nvPr>
        </p:nvSpPr>
        <p:spPr>
          <a:xfrm>
            <a:off x="2895600" y="420915"/>
            <a:ext cx="8251371" cy="1291772"/>
          </a:xfrm>
        </p:spPr>
        <p:txBody>
          <a:bodyPr/>
          <a:lstStyle/>
          <a:p>
            <a:r>
              <a:rPr lang="en-IN" b="1" dirty="0">
                <a:solidFill>
                  <a:srgbClr val="0099FF"/>
                </a:solidFill>
              </a:rPr>
              <a:t>Future Prospects</a:t>
            </a:r>
            <a:endParaRPr lang="en-IN" dirty="0">
              <a:solidFill>
                <a:srgbClr val="0099FF"/>
              </a:solidFill>
            </a:endParaRPr>
          </a:p>
        </p:txBody>
      </p:sp>
      <p:sp>
        <p:nvSpPr>
          <p:cNvPr id="3" name="Content Placeholder 2">
            <a:extLst>
              <a:ext uri="{FF2B5EF4-FFF2-40B4-BE49-F238E27FC236}">
                <a16:creationId xmlns="" xmlns:a16="http://schemas.microsoft.com/office/drawing/2014/main" id="{922B3FA4-C31F-4868-BE09-0215EFB1927F}"/>
              </a:ext>
            </a:extLst>
          </p:cNvPr>
          <p:cNvSpPr>
            <a:spLocks noGrp="1"/>
          </p:cNvSpPr>
          <p:nvPr>
            <p:ph idx="1"/>
          </p:nvPr>
        </p:nvSpPr>
        <p:spPr>
          <a:xfrm>
            <a:off x="1103085" y="2036618"/>
            <a:ext cx="10043885" cy="4254638"/>
          </a:xfrm>
        </p:spPr>
        <p:txBody>
          <a:bodyPr>
            <a:normAutofit/>
          </a:bodyPr>
          <a:lstStyle/>
          <a:p>
            <a:pPr fontAlgn="base">
              <a:lnSpc>
                <a:spcPct val="150000"/>
              </a:lnSpc>
            </a:pPr>
            <a:r>
              <a:rPr lang="en-IN" sz="2000" dirty="0">
                <a:latin typeface="Times New Roman" panose="02020603050405020304" pitchFamily="18" charset="0"/>
                <a:cs typeface="Times New Roman" panose="02020603050405020304" pitchFamily="18" charset="0"/>
              </a:rPr>
              <a:t>The portal can be extended to cover a wide range of intra-organizational as well as extra-organizational issues </a:t>
            </a:r>
          </a:p>
          <a:p>
            <a:pPr fontAlgn="base">
              <a:lnSpc>
                <a:spcPct val="150000"/>
              </a:lnSpc>
            </a:pPr>
            <a:r>
              <a:rPr lang="en-IN" sz="2000" dirty="0">
                <a:latin typeface="Times New Roman" panose="02020603050405020304" pitchFamily="18" charset="0"/>
                <a:cs typeface="Times New Roman" panose="02020603050405020304" pitchFamily="18" charset="0"/>
              </a:rPr>
              <a:t>User accounts can be created through registrations and an account-to-account chat facility can be provided</a:t>
            </a:r>
            <a:r>
              <a:rPr lang="en-IN" sz="2000" dirty="0" smtClean="0">
                <a:latin typeface="Times New Roman" panose="02020603050405020304" pitchFamily="18" charset="0"/>
                <a:cs typeface="Times New Roman" panose="02020603050405020304" pitchFamily="18" charset="0"/>
              </a:rPr>
              <a:t>.</a:t>
            </a:r>
          </a:p>
          <a:p>
            <a:pPr fontAlgn="base">
              <a:lnSpc>
                <a:spcPct val="150000"/>
              </a:lnSpc>
            </a:pPr>
            <a:r>
              <a:rPr lang="en-IN" sz="2000" dirty="0" smtClean="0">
                <a:latin typeface="Times New Roman" panose="02020603050405020304" pitchFamily="18" charset="0"/>
                <a:cs typeface="Times New Roman" panose="02020603050405020304" pitchFamily="18" charset="0"/>
              </a:rPr>
              <a:t>An application  can be </a:t>
            </a:r>
            <a:r>
              <a:rPr lang="en-IN" sz="2000" dirty="0" err="1" smtClean="0">
                <a:latin typeface="Times New Roman" panose="02020603050405020304" pitchFamily="18" charset="0"/>
                <a:cs typeface="Times New Roman" panose="02020603050405020304" pitchFamily="18" charset="0"/>
              </a:rPr>
              <a:t>develeped</a:t>
            </a:r>
            <a:r>
              <a:rPr lang="en-IN" sz="2000" dirty="0" smtClean="0">
                <a:latin typeface="Times New Roman" panose="02020603050405020304" pitchFamily="18" charset="0"/>
                <a:cs typeface="Times New Roman" panose="02020603050405020304" pitchFamily="18" charset="0"/>
              </a:rPr>
              <a:t> foe the same idea.</a:t>
            </a:r>
          </a:p>
          <a:p>
            <a:pPr fontAlgn="base">
              <a:lnSpc>
                <a:spcPct val="150000"/>
              </a:lnSpc>
            </a:pPr>
            <a:r>
              <a:rPr lang="en-IN" sz="2000" dirty="0" smtClean="0">
                <a:latin typeface="Times New Roman" panose="02020603050405020304" pitchFamily="18" charset="0"/>
                <a:cs typeface="Times New Roman" panose="02020603050405020304" pitchFamily="18" charset="0"/>
              </a:rPr>
              <a:t>Online communities can be created to solve a problem completely.</a:t>
            </a:r>
          </a:p>
          <a:p>
            <a:pPr fontAlgn="base">
              <a:lnSpc>
                <a:spcPct val="150000"/>
              </a:lnSpc>
            </a:pPr>
            <a:r>
              <a:rPr lang="en-IN" sz="2000" dirty="0" smtClean="0">
                <a:latin typeface="Times New Roman" panose="02020603050405020304" pitchFamily="18" charset="0"/>
                <a:cs typeface="Times New Roman" panose="02020603050405020304" pitchFamily="18" charset="0"/>
              </a:rPr>
              <a:t>Location tracking facility in case of emergency.</a:t>
            </a:r>
          </a:p>
        </p:txBody>
      </p:sp>
    </p:spTree>
    <p:extLst>
      <p:ext uri="{BB962C8B-B14F-4D97-AF65-F5344CB8AC3E}">
        <p14:creationId xmlns="" xmlns:p14="http://schemas.microsoft.com/office/powerpoint/2010/main" val="42483131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659B9B-B07B-4509-814D-153633E58064}"/>
              </a:ext>
            </a:extLst>
          </p:cNvPr>
          <p:cNvSpPr>
            <a:spLocks noGrp="1"/>
          </p:cNvSpPr>
          <p:nvPr>
            <p:ph type="title"/>
          </p:nvPr>
        </p:nvSpPr>
        <p:spPr>
          <a:xfrm>
            <a:off x="2248619" y="581630"/>
            <a:ext cx="8215745" cy="1136073"/>
          </a:xfrm>
        </p:spPr>
        <p:txBody>
          <a:bodyPr/>
          <a:lstStyle/>
          <a:p>
            <a:r>
              <a:rPr lang="en-IN" b="1" dirty="0">
                <a:solidFill>
                  <a:schemeClr val="accent4">
                    <a:lumMod val="50000"/>
                  </a:schemeClr>
                </a:solidFill>
              </a:rPr>
              <a:t>CONCLUSION</a:t>
            </a:r>
            <a:endParaRPr lang="en-IN" dirty="0">
              <a:solidFill>
                <a:schemeClr val="accent4">
                  <a:lumMod val="50000"/>
                </a:schemeClr>
              </a:solidFill>
            </a:endParaRPr>
          </a:p>
        </p:txBody>
      </p:sp>
      <p:sp>
        <p:nvSpPr>
          <p:cNvPr id="3" name="Content Placeholder 2">
            <a:extLst>
              <a:ext uri="{FF2B5EF4-FFF2-40B4-BE49-F238E27FC236}">
                <a16:creationId xmlns="" xmlns:a16="http://schemas.microsoft.com/office/drawing/2014/main" id="{A7F78782-1B7F-471F-A9B3-936F0D0F7D9F}"/>
              </a:ext>
            </a:extLst>
          </p:cNvPr>
          <p:cNvSpPr>
            <a:spLocks noGrp="1"/>
          </p:cNvSpPr>
          <p:nvPr>
            <p:ph idx="1"/>
          </p:nvPr>
        </p:nvSpPr>
        <p:spPr>
          <a:xfrm>
            <a:off x="1136072" y="2064328"/>
            <a:ext cx="9975273" cy="4154358"/>
          </a:xfrm>
        </p:spPr>
        <p:txBody>
          <a:bodyPr/>
          <a:lstStyle/>
          <a:p>
            <a:pPr marL="0" indent="0">
              <a:lnSpc>
                <a:spcPct val="150000"/>
              </a:lnSpc>
              <a:buNone/>
            </a:pPr>
            <a:r>
              <a:rPr lang="en-US" dirty="0">
                <a:latin typeface="Times New Roman" panose="02020603050405020304" pitchFamily="18" charset="0"/>
                <a:cs typeface="Times New Roman" panose="02020603050405020304" pitchFamily="18" charset="0"/>
              </a:rPr>
              <a:t>After the successful completion of this project we have developed a solution for the most common but a complicated problem. This solution will help the user to lodge complains regarding the social issue which he notices but hesitates to register that complain to any place. Through this portal the user can lodge a complain without revealing the identity. We provide different type of support according to the problem reported.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158286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E17B9C-40F7-44A0-A790-05B7981AAE45}"/>
              </a:ext>
            </a:extLst>
          </p:cNvPr>
          <p:cNvSpPr>
            <a:spLocks noGrp="1"/>
          </p:cNvSpPr>
          <p:nvPr>
            <p:ph type="title"/>
          </p:nvPr>
        </p:nvSpPr>
        <p:spPr>
          <a:xfrm>
            <a:off x="2763080" y="332509"/>
            <a:ext cx="8189180" cy="1357745"/>
          </a:xfrm>
        </p:spPr>
        <p:txBody>
          <a:bodyPr/>
          <a:lstStyle/>
          <a:p>
            <a:r>
              <a:rPr lang="en-IN" b="1" dirty="0">
                <a:solidFill>
                  <a:srgbClr val="FF3300"/>
                </a:solidFill>
              </a:rPr>
              <a:t>References</a:t>
            </a:r>
          </a:p>
        </p:txBody>
      </p:sp>
      <p:sp>
        <p:nvSpPr>
          <p:cNvPr id="3" name="Content Placeholder 2">
            <a:extLst>
              <a:ext uri="{FF2B5EF4-FFF2-40B4-BE49-F238E27FC236}">
                <a16:creationId xmlns="" xmlns:a16="http://schemas.microsoft.com/office/drawing/2014/main" id="{FCB18DA4-6489-488F-868A-7D663F2ABA87}"/>
              </a:ext>
            </a:extLst>
          </p:cNvPr>
          <p:cNvSpPr>
            <a:spLocks noGrp="1"/>
          </p:cNvSpPr>
          <p:nvPr>
            <p:ph idx="1"/>
          </p:nvPr>
        </p:nvSpPr>
        <p:spPr>
          <a:xfrm>
            <a:off x="1808480" y="2032001"/>
            <a:ext cx="8046720" cy="3933370"/>
          </a:xfrm>
        </p:spPr>
        <p:txBody>
          <a:bodyPr>
            <a:normAutofit/>
          </a:bodyPr>
          <a:lstStyle/>
          <a:p>
            <a:pPr lvl="0">
              <a:lnSpc>
                <a:spcPct val="160000"/>
              </a:lnSpc>
            </a:pPr>
            <a:r>
              <a:rPr lang="en-US" b="1" u="sng" dirty="0" smtClean="0">
                <a:latin typeface="Times New Roman" panose="02020603050405020304" pitchFamily="18" charset="0"/>
                <a:cs typeface="Times New Roman" panose="02020603050405020304" pitchFamily="18" charset="0"/>
                <a:hlinkClick r:id="rId2"/>
              </a:rPr>
              <a:t>www.wikipedia.org</a:t>
            </a:r>
            <a:endParaRPr lang="en-US" b="1" dirty="0">
              <a:latin typeface="Times New Roman" panose="02020603050405020304" pitchFamily="18" charset="0"/>
              <a:cs typeface="Times New Roman" panose="02020603050405020304" pitchFamily="18" charset="0"/>
            </a:endParaRPr>
          </a:p>
          <a:p>
            <a:pPr lvl="0">
              <a:lnSpc>
                <a:spcPct val="160000"/>
              </a:lnSpc>
            </a:pPr>
            <a:r>
              <a:rPr lang="en-US" b="1" u="sng" dirty="0" smtClean="0">
                <a:latin typeface="Times New Roman" panose="02020603050405020304" pitchFamily="18" charset="0"/>
                <a:cs typeface="Times New Roman" panose="02020603050405020304" pitchFamily="18" charset="0"/>
                <a:hlinkClick r:id="rId3"/>
              </a:rPr>
              <a:t>www.stackoverflow.com</a:t>
            </a:r>
            <a:endParaRPr lang="en-US" b="1" u="sng" dirty="0" smtClean="0">
              <a:latin typeface="Times New Roman" panose="02020603050405020304" pitchFamily="18" charset="0"/>
              <a:cs typeface="Times New Roman" panose="02020603050405020304" pitchFamily="18" charset="0"/>
            </a:endParaRPr>
          </a:p>
          <a:p>
            <a:pPr lvl="0">
              <a:lnSpc>
                <a:spcPct val="160000"/>
              </a:lnSpc>
            </a:pPr>
            <a:r>
              <a:rPr lang="en-US" b="1" u="sng" dirty="0" smtClean="0">
                <a:latin typeface="Times New Roman" panose="02020603050405020304" pitchFamily="18" charset="0"/>
                <a:cs typeface="Times New Roman" panose="02020603050405020304" pitchFamily="18" charset="0"/>
                <a:hlinkClick r:id="rId3"/>
              </a:rPr>
              <a:t>www.google.com</a:t>
            </a:r>
            <a:endParaRPr lang="en-US" b="1" u="sng" dirty="0">
              <a:latin typeface="Times New Roman" panose="02020603050405020304" pitchFamily="18" charset="0"/>
              <a:cs typeface="Times New Roman" panose="02020603050405020304" pitchFamily="18" charset="0"/>
              <a:hlinkClick r:id="rId3"/>
            </a:endParaRPr>
          </a:p>
          <a:p>
            <a:pPr lvl="0">
              <a:lnSpc>
                <a:spcPct val="160000"/>
              </a:lnSpc>
            </a:pPr>
            <a:r>
              <a:rPr lang="en-US" b="1" u="sng" dirty="0" smtClean="0">
                <a:latin typeface="Times New Roman" panose="02020603050405020304" pitchFamily="18" charset="0"/>
                <a:cs typeface="Times New Roman" panose="02020603050405020304" pitchFamily="18" charset="0"/>
                <a:hlinkClick r:id="rId4"/>
              </a:rPr>
              <a:t>www.javatpoint.com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913465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5D5F49-5DDE-468B-9CF3-641F6740B215}"/>
              </a:ext>
            </a:extLst>
          </p:cNvPr>
          <p:cNvSpPr>
            <a:spLocks noGrp="1"/>
          </p:cNvSpPr>
          <p:nvPr>
            <p:ph type="title"/>
          </p:nvPr>
        </p:nvSpPr>
        <p:spPr>
          <a:xfrm>
            <a:off x="2519680" y="2661920"/>
            <a:ext cx="7172959" cy="1503680"/>
          </a:xfrm>
        </p:spPr>
        <p:txBody>
          <a:bodyPr>
            <a:normAutofit/>
          </a:bodyPr>
          <a:lstStyle/>
          <a:p>
            <a:pPr algn="ctr"/>
            <a:r>
              <a:rPr lang="en-IN" sz="6000" b="1">
                <a:solidFill>
                  <a:srgbClr val="008000"/>
                </a:solidFill>
              </a:rPr>
              <a:t>THANK </a:t>
            </a:r>
            <a:r>
              <a:rPr lang="en-IN" sz="6000" b="1" smtClean="0">
                <a:solidFill>
                  <a:srgbClr val="008000"/>
                </a:solidFill>
              </a:rPr>
              <a:t>YOU </a:t>
            </a:r>
            <a:r>
              <a:rPr lang="en-IN" sz="6000" b="1" smtClean="0">
                <a:solidFill>
                  <a:srgbClr val="008000"/>
                </a:solidFill>
                <a:sym typeface="Wingdings" pitchFamily="2" charset="2"/>
              </a:rPr>
              <a:t></a:t>
            </a:r>
            <a:endParaRPr lang="en-IN" sz="6000" b="1" dirty="0">
              <a:solidFill>
                <a:srgbClr val="008000"/>
              </a:solidFill>
            </a:endParaRPr>
          </a:p>
        </p:txBody>
      </p:sp>
    </p:spTree>
    <p:extLst>
      <p:ext uri="{BB962C8B-B14F-4D97-AF65-F5344CB8AC3E}">
        <p14:creationId xmlns="" xmlns:p14="http://schemas.microsoft.com/office/powerpoint/2010/main" val="315116718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20982" y="562263"/>
            <a:ext cx="9495178" cy="1028700"/>
          </a:xfrm>
        </p:spPr>
        <p:txBody>
          <a:bodyPr>
            <a:noAutofit/>
          </a:bodyPr>
          <a:lstStyle/>
          <a:p>
            <a:r>
              <a:rPr lang="en-US" sz="4500" b="1" dirty="0">
                <a:solidFill>
                  <a:srgbClr val="0070C0"/>
                </a:solidFill>
              </a:rPr>
              <a:t>TEAM INTRODUCTION</a:t>
            </a:r>
            <a:endParaRPr lang="en-US" sz="4500" b="1" dirty="0">
              <a:effectLst>
                <a:outerShdw blurRad="38100" dist="38100" dir="2700000" algn="tl">
                  <a:srgbClr val="000000">
                    <a:alpha val="43137"/>
                  </a:srgbClr>
                </a:outerShdw>
              </a:effectLst>
            </a:endParaRPr>
          </a:p>
        </p:txBody>
      </p:sp>
      <p:sp>
        <p:nvSpPr>
          <p:cNvPr id="2" name="Content Placeholder 1"/>
          <p:cNvSpPr>
            <a:spLocks noGrp="1"/>
          </p:cNvSpPr>
          <p:nvPr>
            <p:ph idx="1"/>
          </p:nvPr>
        </p:nvSpPr>
        <p:spPr>
          <a:xfrm>
            <a:off x="1052945" y="2216728"/>
            <a:ext cx="10063215" cy="3532908"/>
          </a:xfrm>
        </p:spPr>
        <p:txBody>
          <a:bodyPr numCol="2">
            <a:noAutofit/>
          </a:bodyPr>
          <a:lstStyle/>
          <a:p>
            <a:pPr>
              <a:lnSpc>
                <a:spcPct val="100000"/>
              </a:lnSpc>
            </a:pPr>
            <a:r>
              <a:rPr lang="en-US" b="1" dirty="0">
                <a:latin typeface="Arial" panose="020B0604020202020204" pitchFamily="34" charset="0"/>
                <a:cs typeface="Arial" panose="020B0604020202020204" pitchFamily="34" charset="0"/>
              </a:rPr>
              <a:t>AVANI SINGH (171500068)</a:t>
            </a:r>
          </a:p>
          <a:p>
            <a:pPr marL="0" indent="0">
              <a:lnSpc>
                <a:spcPct val="100000"/>
              </a:lnSpc>
              <a:buNone/>
            </a:pPr>
            <a:r>
              <a:rPr lang="en-US" sz="1800" dirty="0">
                <a:latin typeface="Arial" panose="020B0604020202020204" pitchFamily="34" charset="0"/>
                <a:cs typeface="Arial" panose="020B0604020202020204" pitchFamily="34" charset="0"/>
              </a:rPr>
              <a:t>B. Tech CSE</a:t>
            </a:r>
          </a:p>
          <a:p>
            <a:pPr marL="0" indent="0">
              <a:lnSpc>
                <a:spcPct val="100000"/>
              </a:lnSpc>
              <a:buNone/>
            </a:pPr>
            <a:r>
              <a:rPr lang="en-US" sz="1800" dirty="0">
                <a:latin typeface="Arial" panose="020B0604020202020204" pitchFamily="34" charset="0"/>
                <a:cs typeface="Arial" panose="020B0604020202020204" pitchFamily="34" charset="0"/>
              </a:rPr>
              <a:t>Year - III</a:t>
            </a:r>
          </a:p>
          <a:p>
            <a:pPr marL="0" indent="0">
              <a:lnSpc>
                <a:spcPct val="100000"/>
              </a:lnSpc>
              <a:buNone/>
            </a:pPr>
            <a:r>
              <a:rPr lang="en-US" sz="1800" dirty="0">
                <a:latin typeface="Arial" panose="020B0604020202020204" pitchFamily="34" charset="0"/>
                <a:cs typeface="Arial" panose="020B0604020202020204" pitchFamily="34" charset="0"/>
              </a:rPr>
              <a:t>Section - A</a:t>
            </a:r>
          </a:p>
          <a:p>
            <a:pPr>
              <a:lnSpc>
                <a:spcPct val="100000"/>
              </a:lnSpc>
            </a:pPr>
            <a:r>
              <a:rPr lang="en-US" b="1" dirty="0">
                <a:latin typeface="Arial" panose="020B0604020202020204" pitchFamily="34" charset="0"/>
                <a:cs typeface="Arial" panose="020B0604020202020204" pitchFamily="34" charset="0"/>
              </a:rPr>
              <a:t>SHILPY RAGHAV (171500316)</a:t>
            </a:r>
          </a:p>
          <a:p>
            <a:pPr marL="0" indent="0">
              <a:lnSpc>
                <a:spcPct val="100000"/>
              </a:lnSpc>
              <a:buNone/>
            </a:pPr>
            <a:r>
              <a:rPr lang="en-US" sz="1800" dirty="0">
                <a:latin typeface="Arial" panose="020B0604020202020204" pitchFamily="34" charset="0"/>
                <a:cs typeface="Arial" panose="020B0604020202020204" pitchFamily="34" charset="0"/>
              </a:rPr>
              <a:t>B. Tech CSE</a:t>
            </a:r>
          </a:p>
          <a:p>
            <a:pPr marL="0" indent="0">
              <a:lnSpc>
                <a:spcPct val="100000"/>
              </a:lnSpc>
              <a:buNone/>
            </a:pPr>
            <a:r>
              <a:rPr lang="en-US" sz="1800" dirty="0">
                <a:latin typeface="Arial" panose="020B0604020202020204" pitchFamily="34" charset="0"/>
                <a:cs typeface="Arial" panose="020B0604020202020204" pitchFamily="34" charset="0"/>
              </a:rPr>
              <a:t>Year - III</a:t>
            </a:r>
          </a:p>
          <a:p>
            <a:pPr marL="0" indent="0">
              <a:lnSpc>
                <a:spcPct val="100000"/>
              </a:lnSpc>
              <a:buNone/>
            </a:pPr>
            <a:r>
              <a:rPr lang="en-US" sz="1800" dirty="0">
                <a:latin typeface="Arial" panose="020B0604020202020204" pitchFamily="34" charset="0"/>
                <a:cs typeface="Arial" panose="020B0604020202020204" pitchFamily="34" charset="0"/>
              </a:rPr>
              <a:t>Section – A</a:t>
            </a:r>
          </a:p>
          <a:p>
            <a:pPr marL="0" indent="0">
              <a:lnSpc>
                <a:spcPct val="100000"/>
              </a:lnSpc>
              <a:buNone/>
            </a:pPr>
            <a:endParaRPr lang="en-US" sz="1800" dirty="0">
              <a:latin typeface="Arial" panose="020B0604020202020204" pitchFamily="34" charset="0"/>
              <a:cs typeface="Arial" panose="020B0604020202020204" pitchFamily="34" charset="0"/>
            </a:endParaRPr>
          </a:p>
          <a:p>
            <a:pPr marL="0" indent="0">
              <a:lnSpc>
                <a:spcPct val="100000"/>
              </a:lnSpc>
              <a:buNone/>
            </a:pPr>
            <a:endParaRPr lang="en-US" sz="1800" dirty="0">
              <a:latin typeface="Arial" panose="020B0604020202020204" pitchFamily="34" charset="0"/>
              <a:cs typeface="Arial" panose="020B0604020202020204" pitchFamily="34" charset="0"/>
            </a:endParaRPr>
          </a:p>
          <a:p>
            <a:pPr>
              <a:lnSpc>
                <a:spcPct val="100000"/>
              </a:lnSpc>
            </a:pPr>
            <a:r>
              <a:rPr lang="en-US" b="1" dirty="0">
                <a:latin typeface="Arial" panose="020B0604020202020204" pitchFamily="34" charset="0"/>
                <a:cs typeface="Arial" panose="020B0604020202020204" pitchFamily="34" charset="0"/>
              </a:rPr>
              <a:t>SHOYAB ALAM IDRISI (171500327)</a:t>
            </a:r>
          </a:p>
          <a:p>
            <a:pPr marL="0" indent="0">
              <a:lnSpc>
                <a:spcPct val="100000"/>
              </a:lnSpc>
              <a:buNone/>
            </a:pPr>
            <a:r>
              <a:rPr lang="en-US" sz="1800" dirty="0">
                <a:latin typeface="Arial" panose="020B0604020202020204" pitchFamily="34" charset="0"/>
                <a:cs typeface="Arial" panose="020B0604020202020204" pitchFamily="34" charset="0"/>
              </a:rPr>
              <a:t>B. Tech CSE</a:t>
            </a:r>
          </a:p>
          <a:p>
            <a:pPr marL="0" indent="0">
              <a:lnSpc>
                <a:spcPct val="100000"/>
              </a:lnSpc>
              <a:buNone/>
            </a:pPr>
            <a:r>
              <a:rPr lang="en-US" sz="1800" dirty="0">
                <a:latin typeface="Arial" panose="020B0604020202020204" pitchFamily="34" charset="0"/>
                <a:cs typeface="Arial" panose="020B0604020202020204" pitchFamily="34" charset="0"/>
              </a:rPr>
              <a:t>Year - III</a:t>
            </a:r>
          </a:p>
          <a:p>
            <a:pPr marL="0" indent="0">
              <a:lnSpc>
                <a:spcPct val="100000"/>
              </a:lnSpc>
              <a:buNone/>
            </a:pPr>
            <a:r>
              <a:rPr lang="en-US" sz="1800" dirty="0">
                <a:latin typeface="Arial" panose="020B0604020202020204" pitchFamily="34" charset="0"/>
                <a:cs typeface="Arial" panose="020B0604020202020204" pitchFamily="34" charset="0"/>
              </a:rPr>
              <a:t>Section - E</a:t>
            </a:r>
          </a:p>
          <a:p>
            <a:pPr marL="0" indent="0">
              <a:lnSpc>
                <a:spcPct val="100000"/>
              </a:lnSpc>
              <a:buNone/>
            </a:pP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50891027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BDA0C-4655-4926-93DB-4E37129BDAAF}"/>
              </a:ext>
            </a:extLst>
          </p:cNvPr>
          <p:cNvSpPr>
            <a:spLocks noGrp="1"/>
          </p:cNvSpPr>
          <p:nvPr>
            <p:ph type="title"/>
          </p:nvPr>
        </p:nvSpPr>
        <p:spPr>
          <a:xfrm>
            <a:off x="2881746" y="528845"/>
            <a:ext cx="8229600" cy="1022864"/>
          </a:xfrm>
        </p:spPr>
        <p:txBody>
          <a:bodyPr/>
          <a:lstStyle/>
          <a:p>
            <a:r>
              <a:rPr lang="en-IN" b="1" dirty="0">
                <a:solidFill>
                  <a:srgbClr val="FF3300"/>
                </a:solidFill>
              </a:rPr>
              <a:t> PROBLEM STATEMENT</a:t>
            </a:r>
            <a:endParaRPr lang="en-IN" dirty="0">
              <a:solidFill>
                <a:srgbClr val="FF3300"/>
              </a:solidFill>
            </a:endParaRPr>
          </a:p>
        </p:txBody>
      </p:sp>
      <p:sp>
        <p:nvSpPr>
          <p:cNvPr id="3" name="Content Placeholder 2">
            <a:extLst>
              <a:ext uri="{FF2B5EF4-FFF2-40B4-BE49-F238E27FC236}">
                <a16:creationId xmlns="" xmlns:a16="http://schemas.microsoft.com/office/drawing/2014/main" id="{D9B6EEBB-26C7-4439-BE03-57A650862917}"/>
              </a:ext>
            </a:extLst>
          </p:cNvPr>
          <p:cNvSpPr>
            <a:spLocks noGrp="1"/>
          </p:cNvSpPr>
          <p:nvPr>
            <p:ph idx="1"/>
          </p:nvPr>
        </p:nvSpPr>
        <p:spPr>
          <a:xfrm>
            <a:off x="1066800" y="2355273"/>
            <a:ext cx="10044545" cy="2493818"/>
          </a:xfrm>
        </p:spPr>
        <p:txBody>
          <a:bodyPr>
            <a:normAutofit/>
          </a:bodyPr>
          <a:lstStyle/>
          <a:p>
            <a:pPr marL="0" indent="0">
              <a:spcAft>
                <a:spcPts val="800"/>
              </a:spcAft>
              <a:buNone/>
            </a:pPr>
            <a:r>
              <a:rPr lang="en-IN" dirty="0">
                <a:solidFill>
                  <a:srgbClr val="000000"/>
                </a:solidFill>
                <a:latin typeface="Times New Roman" panose="02020603050405020304" pitchFamily="18" charset="0"/>
              </a:rPr>
              <a:t>A social issue is anything that influences many individuals within the </a:t>
            </a:r>
            <a:r>
              <a:rPr lang="en-IN" dirty="0" smtClean="0">
                <a:solidFill>
                  <a:srgbClr val="000000"/>
                </a:solidFill>
                <a:latin typeface="Times New Roman" panose="02020603050405020304" pitchFamily="18" charset="0"/>
              </a:rPr>
              <a:t>society. </a:t>
            </a:r>
            <a:r>
              <a:rPr lang="en-IN" dirty="0">
                <a:solidFill>
                  <a:srgbClr val="000000"/>
                </a:solidFill>
                <a:latin typeface="Times New Roman" panose="02020603050405020304" pitchFamily="18" charset="0"/>
              </a:rPr>
              <a:t>The major social issues in our country like </a:t>
            </a:r>
            <a:r>
              <a:rPr lang="en-IN" dirty="0" smtClean="0">
                <a:solidFill>
                  <a:srgbClr val="000000"/>
                </a:solidFill>
                <a:latin typeface="Times New Roman" panose="02020603050405020304" pitchFamily="18" charset="0"/>
              </a:rPr>
              <a:t>population</a:t>
            </a:r>
            <a:r>
              <a:rPr lang="en-IN" dirty="0">
                <a:solidFill>
                  <a:srgbClr val="000000"/>
                </a:solidFill>
                <a:latin typeface="Times New Roman" panose="02020603050405020304" pitchFamily="18" charset="0"/>
              </a:rPr>
              <a:t>, environmental imbalance, </a:t>
            </a:r>
            <a:r>
              <a:rPr lang="en-IN" dirty="0" smtClean="0">
                <a:solidFill>
                  <a:srgbClr val="000000"/>
                </a:solidFill>
                <a:latin typeface="Times New Roman" panose="02020603050405020304" pitchFamily="18" charset="0"/>
              </a:rPr>
              <a:t>domestic </a:t>
            </a:r>
            <a:r>
              <a:rPr lang="en-IN" dirty="0" smtClean="0">
                <a:solidFill>
                  <a:srgbClr val="000000"/>
                </a:solidFill>
                <a:latin typeface="Times New Roman" panose="02020603050405020304" pitchFamily="18" charset="0"/>
              </a:rPr>
              <a:t>violence, </a:t>
            </a:r>
            <a:r>
              <a:rPr lang="en-IN" dirty="0">
                <a:solidFill>
                  <a:srgbClr val="000000"/>
                </a:solidFill>
                <a:latin typeface="Times New Roman" panose="02020603050405020304" pitchFamily="18" charset="0"/>
              </a:rPr>
              <a:t>harassment, drug abuse, sexual abuse and many more which cannot be counted over our fingers. </a:t>
            </a:r>
            <a:r>
              <a:rPr lang="en-IN" b="1" dirty="0">
                <a:solidFill>
                  <a:srgbClr val="000000"/>
                </a:solidFill>
                <a:latin typeface="Times New Roman" panose="02020603050405020304" pitchFamily="18" charset="0"/>
              </a:rPr>
              <a:t>There are many people striving to solve these problems and many more who step back to these problems due to nature of the </a:t>
            </a:r>
            <a:r>
              <a:rPr lang="en-IN" b="1" dirty="0" smtClean="0">
                <a:solidFill>
                  <a:srgbClr val="000000"/>
                </a:solidFill>
                <a:latin typeface="Times New Roman" panose="02020603050405020304" pitchFamily="18" charset="0"/>
              </a:rPr>
              <a:t>government and fear of Police-case.</a:t>
            </a:r>
            <a:endParaRPr lang="en-IN" b="1" dirty="0"/>
          </a:p>
        </p:txBody>
      </p:sp>
    </p:spTree>
    <p:extLst>
      <p:ext uri="{BB962C8B-B14F-4D97-AF65-F5344CB8AC3E}">
        <p14:creationId xmlns="" xmlns:p14="http://schemas.microsoft.com/office/powerpoint/2010/main" val="8665255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03400" y="558800"/>
            <a:ext cx="9321800" cy="965200"/>
          </a:xfrm>
        </p:spPr>
        <p:txBody>
          <a:bodyPr anchor="ctr">
            <a:normAutofit/>
          </a:bodyPr>
          <a:lstStyle/>
          <a:p>
            <a:r>
              <a:rPr lang="en-US" b="1" dirty="0">
                <a:solidFill>
                  <a:srgbClr val="00B050"/>
                </a:solidFill>
              </a:rPr>
              <a:t>Objective</a:t>
            </a:r>
          </a:p>
        </p:txBody>
      </p:sp>
      <p:sp>
        <p:nvSpPr>
          <p:cNvPr id="2" name="Content Placeholder 1"/>
          <p:cNvSpPr>
            <a:spLocks noGrp="1"/>
          </p:cNvSpPr>
          <p:nvPr>
            <p:ph idx="1"/>
          </p:nvPr>
        </p:nvSpPr>
        <p:spPr>
          <a:xfrm>
            <a:off x="1094509" y="2022765"/>
            <a:ext cx="10030690" cy="3990108"/>
          </a:xfrm>
        </p:spPr>
        <p:txBody>
          <a:bodyPr>
            <a:normAutofit/>
          </a:bodyPr>
          <a:lstStyle/>
          <a:p>
            <a:pPr>
              <a:lnSpc>
                <a:spcPct val="150000"/>
              </a:lnSpc>
            </a:pPr>
            <a:r>
              <a:rPr lang="en-IN" dirty="0" smtClean="0">
                <a:latin typeface="Times New Roman" panose="02020603050405020304" pitchFamily="18" charset="0"/>
                <a:cs typeface="Times New Roman" panose="02020603050405020304" pitchFamily="18" charset="0"/>
              </a:rPr>
              <a:t>Secure </a:t>
            </a:r>
            <a:r>
              <a:rPr lang="en-IN" dirty="0">
                <a:latin typeface="Times New Roman" panose="02020603050405020304" pitchFamily="18" charset="0"/>
                <a:cs typeface="Times New Roman" panose="02020603050405020304" pitchFamily="18" charset="0"/>
              </a:rPr>
              <a:t>Public Grievance Portal and Counselling Centre is a platform where anyone can register complaints regarding any social issues without revealing his identity. </a:t>
            </a:r>
          </a:p>
          <a:p>
            <a:pPr>
              <a:lnSpc>
                <a:spcPct val="150000"/>
              </a:lnSpc>
            </a:pPr>
            <a:r>
              <a:rPr lang="en-IN" dirty="0">
                <a:latin typeface="Times New Roman" panose="02020603050405020304" pitchFamily="18" charset="0"/>
                <a:cs typeface="Times New Roman" panose="02020603050405020304" pitchFamily="18" charset="0"/>
              </a:rPr>
              <a:t>The complaint lodger will be provided with a satisfactory help. </a:t>
            </a:r>
          </a:p>
          <a:p>
            <a:pPr>
              <a:lnSpc>
                <a:spcPct val="150000"/>
              </a:lnSpc>
            </a:pPr>
            <a:r>
              <a:rPr lang="en-IN" dirty="0">
                <a:latin typeface="Times New Roman" panose="02020603050405020304" pitchFamily="18" charset="0"/>
                <a:cs typeface="Times New Roman" panose="02020603050405020304" pitchFamily="18" charset="0"/>
              </a:rPr>
              <a:t>It aims to develop a working portal where people can lodge social-complains and get counselling and justifiable guidance from authorized experts.</a:t>
            </a:r>
          </a:p>
        </p:txBody>
      </p:sp>
    </p:spTree>
    <p:extLst>
      <p:ext uri="{BB962C8B-B14F-4D97-AF65-F5344CB8AC3E}">
        <p14:creationId xmlns="" xmlns:p14="http://schemas.microsoft.com/office/powerpoint/2010/main" val="14194538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A78B83-9235-451D-9447-FA635A219F67}"/>
              </a:ext>
            </a:extLst>
          </p:cNvPr>
          <p:cNvSpPr>
            <a:spLocks noGrp="1"/>
          </p:cNvSpPr>
          <p:nvPr>
            <p:ph type="title"/>
          </p:nvPr>
        </p:nvSpPr>
        <p:spPr>
          <a:xfrm>
            <a:off x="2867891" y="501136"/>
            <a:ext cx="8257309" cy="1119845"/>
          </a:xfrm>
        </p:spPr>
        <p:txBody>
          <a:bodyPr>
            <a:normAutofit/>
          </a:bodyPr>
          <a:lstStyle/>
          <a:p>
            <a:r>
              <a:rPr lang="en-IN" sz="5000" b="1" dirty="0">
                <a:solidFill>
                  <a:schemeClr val="accent4">
                    <a:lumMod val="75000"/>
                  </a:schemeClr>
                </a:solidFill>
              </a:rPr>
              <a:t>SCOPE</a:t>
            </a:r>
            <a:endParaRPr lang="en-IN" sz="5000" dirty="0">
              <a:solidFill>
                <a:schemeClr val="accent4">
                  <a:lumMod val="75000"/>
                </a:schemeClr>
              </a:solidFill>
            </a:endParaRPr>
          </a:p>
        </p:txBody>
      </p:sp>
      <p:sp>
        <p:nvSpPr>
          <p:cNvPr id="3" name="Content Placeholder 2">
            <a:extLst>
              <a:ext uri="{FF2B5EF4-FFF2-40B4-BE49-F238E27FC236}">
                <a16:creationId xmlns="" xmlns:a16="http://schemas.microsoft.com/office/drawing/2014/main" id="{E58E6D3D-063C-424C-BB91-B1C2CD1F13E1}"/>
              </a:ext>
            </a:extLst>
          </p:cNvPr>
          <p:cNvSpPr>
            <a:spLocks noGrp="1"/>
          </p:cNvSpPr>
          <p:nvPr>
            <p:ph idx="1"/>
          </p:nvPr>
        </p:nvSpPr>
        <p:spPr>
          <a:xfrm>
            <a:off x="1094508" y="2194561"/>
            <a:ext cx="10030691" cy="2612966"/>
          </a:xfrm>
        </p:spPr>
        <p:txBody>
          <a:bodyPr/>
          <a:lstStyle/>
          <a:p>
            <a:r>
              <a:rPr lang="en-IN" dirty="0">
                <a:latin typeface="Times New Roman" panose="02020603050405020304" pitchFamily="18" charset="0"/>
                <a:cs typeface="Times New Roman" panose="02020603050405020304" pitchFamily="18" charset="0"/>
              </a:rPr>
              <a:t>The increase in the social issues and being traditional most of the people hesitate to some forward and lodge any kind of complain regarding the social grievances.</a:t>
            </a:r>
          </a:p>
          <a:p>
            <a:r>
              <a:rPr lang="en-IN" dirty="0">
                <a:latin typeface="Times New Roman" panose="02020603050405020304" pitchFamily="18" charset="0"/>
                <a:cs typeface="Times New Roman" panose="02020603050405020304" pitchFamily="18" charset="0"/>
              </a:rPr>
              <a:t>This website will provide them a platform to raise their voice and get proper help.</a:t>
            </a:r>
          </a:p>
          <a:p>
            <a:r>
              <a:rPr lang="en-IN" dirty="0">
                <a:latin typeface="Times New Roman" panose="02020603050405020304" pitchFamily="18" charset="0"/>
                <a:cs typeface="Times New Roman" panose="02020603050405020304" pitchFamily="18" charset="0"/>
              </a:rPr>
              <a:t>We have user, admin and counsellor section in our website.</a:t>
            </a:r>
          </a:p>
          <a:p>
            <a:r>
              <a:rPr lang="en-IN" dirty="0">
                <a:latin typeface="Times New Roman" panose="02020603050405020304" pitchFamily="18" charset="0"/>
                <a:cs typeface="Times New Roman" panose="02020603050405020304" pitchFamily="18" charset="0"/>
              </a:rPr>
              <a:t>The user lodges the complaint and it is made visible to the counsellors and on the basis of the problem they provide feedback which will be helpful for the lodger. </a:t>
            </a:r>
          </a:p>
        </p:txBody>
      </p:sp>
    </p:spTree>
    <p:extLst>
      <p:ext uri="{BB962C8B-B14F-4D97-AF65-F5344CB8AC3E}">
        <p14:creationId xmlns="" xmlns:p14="http://schemas.microsoft.com/office/powerpoint/2010/main" val="282529345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87236" y="487681"/>
            <a:ext cx="9357014" cy="883920"/>
          </a:xfrm>
        </p:spPr>
        <p:txBody>
          <a:bodyPr anchor="ctr">
            <a:noAutofit/>
          </a:bodyPr>
          <a:lstStyle/>
          <a:p>
            <a:pPr>
              <a:lnSpc>
                <a:spcPct val="150000"/>
              </a:lnSpc>
            </a:pPr>
            <a:r>
              <a:rPr lang="en-US" sz="4500" b="1" dirty="0">
                <a:solidFill>
                  <a:srgbClr val="C00000"/>
                </a:solidFill>
              </a:rPr>
              <a:t>PROJECT SUMMARY </a:t>
            </a:r>
          </a:p>
        </p:txBody>
      </p:sp>
      <p:sp>
        <p:nvSpPr>
          <p:cNvPr id="2" name="Content Placeholder 1"/>
          <p:cNvSpPr>
            <a:spLocks noGrp="1"/>
          </p:cNvSpPr>
          <p:nvPr>
            <p:ph idx="1"/>
          </p:nvPr>
        </p:nvSpPr>
        <p:spPr>
          <a:xfrm>
            <a:off x="1787236" y="2397816"/>
            <a:ext cx="8601364" cy="3972504"/>
          </a:xfrm>
        </p:spPr>
        <p:txBody>
          <a:bodyPr>
            <a:normAutofit/>
          </a:bodyPr>
          <a:lstStyle/>
          <a:p>
            <a:pPr>
              <a:lnSpc>
                <a:spcPct val="150000"/>
              </a:lnSpc>
            </a:pPr>
            <a:endParaRPr lang="en-US" sz="1575"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 xmlns:a16="http://schemas.microsoft.com/office/drawing/2014/main" id="{454D8C9B-52A9-4074-BFCB-7EB607F1354C}"/>
              </a:ext>
            </a:extLst>
          </p:cNvPr>
          <p:cNvSpPr/>
          <p:nvPr/>
        </p:nvSpPr>
        <p:spPr>
          <a:xfrm>
            <a:off x="1050347" y="2397816"/>
            <a:ext cx="10091305" cy="2827184"/>
          </a:xfrm>
          <a:prstGeom prst="rect">
            <a:avLst/>
          </a:prstGeom>
        </p:spPr>
        <p:txBody>
          <a:bodyPr wrap="square">
            <a:spAutoFit/>
          </a:bodyPr>
          <a:lstStyle/>
          <a:p>
            <a:pPr marL="342900" lvl="0" indent="-342900" defTabSz="914400">
              <a:lnSpc>
                <a:spcPct val="150000"/>
              </a:lnSpc>
              <a:spcBef>
                <a:spcPts val="1000"/>
              </a:spcBef>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Secure Public Grievance Portal and Counselling Centre is a full-stack based project.</a:t>
            </a:r>
          </a:p>
          <a:p>
            <a:pPr marL="342900" lvl="0" indent="-342900" defTabSz="914400">
              <a:lnSpc>
                <a:spcPct val="150000"/>
              </a:lnSpc>
              <a:spcBef>
                <a:spcPts val="1000"/>
              </a:spcBef>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Main aim is to develop a working portal where people can lodge social-complains and get counselling and justifiable guidance from different authorized experts.</a:t>
            </a:r>
          </a:p>
          <a:p>
            <a:pPr marL="342900" lvl="0" indent="-342900" defTabSz="914400">
              <a:lnSpc>
                <a:spcPct val="150000"/>
              </a:lnSpc>
              <a:spcBef>
                <a:spcPts val="1000"/>
              </a:spcBef>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different social grievance situation may vary for domestic violence to corruption including child marriage, child labour, environmental issues and illiteracy</a:t>
            </a:r>
            <a:r>
              <a:rPr lang="en-US" sz="2200"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33395540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AE3E5A-4EE0-4684-A266-A1D1CC4B1B0F}"/>
              </a:ext>
            </a:extLst>
          </p:cNvPr>
          <p:cNvSpPr>
            <a:spLocks noGrp="1"/>
          </p:cNvSpPr>
          <p:nvPr>
            <p:ph type="title"/>
          </p:nvPr>
        </p:nvSpPr>
        <p:spPr>
          <a:xfrm>
            <a:off x="1981200" y="639314"/>
            <a:ext cx="9130145" cy="1300322"/>
          </a:xfrm>
        </p:spPr>
        <p:txBody>
          <a:bodyPr>
            <a:normAutofit/>
          </a:bodyPr>
          <a:lstStyle/>
          <a:p>
            <a:r>
              <a:rPr lang="en-US" sz="4500" b="1" dirty="0">
                <a:solidFill>
                  <a:srgbClr val="0070C0"/>
                </a:solidFill>
              </a:rPr>
              <a:t>requirements</a:t>
            </a:r>
          </a:p>
        </p:txBody>
      </p:sp>
      <p:sp>
        <p:nvSpPr>
          <p:cNvPr id="3" name="Content Placeholder 2">
            <a:extLst>
              <a:ext uri="{FF2B5EF4-FFF2-40B4-BE49-F238E27FC236}">
                <a16:creationId xmlns="" xmlns:a16="http://schemas.microsoft.com/office/drawing/2014/main" id="{28EC4817-1955-4CE1-B903-26EA58D5BDAF}"/>
              </a:ext>
            </a:extLst>
          </p:cNvPr>
          <p:cNvSpPr>
            <a:spLocks noGrp="1"/>
          </p:cNvSpPr>
          <p:nvPr>
            <p:ph idx="1"/>
          </p:nvPr>
        </p:nvSpPr>
        <p:spPr>
          <a:xfrm>
            <a:off x="1080656" y="2244436"/>
            <a:ext cx="10030689" cy="3974249"/>
          </a:xfrm>
        </p:spPr>
        <p:txBody>
          <a:bodyPr numCol="2">
            <a:normAutofit/>
          </a:bodyPr>
          <a:lstStyle/>
          <a:p>
            <a:pPr marL="0" indent="0">
              <a:buNone/>
            </a:pPr>
            <a:r>
              <a:rPr lang="en-IN" sz="2400" b="1" dirty="0">
                <a:latin typeface="Times New Roman" panose="02020603050405020304" pitchFamily="18" charset="0"/>
                <a:cs typeface="Times New Roman" panose="02020603050405020304" pitchFamily="18" charset="0"/>
              </a:rPr>
              <a:t>Hardware:</a:t>
            </a:r>
            <a:r>
              <a:rPr lang="en-IN" sz="2400" dirty="0">
                <a:latin typeface="Times New Roman" panose="02020603050405020304" pitchFamily="18" charset="0"/>
                <a:cs typeface="Times New Roman" panose="02020603050405020304" pitchFamily="18" charset="0"/>
              </a:rPr>
              <a:t> </a:t>
            </a:r>
          </a:p>
          <a:p>
            <a:pPr fontAlgn="base"/>
            <a:r>
              <a:rPr lang="en-IN" sz="2000" dirty="0">
                <a:latin typeface="Times New Roman" panose="02020603050405020304" pitchFamily="18" charset="0"/>
                <a:cs typeface="Times New Roman" panose="02020603050405020304" pitchFamily="18" charset="0"/>
              </a:rPr>
              <a:t>RAM required- 8 GB or above </a:t>
            </a:r>
          </a:p>
          <a:p>
            <a:pPr fontAlgn="base"/>
            <a:r>
              <a:rPr lang="en-IN" sz="2000" dirty="0">
                <a:latin typeface="Times New Roman" panose="02020603050405020304" pitchFamily="18" charset="0"/>
                <a:cs typeface="Times New Roman" panose="02020603050405020304" pitchFamily="18" charset="0"/>
              </a:rPr>
              <a:t>Processor- core i3 or above</a:t>
            </a:r>
          </a:p>
          <a:p>
            <a:pPr marL="0" indent="0">
              <a:buNone/>
            </a:pP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Software:</a:t>
            </a:r>
            <a:endParaRPr lang="en-IN" sz="2400" dirty="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rPr>
              <a:t>Linux</a:t>
            </a:r>
          </a:p>
          <a:p>
            <a:pPr fontAlgn="base"/>
            <a:r>
              <a:rPr lang="en-IN" sz="2000" dirty="0">
                <a:latin typeface="Times New Roman" panose="02020603050405020304" pitchFamily="18" charset="0"/>
                <a:cs typeface="Times New Roman" panose="02020603050405020304" pitchFamily="18" charset="0"/>
              </a:rPr>
              <a:t>MySQL</a:t>
            </a:r>
          </a:p>
          <a:p>
            <a:pPr fontAlgn="base"/>
            <a:r>
              <a:rPr lang="en-IN" sz="2000" dirty="0">
                <a:latin typeface="Times New Roman" panose="02020603050405020304" pitchFamily="18" charset="0"/>
                <a:cs typeface="Times New Roman" panose="02020603050405020304" pitchFamily="18" charset="0"/>
              </a:rPr>
              <a:t>Apache5 </a:t>
            </a:r>
          </a:p>
          <a:p>
            <a:pPr fontAlgn="base"/>
            <a:r>
              <a:rPr lang="en-IN" sz="2000" dirty="0">
                <a:latin typeface="Times New Roman" panose="02020603050405020304" pitchFamily="18" charset="0"/>
                <a:cs typeface="Times New Roman" panose="02020603050405020304" pitchFamily="18" charset="0"/>
              </a:rPr>
              <a:t>Brackets</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Technology Used: </a:t>
            </a:r>
            <a:endParaRPr lang="en-IN" sz="2400" dirty="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rPr>
              <a:t>HTML</a:t>
            </a:r>
          </a:p>
          <a:p>
            <a:pPr fontAlgn="base"/>
            <a:r>
              <a:rPr lang="en-IN" sz="2000" dirty="0">
                <a:latin typeface="Times New Roman" panose="02020603050405020304" pitchFamily="18" charset="0"/>
                <a:cs typeface="Times New Roman" panose="02020603050405020304" pitchFamily="18" charset="0"/>
              </a:rPr>
              <a:t>CSS</a:t>
            </a:r>
          </a:p>
          <a:p>
            <a:pPr fontAlgn="base"/>
            <a:r>
              <a:rPr lang="en-IN" sz="2000" dirty="0">
                <a:latin typeface="Times New Roman" panose="02020603050405020304" pitchFamily="18" charset="0"/>
                <a:cs typeface="Times New Roman" panose="02020603050405020304" pitchFamily="18" charset="0"/>
              </a:rPr>
              <a:t>PHP</a:t>
            </a:r>
          </a:p>
          <a:p>
            <a:pPr fontAlgn="base"/>
            <a:r>
              <a:rPr lang="en-IN" sz="2000" dirty="0">
                <a:latin typeface="Times New Roman" panose="02020603050405020304" pitchFamily="18" charset="0"/>
                <a:cs typeface="Times New Roman" panose="02020603050405020304" pitchFamily="18" charset="0"/>
              </a:rPr>
              <a:t>JavaScript</a:t>
            </a:r>
          </a:p>
          <a:p>
            <a:pPr fontAlgn="base"/>
            <a:r>
              <a:rPr lang="en-IN" sz="2000" dirty="0">
                <a:latin typeface="Times New Roman" panose="02020603050405020304" pitchFamily="18" charset="0"/>
                <a:cs typeface="Times New Roman" panose="02020603050405020304" pitchFamily="18" charset="0"/>
              </a:rPr>
              <a:t>SQL</a:t>
            </a:r>
          </a:p>
        </p:txBody>
      </p:sp>
    </p:spTree>
    <p:extLst>
      <p:ext uri="{BB962C8B-B14F-4D97-AF65-F5344CB8AC3E}">
        <p14:creationId xmlns="" xmlns:p14="http://schemas.microsoft.com/office/powerpoint/2010/main" val="372032916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B17A95-623F-44DB-8D24-FBAD19E216D7}"/>
              </a:ext>
            </a:extLst>
          </p:cNvPr>
          <p:cNvSpPr>
            <a:spLocks noGrp="1"/>
          </p:cNvSpPr>
          <p:nvPr>
            <p:ph type="title"/>
          </p:nvPr>
        </p:nvSpPr>
        <p:spPr>
          <a:xfrm>
            <a:off x="2895600" y="429491"/>
            <a:ext cx="8285018" cy="1203366"/>
          </a:xfrm>
        </p:spPr>
        <p:txBody>
          <a:bodyPr>
            <a:noAutofit/>
          </a:bodyPr>
          <a:lstStyle/>
          <a:p>
            <a:r>
              <a:rPr lang="en-IN" b="1" dirty="0">
                <a:solidFill>
                  <a:schemeClr val="accent4">
                    <a:lumMod val="50000"/>
                  </a:schemeClr>
                </a:solidFill>
              </a:rPr>
              <a:t>WEB Development</a:t>
            </a:r>
            <a:endParaRPr lang="en-IN" dirty="0">
              <a:solidFill>
                <a:schemeClr val="accent4">
                  <a:lumMod val="50000"/>
                </a:schemeClr>
              </a:solidFill>
            </a:endParaRPr>
          </a:p>
        </p:txBody>
      </p:sp>
      <p:sp>
        <p:nvSpPr>
          <p:cNvPr id="3" name="Content Placeholder 2">
            <a:extLst>
              <a:ext uri="{FF2B5EF4-FFF2-40B4-BE49-F238E27FC236}">
                <a16:creationId xmlns="" xmlns:a16="http://schemas.microsoft.com/office/drawing/2014/main" id="{813B5CBF-45C9-406B-AE61-26ED145043FF}"/>
              </a:ext>
            </a:extLst>
          </p:cNvPr>
          <p:cNvSpPr>
            <a:spLocks noGrp="1"/>
          </p:cNvSpPr>
          <p:nvPr>
            <p:ph idx="1"/>
          </p:nvPr>
        </p:nvSpPr>
        <p:spPr>
          <a:xfrm>
            <a:off x="1208314" y="1632857"/>
            <a:ext cx="10123715" cy="4229100"/>
          </a:xfrm>
        </p:spPr>
        <p:txBody>
          <a:bodyPr>
            <a:noAutofit/>
          </a:bodyPr>
          <a:lstStyle/>
          <a:p>
            <a:pPr>
              <a:lnSpc>
                <a:spcPct val="150000"/>
              </a:lnSpc>
            </a:pPr>
            <a:r>
              <a:rPr lang="en-IN" sz="2000" dirty="0">
                <a:latin typeface="Times New Roman" panose="02020603050405020304" pitchFamily="18" charset="0"/>
                <a:cs typeface="Times New Roman" panose="02020603050405020304" pitchFamily="18" charset="0"/>
              </a:rPr>
              <a:t>Web development is the work involved in developing a web site for the internet or an intranet. </a:t>
            </a:r>
          </a:p>
          <a:p>
            <a:pPr>
              <a:lnSpc>
                <a:spcPct val="150000"/>
              </a:lnSpc>
            </a:pPr>
            <a:r>
              <a:rPr lang="en-IN" sz="2000" dirty="0">
                <a:latin typeface="Times New Roman" panose="02020603050405020304" pitchFamily="18" charset="0"/>
                <a:cs typeface="Times New Roman" panose="02020603050405020304" pitchFamily="18" charset="0"/>
              </a:rPr>
              <a:t> Comprehensive list of, may include web engineering, web design, web content development, client liaison, client- side/server-side scripting, web server and network security configuration and e-commerce development. </a:t>
            </a:r>
          </a:p>
          <a:p>
            <a:pPr>
              <a:lnSpc>
                <a:spcPct val="150000"/>
              </a:lnSpc>
            </a:pPr>
            <a:r>
              <a:rPr lang="en-IN" sz="2000" dirty="0">
                <a:latin typeface="Times New Roman" panose="02020603050405020304" pitchFamily="18" charset="0"/>
                <a:cs typeface="Times New Roman" panose="02020603050405020304" pitchFamily="18" charset="0"/>
              </a:rPr>
              <a:t>It is the coding or programming that enables website functionality as per the owner's requirements.</a:t>
            </a:r>
          </a:p>
          <a:p>
            <a:pPr>
              <a:lnSpc>
                <a:spcPct val="150000"/>
              </a:lnSpc>
            </a:pPr>
            <a:r>
              <a:rPr lang="en-IN" sz="2000" dirty="0">
                <a:latin typeface="Times New Roman" panose="02020603050405020304" pitchFamily="18" charset="0"/>
                <a:cs typeface="Times New Roman" panose="02020603050405020304" pitchFamily="18" charset="0"/>
              </a:rPr>
              <a:t>Web developers now help to deliver applications as web services which were traditionally only available as applications on a desk-based computer. </a:t>
            </a:r>
          </a:p>
        </p:txBody>
      </p:sp>
    </p:spTree>
    <p:extLst>
      <p:ext uri="{BB962C8B-B14F-4D97-AF65-F5344CB8AC3E}">
        <p14:creationId xmlns="" xmlns:p14="http://schemas.microsoft.com/office/powerpoint/2010/main" val="42467767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1140</TotalTime>
  <Words>798</Words>
  <Application>Microsoft Office PowerPoint</Application>
  <PresentationFormat>Custom</PresentationFormat>
  <Paragraphs>112</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Vapor Trail</vt:lpstr>
      <vt:lpstr>MINI  PROJECT PRESENTATION</vt:lpstr>
      <vt:lpstr>Slide 2</vt:lpstr>
      <vt:lpstr>TEAM INTRODUCTION</vt:lpstr>
      <vt:lpstr> PROBLEM STATEMENT</vt:lpstr>
      <vt:lpstr>Objective</vt:lpstr>
      <vt:lpstr>SCOPE</vt:lpstr>
      <vt:lpstr>PROJECT SUMMARY </vt:lpstr>
      <vt:lpstr>requirements</vt:lpstr>
      <vt:lpstr>WEB Development</vt:lpstr>
      <vt:lpstr>Website</vt:lpstr>
      <vt:lpstr>USER INTERFACE DEVELOPMENT</vt:lpstr>
      <vt:lpstr>Backend</vt:lpstr>
      <vt:lpstr>The Secure Grievance Portal</vt:lpstr>
      <vt:lpstr>SPECIFICATIONS</vt:lpstr>
      <vt:lpstr>DATA FLOW DIAGRAM</vt:lpstr>
      <vt:lpstr>CLASS DIAGRAM</vt:lpstr>
      <vt:lpstr>HOME PAGE</vt:lpstr>
      <vt:lpstr>PORTAL  </vt:lpstr>
      <vt:lpstr>Fetched Data</vt:lpstr>
      <vt:lpstr>Future Prospects</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TRAINING PRESENTATION</dc:title>
  <dc:creator>Avani Singh</dc:creator>
  <cp:lastModifiedBy>Dell</cp:lastModifiedBy>
  <cp:revision>78</cp:revision>
  <dcterms:created xsi:type="dcterms:W3CDTF">2019-08-30T21:06:03Z</dcterms:created>
  <dcterms:modified xsi:type="dcterms:W3CDTF">2019-11-22T08:13:13Z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