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56" r:id="rId5"/>
    <p:sldId id="271" r:id="rId6"/>
    <p:sldId id="281" r:id="rId7"/>
    <p:sldId id="282" r:id="rId8"/>
    <p:sldId id="283"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1"/>
            <p14:sldId id="282"/>
            <p14:sldId id="283"/>
            <p14:sldId id="284"/>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66" d="100"/>
          <a:sy n="66" d="100"/>
        </p:scale>
        <p:origin x="66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8/15/2023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8/15/2023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780" y="1539709"/>
            <a:ext cx="10515600" cy="2387600"/>
          </a:xfrm>
        </p:spPr>
        <p:txBody>
          <a:bodyPr anchor="ctr" anchorCtr="0">
            <a:normAutofit fontScale="90000"/>
          </a:bodyPr>
          <a:lstStyle/>
          <a:p>
            <a:r>
              <a:rPr lang="en-US" sz="4800" dirty="0">
                <a:solidFill>
                  <a:schemeClr val="bg1"/>
                </a:solidFill>
              </a:rPr>
              <a:t>Telecom Churn Case Study</a:t>
            </a:r>
            <a:br>
              <a:rPr lang="en-US" sz="4800" dirty="0">
                <a:solidFill>
                  <a:schemeClr val="bg1"/>
                </a:solidFill>
              </a:rPr>
            </a:br>
            <a:br>
              <a:rPr lang="en-US" sz="3100" dirty="0">
                <a:solidFill>
                  <a:schemeClr val="bg1"/>
                </a:solidFill>
              </a:rPr>
            </a:br>
            <a:r>
              <a:rPr lang="en-US" sz="3100" dirty="0">
                <a:solidFill>
                  <a:schemeClr val="bg1"/>
                </a:solidFill>
              </a:rPr>
              <a:t>To predict the churn in the ninth month using the data (features) from the first three months</a:t>
            </a:r>
            <a:br>
              <a:rPr lang="en-US" sz="3600" dirty="0"/>
            </a:br>
            <a:br>
              <a:rPr lang="en-US" sz="3600" dirty="0"/>
            </a:br>
            <a:endParaRPr lang="en-US" sz="4800" dirty="0">
              <a:solidFill>
                <a:schemeClr val="bg1"/>
              </a:solidFill>
            </a:endParaRPr>
          </a:p>
        </p:txBody>
      </p:sp>
      <p:sp>
        <p:nvSpPr>
          <p:cNvPr id="3" name="Subtitle 2"/>
          <p:cNvSpPr>
            <a:spLocks noGrp="1"/>
          </p:cNvSpPr>
          <p:nvPr>
            <p:ph type="subTitle" idx="4294967295"/>
          </p:nvPr>
        </p:nvSpPr>
        <p:spPr>
          <a:xfrm>
            <a:off x="855620" y="3231488"/>
            <a:ext cx="9582736" cy="1137793"/>
          </a:xfrm>
        </p:spPr>
        <p:txBody>
          <a:bodyPr>
            <a:normAutofit/>
          </a:bodyPr>
          <a:lstStyle/>
          <a:p>
            <a:pPr marL="0" indent="0">
              <a:buNone/>
            </a:pPr>
            <a:r>
              <a:rPr lang="en-US" sz="2400" dirty="0">
                <a:solidFill>
                  <a:schemeClr val="bg1"/>
                </a:solidFill>
                <a:latin typeface="+mj-lt"/>
              </a:rPr>
              <a:t>By </a:t>
            </a:r>
            <a:r>
              <a:rPr lang="en-US" sz="2400" dirty="0" err="1">
                <a:solidFill>
                  <a:schemeClr val="bg1"/>
                </a:solidFill>
                <a:latin typeface="+mj-lt"/>
              </a:rPr>
              <a:t>Shilpika</a:t>
            </a:r>
            <a:r>
              <a:rPr lang="en-US" sz="2400" dirty="0">
                <a:solidFill>
                  <a:schemeClr val="bg1"/>
                </a:solidFill>
                <a:latin typeface="+mj-lt"/>
              </a:rPr>
              <a:t> Buragohain</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19181"/>
            <a:ext cx="6877119" cy="640080"/>
          </a:xfrm>
        </p:spPr>
        <p:txBody>
          <a:bodyPr>
            <a:noAutofit/>
          </a:bodyPr>
          <a:lstStyle/>
          <a:p>
            <a:r>
              <a:rPr lang="en-US" sz="4400" dirty="0">
                <a:latin typeface="Segoe UI Light" panose="020B0502040204020203" pitchFamily="34" charset="0"/>
                <a:cs typeface="Segoe UI Light" panose="020B0502040204020203" pitchFamily="34" charset="0"/>
              </a:rPr>
              <a:t>Problem Statement</a:t>
            </a:r>
          </a:p>
        </p:txBody>
      </p:sp>
      <p:sp>
        <p:nvSpPr>
          <p:cNvPr id="38" name="Content Placeholder 17"/>
          <p:cNvSpPr txBox="1">
            <a:spLocks/>
          </p:cNvSpPr>
          <p:nvPr/>
        </p:nvSpPr>
        <p:spPr>
          <a:xfrm>
            <a:off x="541609" y="1524707"/>
            <a:ext cx="7466609" cy="54151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r>
              <a:rPr lang="en-US" sz="3200" dirty="0">
                <a:latin typeface="Segoe UI" panose="020B0502040204020203" pitchFamily="34" charset="0"/>
                <a:cs typeface="Segoe UI" panose="020B0502040204020203" pitchFamily="34" charset="0"/>
              </a:rPr>
              <a:t>Analyze customer-level data from a top telecom company, create predictive models to find consumers who are most likely to leave, and pinpoint the primary churn indicators.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1610" y="452387"/>
            <a:ext cx="11134987" cy="678100"/>
          </a:xfrm>
        </p:spPr>
        <p:txBody>
          <a:bodyPr>
            <a:normAutofit fontScale="90000"/>
          </a:bodyPr>
          <a:lstStyle/>
          <a:p>
            <a:r>
              <a:rPr lang="en-US" b="1" dirty="0"/>
              <a:t>Churn rate based on whether the customer decreased her/his MOU in the action month</a:t>
            </a:r>
            <a:endParaRPr lang="en-US" b="1"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1431010"/>
            <a:ext cx="7456984" cy="4790886"/>
          </a:xfrm>
        </p:spPr>
        <p:txBody>
          <a:bodyPr vert="horz" lIns="91440" tIns="45720" rIns="91440" bIns="45720" rtlCol="0">
            <a:normAutofit/>
          </a:bodyPr>
          <a:lstStyle/>
          <a:p>
            <a:pPr marL="0" indent="0">
              <a:lnSpc>
                <a:spcPct val="100000"/>
              </a:lnSpc>
              <a:spcBef>
                <a:spcPts val="1000"/>
              </a:spcBef>
              <a:spcAft>
                <a:spcPts val="600"/>
              </a:spcAft>
              <a:buNone/>
            </a:pPr>
            <a:r>
              <a:rPr lang="en-US" sz="2000" dirty="0"/>
              <a:t>Customers whose minutes of usage (MoU) decreased in the action phase have a higher churn rate than those whose minutes of usage increased in the good phase. </a:t>
            </a:r>
            <a:endParaRPr lang="en-US" sz="20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Content Placeholder 3">
            <a:extLst>
              <a:ext uri="{FF2B5EF4-FFF2-40B4-BE49-F238E27FC236}">
                <a16:creationId xmlns:a16="http://schemas.microsoft.com/office/drawing/2014/main" id="{48A47F70-AFCF-1F95-C141-678EBCA75031}"/>
              </a:ext>
            </a:extLst>
          </p:cNvPr>
          <p:cNvSpPr>
            <a:spLocks noGrp="1"/>
          </p:cNvSpPr>
          <p:nvPr>
            <p:ph sz="quarter" idx="10"/>
          </p:nvPr>
        </p:nvSpPr>
        <p:spPr>
          <a:xfrm>
            <a:off x="6978797" y="1431010"/>
            <a:ext cx="4416552" cy="3977640"/>
          </a:xfrm>
        </p:spPr>
        <p:txBody>
          <a:bodyPr/>
          <a:lstStyle/>
          <a:p>
            <a:pPr algn="just"/>
            <a:endParaRPr lang="en-US"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6174-1646-9353-8CAF-184B052DE930}"/>
              </a:ext>
            </a:extLst>
          </p:cNvPr>
          <p:cNvSpPr>
            <a:spLocks noGrp="1"/>
          </p:cNvSpPr>
          <p:nvPr>
            <p:ph type="title"/>
          </p:nvPr>
        </p:nvSpPr>
        <p:spPr>
          <a:xfrm>
            <a:off x="521207" y="448056"/>
            <a:ext cx="11365993" cy="640080"/>
          </a:xfrm>
        </p:spPr>
        <p:txBody>
          <a:bodyPr>
            <a:normAutofit fontScale="90000"/>
          </a:bodyPr>
          <a:lstStyle/>
          <a:p>
            <a:r>
              <a:rPr lang="en-US" b="1" dirty="0"/>
              <a:t>Churn rate on the basis of whether the customer decreased the amount of recharge in the action month</a:t>
            </a:r>
          </a:p>
        </p:txBody>
      </p:sp>
      <p:sp>
        <p:nvSpPr>
          <p:cNvPr id="3" name="Content Placeholder 2">
            <a:extLst>
              <a:ext uri="{FF2B5EF4-FFF2-40B4-BE49-F238E27FC236}">
                <a16:creationId xmlns:a16="http://schemas.microsoft.com/office/drawing/2014/main" id="{E1FD9D7C-DF3E-C0EE-3FD8-8EC1D3F1D01E}"/>
              </a:ext>
            </a:extLst>
          </p:cNvPr>
          <p:cNvSpPr>
            <a:spLocks noGrp="1"/>
          </p:cNvSpPr>
          <p:nvPr>
            <p:ph sz="quarter" idx="10"/>
          </p:nvPr>
        </p:nvSpPr>
        <p:spPr>
          <a:xfrm>
            <a:off x="539495" y="1435608"/>
            <a:ext cx="8854761" cy="3977640"/>
          </a:xfrm>
        </p:spPr>
        <p:txBody>
          <a:bodyPr>
            <a:normAutofit/>
          </a:bodyPr>
          <a:lstStyle/>
          <a:p>
            <a:pPr lvl="1">
              <a:lnSpc>
                <a:spcPct val="100000"/>
              </a:lnSpc>
            </a:pPr>
            <a:r>
              <a:rPr lang="en-US" sz="2000" dirty="0"/>
              <a:t>Here also we see the same behavior. The churn rate is more for the customers, whose amount of recharge in the action phase is lesser than the amount in the good phase. </a:t>
            </a:r>
          </a:p>
        </p:txBody>
      </p:sp>
    </p:spTree>
    <p:extLst>
      <p:ext uri="{BB962C8B-B14F-4D97-AF65-F5344CB8AC3E}">
        <p14:creationId xmlns:p14="http://schemas.microsoft.com/office/powerpoint/2010/main" val="153423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DA66-C2D5-FE00-0F77-E6C73C89D74E}"/>
              </a:ext>
            </a:extLst>
          </p:cNvPr>
          <p:cNvSpPr>
            <a:spLocks noGrp="1"/>
          </p:cNvSpPr>
          <p:nvPr>
            <p:ph type="title"/>
          </p:nvPr>
        </p:nvSpPr>
        <p:spPr/>
        <p:txBody>
          <a:bodyPr>
            <a:normAutofit/>
          </a:bodyPr>
          <a:lstStyle/>
          <a:p>
            <a:r>
              <a:rPr lang="en-US" sz="3200" b="1" dirty="0"/>
              <a:t>Conclusion and STRATEGY ahead</a:t>
            </a:r>
          </a:p>
        </p:txBody>
      </p:sp>
      <p:sp>
        <p:nvSpPr>
          <p:cNvPr id="3" name="Content Placeholder 2">
            <a:extLst>
              <a:ext uri="{FF2B5EF4-FFF2-40B4-BE49-F238E27FC236}">
                <a16:creationId xmlns:a16="http://schemas.microsoft.com/office/drawing/2014/main" id="{D6AFFA33-09D4-52F5-C7BE-5D0F9D6B8F43}"/>
              </a:ext>
            </a:extLst>
          </p:cNvPr>
          <p:cNvSpPr>
            <a:spLocks noGrp="1"/>
          </p:cNvSpPr>
          <p:nvPr>
            <p:ph sz="quarter" idx="10"/>
          </p:nvPr>
        </p:nvSpPr>
        <p:spPr>
          <a:xfrm>
            <a:off x="539495" y="1435608"/>
            <a:ext cx="9788411" cy="3977640"/>
          </a:xfrm>
        </p:spPr>
        <p:txBody>
          <a:bodyPr>
            <a:noAutofit/>
          </a:bodyPr>
          <a:lstStyle/>
          <a:p>
            <a:pPr marL="228600" indent="-228600">
              <a:buAutoNum type="arabicPeriod"/>
            </a:pPr>
            <a:r>
              <a:rPr lang="en-US" sz="1600" dirty="0"/>
              <a:t>From EDA, we observed that there is a considerable drop in recharge, call usage and data usage in the 8th month which is the `Action Phase`. Below are the important features: loc_og_t2m_mou_7, total_og_mou_6, loc_og_t2t_mou_7, roam_ic_mou_7, onnet_mou_7, arpu_7,loc_og_t2c_mou_7, onnet_mou_8, roam_og_mou_8, arpu_6 </a:t>
            </a:r>
          </a:p>
          <a:p>
            <a:pPr marL="228600" indent="-228600">
              <a:buAutoNum type="arabicPeriod"/>
            </a:pPr>
            <a:r>
              <a:rPr lang="en-US" sz="1600" dirty="0"/>
              <a:t>The "7th month's" average revenue per user is a key factor in determining churn. If it suddenly drops, it may be a sign that the customer is considering leaving, and necessary action should be done. Local Minutes of usage (outgoing) are the most affecting features on the customer churn. </a:t>
            </a:r>
          </a:p>
          <a:p>
            <a:pPr marL="228600" indent="-228600">
              <a:buAutoNum type="arabicPeriod"/>
            </a:pPr>
            <a:r>
              <a:rPr lang="en-US" sz="1600" dirty="0"/>
              <a:t>Roaming Minutes of usage (incoming &amp; outgoing) are also affecting features on the customer churn.</a:t>
            </a:r>
          </a:p>
          <a:p>
            <a:r>
              <a:rPr lang="en-US" sz="1600" dirty="0"/>
              <a:t>5. Total minutes of usage for outgoing is also an important factor affecting the churn.</a:t>
            </a:r>
          </a:p>
        </p:txBody>
      </p:sp>
    </p:spTree>
    <p:extLst>
      <p:ext uri="{BB962C8B-B14F-4D97-AF65-F5344CB8AC3E}">
        <p14:creationId xmlns:p14="http://schemas.microsoft.com/office/powerpoint/2010/main" val="264350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EFDA-F5FF-EF3D-14FC-43C4EED87DCD}"/>
              </a:ext>
            </a:extLst>
          </p:cNvPr>
          <p:cNvSpPr>
            <a:spLocks noGrp="1"/>
          </p:cNvSpPr>
          <p:nvPr>
            <p:ph type="title"/>
          </p:nvPr>
        </p:nvSpPr>
        <p:spPr/>
        <p:txBody>
          <a:bodyPr>
            <a:normAutofit/>
          </a:bodyPr>
          <a:lstStyle/>
          <a:p>
            <a:r>
              <a:rPr lang="en-US" b="1" dirty="0"/>
              <a:t>Following strategies can be incorporated</a:t>
            </a:r>
          </a:p>
        </p:txBody>
      </p:sp>
      <p:sp>
        <p:nvSpPr>
          <p:cNvPr id="3" name="Content Placeholder 2">
            <a:extLst>
              <a:ext uri="{FF2B5EF4-FFF2-40B4-BE49-F238E27FC236}">
                <a16:creationId xmlns:a16="http://schemas.microsoft.com/office/drawing/2014/main" id="{61A87562-C438-F9F1-5990-D74754DC514D}"/>
              </a:ext>
            </a:extLst>
          </p:cNvPr>
          <p:cNvSpPr>
            <a:spLocks noGrp="1"/>
          </p:cNvSpPr>
          <p:nvPr>
            <p:ph sz="quarter" idx="10"/>
          </p:nvPr>
        </p:nvSpPr>
        <p:spPr>
          <a:xfrm>
            <a:off x="539496" y="1435608"/>
            <a:ext cx="9836538" cy="3977640"/>
          </a:xfrm>
        </p:spPr>
        <p:txBody>
          <a:bodyPr>
            <a:noAutofit/>
          </a:bodyPr>
          <a:lstStyle/>
          <a:p>
            <a:pPr marL="285750" indent="-285750">
              <a:buFont typeface="Arial" panose="020B0604020202020204" pitchFamily="34" charset="0"/>
              <a:buChar char="•"/>
            </a:pPr>
            <a:r>
              <a:rPr lang="en-US" sz="1800" dirty="0"/>
              <a:t>Unsatisfactory customer service brought on by a subpar network or inappropriate customer schemes/plans may be the reason of a rapid decline in the utilization of Local Minutes. A better network will be offered, with a focus on customer happiness.</a:t>
            </a:r>
          </a:p>
          <a:p>
            <a:r>
              <a:rPr lang="en-US" sz="1800" dirty="0"/>
              <a:t>• Routine feedback calls should be made for client satisfaction and services that can comprehend their complaints &amp; expectations based on consumption, last recharge, &amp; net usage. It is necessary to take the proper action to stop them from churning.</a:t>
            </a:r>
          </a:p>
          <a:p>
            <a:r>
              <a:rPr lang="en-US" sz="1800" dirty="0"/>
              <a:t>• To entice customers, a number of alluring offers might be presented, together with a dramatic decrease in the overall amount paid on calls and data recharges. Such consumers should receive customized plans in order to keep them from leaving</a:t>
            </a:r>
          </a:p>
          <a:p>
            <a:r>
              <a:rPr lang="en-US" sz="1800" dirty="0"/>
              <a:t>.• Special deals can also be quite beneficial.</a:t>
            </a:r>
          </a:p>
        </p:txBody>
      </p:sp>
    </p:spTree>
    <p:extLst>
      <p:ext uri="{BB962C8B-B14F-4D97-AF65-F5344CB8AC3E}">
        <p14:creationId xmlns:p14="http://schemas.microsoft.com/office/powerpoint/2010/main" val="3652234317"/>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{721CCB31-4605-402D-B1E4-ECFA3D47391F}tf10001108_win32</Template>
  <TotalTime>38</TotalTime>
  <Words>512</Words>
  <Application>Microsoft Office PowerPoint</Application>
  <PresentationFormat>Widescreen</PresentationFormat>
  <Paragraphs>19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Segoe UI Light</vt:lpstr>
      <vt:lpstr>Custom</vt:lpstr>
      <vt:lpstr>Telecom Churn Case Study  To predict the churn in the ninth month using the data (features) from the first three months  </vt:lpstr>
      <vt:lpstr>Problem Statement</vt:lpstr>
      <vt:lpstr>Churn rate based on whether the customer decreased her/his MOU in the action month</vt:lpstr>
      <vt:lpstr>Churn rate on the basis of whether the customer decreased the amount of recharge in the action month</vt:lpstr>
      <vt:lpstr>Conclusion and STRATEGY ahead</vt:lpstr>
      <vt:lpstr>Following strategies can be incorporated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  To predict the churn in the ninth month using the data (features) from the first three months  </dc:title>
  <dc:creator>Deben Buragohain</dc:creator>
  <cp:keywords/>
  <cp:lastModifiedBy>Deben Buragohain</cp:lastModifiedBy>
  <cp:revision>1</cp:revision>
  <dcterms:created xsi:type="dcterms:W3CDTF">2023-08-15T17:33:10Z</dcterms:created>
  <dcterms:modified xsi:type="dcterms:W3CDTF">2023-08-15T18:12:05Z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