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12/26/2019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12/26/2019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12/26/2019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neighborhoods_in_Chicag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neighborhoods_in_Chicag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911F-9687-4FE7-B21C-CF712A030D5B}"/>
              </a:ext>
            </a:extLst>
          </p:cNvPr>
          <p:cNvSpPr>
            <a:spLocks noGrp="1"/>
          </p:cNvSpPr>
          <p:nvPr>
            <p:ph type="ctrTitle"/>
          </p:nvPr>
        </p:nvSpPr>
        <p:spPr>
          <a:xfrm>
            <a:off x="1154955" y="754601"/>
            <a:ext cx="8825658" cy="1634687"/>
          </a:xfrm>
        </p:spPr>
        <p:txBody>
          <a:bodyPr/>
          <a:lstStyle/>
          <a:p>
            <a:r>
              <a:rPr lang="en-US" sz="4400" dirty="0"/>
              <a:t>          </a:t>
            </a:r>
            <a:r>
              <a:rPr lang="en-US" sz="4400" dirty="0" err="1"/>
              <a:t>Cousera</a:t>
            </a:r>
            <a:r>
              <a:rPr lang="en-US" sz="4400" dirty="0"/>
              <a:t> Capstone </a:t>
            </a:r>
            <a:br>
              <a:rPr lang="en-US" dirty="0"/>
            </a:br>
            <a:r>
              <a:rPr lang="en-US" dirty="0"/>
              <a:t>     </a:t>
            </a:r>
            <a:r>
              <a:rPr lang="en-US" sz="2800" dirty="0"/>
              <a:t>IBM Applied Data Science Capstone</a:t>
            </a:r>
          </a:p>
        </p:txBody>
      </p:sp>
      <p:sp>
        <p:nvSpPr>
          <p:cNvPr id="6" name="Title 1">
            <a:extLst>
              <a:ext uri="{FF2B5EF4-FFF2-40B4-BE49-F238E27FC236}">
                <a16:creationId xmlns:a16="http://schemas.microsoft.com/office/drawing/2014/main" id="{EB09AD3B-5894-4692-AB63-6DA2B0FA5864}"/>
              </a:ext>
            </a:extLst>
          </p:cNvPr>
          <p:cNvSpPr txBox="1">
            <a:spLocks/>
          </p:cNvSpPr>
          <p:nvPr/>
        </p:nvSpPr>
        <p:spPr bwMode="gray">
          <a:xfrm>
            <a:off x="1603272" y="2062863"/>
            <a:ext cx="8825658" cy="1634687"/>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1">
                    <a:lumMod val="40000"/>
                    <a:lumOff val="60000"/>
                  </a:schemeClr>
                </a:solidFill>
              </a:rPr>
              <a:t>Opening a new Italian restaurant in Chicago, IL </a:t>
            </a:r>
          </a:p>
        </p:txBody>
      </p:sp>
      <p:sp>
        <p:nvSpPr>
          <p:cNvPr id="7" name="Rectangle 6">
            <a:extLst>
              <a:ext uri="{FF2B5EF4-FFF2-40B4-BE49-F238E27FC236}">
                <a16:creationId xmlns:a16="http://schemas.microsoft.com/office/drawing/2014/main" id="{3F86DA14-1A47-4898-8BE2-10D4A83436A3}"/>
              </a:ext>
            </a:extLst>
          </p:cNvPr>
          <p:cNvSpPr/>
          <p:nvPr/>
        </p:nvSpPr>
        <p:spPr>
          <a:xfrm>
            <a:off x="4235980" y="4433942"/>
            <a:ext cx="2380780" cy="646331"/>
          </a:xfrm>
          <a:prstGeom prst="rect">
            <a:avLst/>
          </a:prstGeom>
        </p:spPr>
        <p:txBody>
          <a:bodyPr wrap="none">
            <a:spAutoFit/>
          </a:bodyPr>
          <a:lstStyle/>
          <a:p>
            <a:r>
              <a:rPr lang="en-US" b="1" dirty="0"/>
              <a:t>By Shilpik Balpande</a:t>
            </a:r>
          </a:p>
          <a:p>
            <a:r>
              <a:rPr lang="en-US" b="1" dirty="0"/>
              <a:t>Date: 12/27/2019</a:t>
            </a:r>
            <a:endParaRPr lang="en-US" dirty="0"/>
          </a:p>
        </p:txBody>
      </p:sp>
    </p:spTree>
    <p:extLst>
      <p:ext uri="{BB962C8B-B14F-4D97-AF65-F5344CB8AC3E}">
        <p14:creationId xmlns:p14="http://schemas.microsoft.com/office/powerpoint/2010/main" val="37806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362DC-F413-43AA-8E03-2BFD4BD149C0}"/>
              </a:ext>
            </a:extLst>
          </p:cNvPr>
          <p:cNvSpPr>
            <a:spLocks noGrp="1"/>
          </p:cNvSpPr>
          <p:nvPr>
            <p:ph type="title"/>
          </p:nvPr>
        </p:nvSpPr>
        <p:spPr/>
        <p:txBody>
          <a:bodyPr/>
          <a:lstStyle/>
          <a:p>
            <a:r>
              <a:rPr lang="en-US" dirty="0"/>
              <a:t>Project Objective /Business Problem</a:t>
            </a:r>
          </a:p>
        </p:txBody>
      </p:sp>
      <p:sp>
        <p:nvSpPr>
          <p:cNvPr id="3" name="Content Placeholder 2">
            <a:extLst>
              <a:ext uri="{FF2B5EF4-FFF2-40B4-BE49-F238E27FC236}">
                <a16:creationId xmlns:a16="http://schemas.microsoft.com/office/drawing/2014/main" id="{5FD5D1D7-CD16-4FD4-9DCB-6744B31708FB}"/>
              </a:ext>
            </a:extLst>
          </p:cNvPr>
          <p:cNvSpPr>
            <a:spLocks noGrp="1"/>
          </p:cNvSpPr>
          <p:nvPr>
            <p:ph idx="1"/>
          </p:nvPr>
        </p:nvSpPr>
        <p:spPr/>
        <p:txBody>
          <a:bodyPr>
            <a:normAutofit lnSpcReduction="10000"/>
          </a:bodyPr>
          <a:lstStyle/>
          <a:p>
            <a:pPr marL="0" indent="0">
              <a:buNone/>
            </a:pPr>
            <a:r>
              <a:rPr lang="en-US" b="1" dirty="0"/>
              <a:t>Problem Description: </a:t>
            </a:r>
            <a:endParaRPr lang="en-US" dirty="0"/>
          </a:p>
          <a:p>
            <a:pPr marL="0" indent="0">
              <a:buNone/>
            </a:pPr>
            <a:r>
              <a:rPr lang="en-US" dirty="0"/>
              <a:t>Restaurant is a place we choose not just for food but also to spend time with our loved ones. The restaurant business is one of the most competitive business which has flourished in huge numbers in the recent times. Specially in a metro city like Chicago, the Restaurant industry has a huge potential and there are established players in this business in the market. One of the most sought-after cuisines is the Italian cuisine.  This project will focus on Italian chain of restaurants to find the most suitable neighborhood in Chicago, Il. </a:t>
            </a:r>
          </a:p>
          <a:p>
            <a:pPr marL="0" indent="0">
              <a:buNone/>
            </a:pPr>
            <a:r>
              <a:rPr lang="en-US" dirty="0"/>
              <a:t>As per a recent study, there are total 92 cuisines in Chicago with 3.67 restaurants per square mile. Hence choosing the right neighborhood with minimum to NO competition is very important for the restaurant to make profit. </a:t>
            </a:r>
          </a:p>
          <a:p>
            <a:pPr marL="0" indent="0">
              <a:buNone/>
            </a:pPr>
            <a:endParaRPr lang="en-US" dirty="0"/>
          </a:p>
        </p:txBody>
      </p:sp>
    </p:spTree>
    <p:extLst>
      <p:ext uri="{BB962C8B-B14F-4D97-AF65-F5344CB8AC3E}">
        <p14:creationId xmlns:p14="http://schemas.microsoft.com/office/powerpoint/2010/main" val="319345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C4D30-2DB3-4DA2-B452-9A9E58EC3084}"/>
              </a:ext>
            </a:extLst>
          </p:cNvPr>
          <p:cNvSpPr>
            <a:spLocks noGrp="1"/>
          </p:cNvSpPr>
          <p:nvPr>
            <p:ph type="title"/>
          </p:nvPr>
        </p:nvSpPr>
        <p:spPr/>
        <p:txBody>
          <a:bodyPr/>
          <a:lstStyle/>
          <a:p>
            <a:r>
              <a:rPr lang="en-US" b="1" dirty="0"/>
              <a:t>Data </a:t>
            </a:r>
          </a:p>
        </p:txBody>
      </p:sp>
      <p:sp>
        <p:nvSpPr>
          <p:cNvPr id="3" name="Content Placeholder 2">
            <a:extLst>
              <a:ext uri="{FF2B5EF4-FFF2-40B4-BE49-F238E27FC236}">
                <a16:creationId xmlns:a16="http://schemas.microsoft.com/office/drawing/2014/main" id="{A7C396E7-3DDE-42F1-9539-03A4812FCF28}"/>
              </a:ext>
            </a:extLst>
          </p:cNvPr>
          <p:cNvSpPr>
            <a:spLocks noGrp="1"/>
          </p:cNvSpPr>
          <p:nvPr>
            <p:ph idx="1"/>
          </p:nvPr>
        </p:nvSpPr>
        <p:spPr/>
        <p:txBody>
          <a:bodyPr/>
          <a:lstStyle/>
          <a:p>
            <a:pPr marL="0" indent="0">
              <a:buNone/>
            </a:pPr>
            <a:r>
              <a:rPr lang="en-US" b="1" dirty="0"/>
              <a:t>    Source of Data.</a:t>
            </a:r>
            <a:endParaRPr lang="en-US" dirty="0"/>
          </a:p>
          <a:p>
            <a:pPr lvl="0"/>
            <a:r>
              <a:rPr lang="en-US" dirty="0"/>
              <a:t>The list of neighborhoods is obtained from the </a:t>
            </a:r>
            <a:r>
              <a:rPr lang="en-US" u="sng" dirty="0">
                <a:hlinkClick r:id="rId2"/>
              </a:rPr>
              <a:t>https://en.wikipedia.org/wiki/List_of_neighborhoods_in_Chicago</a:t>
            </a:r>
            <a:r>
              <a:rPr lang="en-US" dirty="0"/>
              <a:t>. There are 246 localities/neighborhoods in Chicago. </a:t>
            </a:r>
          </a:p>
          <a:p>
            <a:pPr lvl="0"/>
            <a:r>
              <a:rPr lang="en-US" dirty="0"/>
              <a:t>The latitude and longitude of each neighborhood is obtained using geocoder package. </a:t>
            </a:r>
          </a:p>
          <a:p>
            <a:pPr lvl="0"/>
            <a:r>
              <a:rPr lang="en-US" dirty="0"/>
              <a:t>The list of Italian restaurants in each neighborhood is obtained using Four Square API’s  venue endpoint. </a:t>
            </a:r>
          </a:p>
          <a:p>
            <a:endParaRPr lang="en-US" dirty="0"/>
          </a:p>
        </p:txBody>
      </p:sp>
    </p:spTree>
    <p:extLst>
      <p:ext uri="{BB962C8B-B14F-4D97-AF65-F5344CB8AC3E}">
        <p14:creationId xmlns:p14="http://schemas.microsoft.com/office/powerpoint/2010/main" val="3782402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DCFE-B7C7-4A58-98F9-E8A0CC10C987}"/>
              </a:ext>
            </a:extLst>
          </p:cNvPr>
          <p:cNvSpPr>
            <a:spLocks noGrp="1"/>
          </p:cNvSpPr>
          <p:nvPr>
            <p:ph type="title"/>
          </p:nvPr>
        </p:nvSpPr>
        <p:spPr/>
        <p:txBody>
          <a:bodyPr/>
          <a:lstStyle/>
          <a:p>
            <a:r>
              <a:rPr lang="en-US" b="1" dirty="0"/>
              <a:t>Methodology.</a:t>
            </a:r>
            <a:br>
              <a:rPr lang="en-US" dirty="0"/>
            </a:br>
            <a:endParaRPr lang="en-US" dirty="0"/>
          </a:p>
        </p:txBody>
      </p:sp>
      <p:sp>
        <p:nvSpPr>
          <p:cNvPr id="3" name="Content Placeholder 2">
            <a:extLst>
              <a:ext uri="{FF2B5EF4-FFF2-40B4-BE49-F238E27FC236}">
                <a16:creationId xmlns:a16="http://schemas.microsoft.com/office/drawing/2014/main" id="{689F49CE-3B29-40FA-A2C5-82EC1375CF66}"/>
              </a:ext>
            </a:extLst>
          </p:cNvPr>
          <p:cNvSpPr>
            <a:spLocks noGrp="1"/>
          </p:cNvSpPr>
          <p:nvPr>
            <p:ph idx="1"/>
          </p:nvPr>
        </p:nvSpPr>
        <p:spPr>
          <a:xfrm>
            <a:off x="1350263" y="2363803"/>
            <a:ext cx="8825659" cy="3416300"/>
          </a:xfrm>
        </p:spPr>
        <p:txBody>
          <a:bodyPr>
            <a:normAutofit fontScale="70000" lnSpcReduction="20000"/>
          </a:bodyPr>
          <a:lstStyle/>
          <a:p>
            <a:pPr lvl="0"/>
            <a:r>
              <a:rPr lang="en-US" dirty="0"/>
              <a:t>Using web scrapping technique, the wiki page </a:t>
            </a:r>
            <a:r>
              <a:rPr lang="en-US" u="sng" dirty="0">
                <a:hlinkClick r:id="rId2"/>
              </a:rPr>
              <a:t>https://en.wikipedia.org/wiki/List_of_neighborhoods_in_Chicago</a:t>
            </a:r>
            <a:r>
              <a:rPr lang="en-US" dirty="0"/>
              <a:t> is read into a data frame using </a:t>
            </a:r>
            <a:r>
              <a:rPr lang="en-US" dirty="0" err="1"/>
              <a:t>beautifulSoup</a:t>
            </a:r>
            <a:r>
              <a:rPr lang="en-US" dirty="0"/>
              <a:t> package in python. </a:t>
            </a:r>
          </a:p>
          <a:p>
            <a:pPr lvl="0"/>
            <a:r>
              <a:rPr lang="en-US" dirty="0"/>
              <a:t>Using geocode package, the latitude and longitude for each neighborhood is acquired. </a:t>
            </a:r>
          </a:p>
          <a:p>
            <a:pPr lvl="0"/>
            <a:r>
              <a:rPr lang="en-US" dirty="0"/>
              <a:t>All the venues in each neighborhood are obtained using Four Square API. </a:t>
            </a:r>
          </a:p>
          <a:p>
            <a:pPr lvl="0"/>
            <a:r>
              <a:rPr lang="en-US" dirty="0"/>
              <a:t>There are total 364 venue categories. The frequency of occurrences of each venue is then calculated. </a:t>
            </a:r>
          </a:p>
          <a:p>
            <a:pPr lvl="0"/>
            <a:r>
              <a:rPr lang="en-US" b="1" dirty="0"/>
              <a:t>Number of clusters is set to 3. </a:t>
            </a:r>
            <a:r>
              <a:rPr lang="en-US" dirty="0"/>
              <a:t>Dropping the neighborhood column from the </a:t>
            </a:r>
            <a:r>
              <a:rPr lang="en-US" dirty="0" err="1"/>
              <a:t>dataframe</a:t>
            </a:r>
            <a:r>
              <a:rPr lang="en-US" dirty="0"/>
              <a:t>, the </a:t>
            </a:r>
            <a:r>
              <a:rPr lang="en-US" dirty="0" err="1"/>
              <a:t>dataFrame</a:t>
            </a:r>
            <a:r>
              <a:rPr lang="en-US" dirty="0"/>
              <a:t> containing the frequency of occurrences of each venue for each venue category, is fed into a new </a:t>
            </a:r>
            <a:r>
              <a:rPr lang="en-US" dirty="0" err="1"/>
              <a:t>dataframe</a:t>
            </a:r>
            <a:r>
              <a:rPr lang="en-US" dirty="0"/>
              <a:t> named </a:t>
            </a:r>
            <a:r>
              <a:rPr lang="en-US" b="1" dirty="0" err="1"/>
              <a:t>chicago_clustering</a:t>
            </a:r>
            <a:r>
              <a:rPr lang="en-US" b="1" dirty="0"/>
              <a:t> to which is filtered for category type as Italian restaurant is used to</a:t>
            </a:r>
            <a:r>
              <a:rPr lang="en-US" dirty="0"/>
              <a:t> train</a:t>
            </a:r>
            <a:r>
              <a:rPr lang="en-US" b="1" dirty="0"/>
              <a:t> the K-means </a:t>
            </a:r>
            <a:r>
              <a:rPr lang="en-US" dirty="0"/>
              <a:t>model</a:t>
            </a:r>
            <a:r>
              <a:rPr lang="en-US" b="1" dirty="0"/>
              <a:t> assigned to </a:t>
            </a:r>
            <a:r>
              <a:rPr lang="en-US" b="1" dirty="0" err="1"/>
              <a:t>avariable</a:t>
            </a:r>
            <a:r>
              <a:rPr lang="en-US" b="1" dirty="0"/>
              <a:t> named ‘</a:t>
            </a:r>
            <a:r>
              <a:rPr lang="en-US" b="1" dirty="0" err="1"/>
              <a:t>kmeans</a:t>
            </a:r>
            <a:endParaRPr lang="en-US" dirty="0"/>
          </a:p>
          <a:p>
            <a:pPr lvl="0"/>
            <a:r>
              <a:rPr lang="en-US" dirty="0"/>
              <a:t>The</a:t>
            </a:r>
            <a:r>
              <a:rPr lang="en-US" b="1" dirty="0"/>
              <a:t> </a:t>
            </a:r>
            <a:r>
              <a:rPr lang="en-US" b="1" dirty="0" err="1"/>
              <a:t>kmeans</a:t>
            </a:r>
            <a:r>
              <a:rPr lang="en-US" b="1" dirty="0"/>
              <a:t> </a:t>
            </a:r>
            <a:r>
              <a:rPr lang="en-US" dirty="0"/>
              <a:t>model is now trained based on the clusters with 3 clusters. </a:t>
            </a:r>
          </a:p>
          <a:p>
            <a:pPr lvl="0"/>
            <a:r>
              <a:rPr lang="en-US" dirty="0"/>
              <a:t>The </a:t>
            </a:r>
            <a:r>
              <a:rPr lang="en-US" i="1" dirty="0" err="1"/>
              <a:t>Chicago_merged</a:t>
            </a:r>
            <a:r>
              <a:rPr lang="en-US" i="1" dirty="0"/>
              <a:t> </a:t>
            </a:r>
            <a:r>
              <a:rPr lang="en-US" dirty="0"/>
              <a:t>data frame is copied from </a:t>
            </a:r>
            <a:r>
              <a:rPr lang="en-US" i="1" dirty="0" err="1"/>
              <a:t>chicago_restaurant</a:t>
            </a:r>
            <a:r>
              <a:rPr lang="en-US" i="1" dirty="0"/>
              <a:t> </a:t>
            </a:r>
            <a:r>
              <a:rPr lang="en-US" dirty="0"/>
              <a:t>, with labels added from </a:t>
            </a:r>
            <a:r>
              <a:rPr lang="en-US" dirty="0" err="1"/>
              <a:t>kmeans</a:t>
            </a:r>
            <a:r>
              <a:rPr lang="en-US" dirty="0"/>
              <a:t>, and then joined with original neighborhood </a:t>
            </a:r>
            <a:r>
              <a:rPr lang="en-US" dirty="0" err="1"/>
              <a:t>dataframe</a:t>
            </a:r>
            <a:r>
              <a:rPr lang="en-US" dirty="0"/>
              <a:t> on neighborhood column.</a:t>
            </a:r>
          </a:p>
          <a:p>
            <a:pPr lvl="0"/>
            <a:r>
              <a:rPr lang="en-US" dirty="0"/>
              <a:t>Folium package is used to create a map from </a:t>
            </a:r>
            <a:r>
              <a:rPr lang="en-US" i="1" dirty="0" err="1"/>
              <a:t>chicago_merged</a:t>
            </a:r>
            <a:r>
              <a:rPr lang="en-US" i="1" dirty="0"/>
              <a:t> </a:t>
            </a:r>
            <a:r>
              <a:rPr lang="en-US" dirty="0" err="1"/>
              <a:t>dataFrame</a:t>
            </a:r>
            <a:r>
              <a:rPr lang="en-US" dirty="0"/>
              <a:t> </a:t>
            </a:r>
          </a:p>
          <a:p>
            <a:endParaRPr lang="en-US" dirty="0"/>
          </a:p>
        </p:txBody>
      </p:sp>
    </p:spTree>
    <p:extLst>
      <p:ext uri="{BB962C8B-B14F-4D97-AF65-F5344CB8AC3E}">
        <p14:creationId xmlns:p14="http://schemas.microsoft.com/office/powerpoint/2010/main" val="1515952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D9918-FDE1-4D01-A933-FE21714230D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00C456A1-BAA9-43D4-805E-B02CBC66169B}"/>
              </a:ext>
            </a:extLst>
          </p:cNvPr>
          <p:cNvSpPr>
            <a:spLocks noGrp="1"/>
          </p:cNvSpPr>
          <p:nvPr>
            <p:ph idx="1"/>
          </p:nvPr>
        </p:nvSpPr>
        <p:spPr/>
        <p:txBody>
          <a:bodyPr/>
          <a:lstStyle/>
          <a:p>
            <a:pPr marL="0" indent="0">
              <a:buNone/>
            </a:pPr>
            <a:r>
              <a:rPr lang="en-US" dirty="0"/>
              <a:t>     The results from the K means clustering shows that </a:t>
            </a:r>
          </a:p>
          <a:p>
            <a:r>
              <a:rPr lang="en-US" dirty="0"/>
              <a:t>Cluster 0: Has approx. 50 occurrences of Italian cuisine restaurant with 242 neighborhoods</a:t>
            </a:r>
          </a:p>
          <a:p>
            <a:r>
              <a:rPr lang="en-US" dirty="0"/>
              <a:t>Cluster 1: Has 1 neighborhood with 0 occurrences of Italian cuisines restaurant </a:t>
            </a:r>
          </a:p>
          <a:p>
            <a:r>
              <a:rPr lang="en-US" dirty="0"/>
              <a:t>Cluster 2: has 3 neighborhoods with 0 occurrence of Italian cuisines restaurant </a:t>
            </a:r>
          </a:p>
        </p:txBody>
      </p:sp>
    </p:spTree>
    <p:extLst>
      <p:ext uri="{BB962C8B-B14F-4D97-AF65-F5344CB8AC3E}">
        <p14:creationId xmlns:p14="http://schemas.microsoft.com/office/powerpoint/2010/main" val="233455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1C2A5-5939-4F2A-87FB-152692A6303C}"/>
              </a:ext>
            </a:extLst>
          </p:cNvPr>
          <p:cNvSpPr>
            <a:spLocks noGrp="1"/>
          </p:cNvSpPr>
          <p:nvPr>
            <p:ph type="title"/>
          </p:nvPr>
        </p:nvSpPr>
        <p:spPr/>
        <p:txBody>
          <a:bodyPr/>
          <a:lstStyle/>
          <a:p>
            <a:r>
              <a:rPr lang="en-US" b="1" dirty="0"/>
              <a:t>Discussion/Suggestions/limitations</a:t>
            </a:r>
            <a:r>
              <a:rPr lang="en-US" dirty="0"/>
              <a:t>: </a:t>
            </a:r>
            <a:br>
              <a:rPr lang="en-US" dirty="0"/>
            </a:br>
            <a:endParaRPr lang="en-US" dirty="0"/>
          </a:p>
        </p:txBody>
      </p:sp>
      <p:sp>
        <p:nvSpPr>
          <p:cNvPr id="3" name="Content Placeholder 2">
            <a:extLst>
              <a:ext uri="{FF2B5EF4-FFF2-40B4-BE49-F238E27FC236}">
                <a16:creationId xmlns:a16="http://schemas.microsoft.com/office/drawing/2014/main" id="{601F5DBC-D57D-42C8-AE49-501106F3E6DF}"/>
              </a:ext>
            </a:extLst>
          </p:cNvPr>
          <p:cNvSpPr>
            <a:spLocks noGrp="1"/>
          </p:cNvSpPr>
          <p:nvPr>
            <p:ph idx="1"/>
          </p:nvPr>
        </p:nvSpPr>
        <p:spPr/>
        <p:txBody>
          <a:bodyPr/>
          <a:lstStyle/>
          <a:p>
            <a:r>
              <a:rPr lang="en-US" dirty="0"/>
              <a:t>The results show that the there is high concentration of Italian restaurants in Cluster 0.   Whereas less concentration of to no Italian restaurants in cluster 2 with 3 neighborhoods. Cluster 1 also as no restaurants but has only 1 neighborhood based on the latitude and longitude information. </a:t>
            </a:r>
            <a:r>
              <a:rPr lang="en-US" b="1" dirty="0"/>
              <a:t>Hence, neighborhoods belonging to cluster 2 are more likely and recommended to open a new Italian restaurant to be profitable based on location. </a:t>
            </a:r>
            <a:endParaRPr lang="en-US" dirty="0"/>
          </a:p>
          <a:p>
            <a:r>
              <a:rPr lang="en-US" dirty="0"/>
              <a:t>These recommendations are based on location data. there might be other factors like population, income of people, type of community in that neighborhood etc.</a:t>
            </a:r>
          </a:p>
          <a:p>
            <a:r>
              <a:rPr lang="en-US" dirty="0"/>
              <a:t>The four square data is limited to venue list and does not cover 100% of data</a:t>
            </a:r>
          </a:p>
          <a:p>
            <a:endParaRPr lang="en-US" dirty="0"/>
          </a:p>
        </p:txBody>
      </p:sp>
    </p:spTree>
    <p:extLst>
      <p:ext uri="{BB962C8B-B14F-4D97-AF65-F5344CB8AC3E}">
        <p14:creationId xmlns:p14="http://schemas.microsoft.com/office/powerpoint/2010/main" val="530016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8EAC-017E-4895-93CA-0FCC708435E3}"/>
              </a:ext>
            </a:extLst>
          </p:cNvPr>
          <p:cNvSpPr>
            <a:spLocks noGrp="1"/>
          </p:cNvSpPr>
          <p:nvPr>
            <p:ph type="title"/>
          </p:nvPr>
        </p:nvSpPr>
        <p:spPr/>
        <p:txBody>
          <a:bodyPr/>
          <a:lstStyle/>
          <a:p>
            <a:r>
              <a:rPr lang="en-US" b="1" dirty="0"/>
              <a:t>Conclusion </a:t>
            </a:r>
            <a:br>
              <a:rPr lang="en-US" dirty="0"/>
            </a:br>
            <a:endParaRPr lang="en-US" dirty="0"/>
          </a:p>
        </p:txBody>
      </p:sp>
      <p:sp>
        <p:nvSpPr>
          <p:cNvPr id="3" name="Content Placeholder 2">
            <a:extLst>
              <a:ext uri="{FF2B5EF4-FFF2-40B4-BE49-F238E27FC236}">
                <a16:creationId xmlns:a16="http://schemas.microsoft.com/office/drawing/2014/main" id="{F7BFABC5-7852-443E-8E0B-7F394ADD834B}"/>
              </a:ext>
            </a:extLst>
          </p:cNvPr>
          <p:cNvSpPr>
            <a:spLocks noGrp="1"/>
          </p:cNvSpPr>
          <p:nvPr>
            <p:ph idx="1"/>
          </p:nvPr>
        </p:nvSpPr>
        <p:spPr/>
        <p:txBody>
          <a:bodyPr/>
          <a:lstStyle/>
          <a:p>
            <a:r>
              <a:rPr lang="en-US" dirty="0"/>
              <a:t>Cluster 1 and 2 has zero concertation of Italian restaurant in the Chicago neighborhood</a:t>
            </a:r>
          </a:p>
          <a:p>
            <a:r>
              <a:rPr lang="en-US" dirty="0"/>
              <a:t> Cluster 2 is the most accurate location with least or NO concentration of Italian restaurants in the city of Chicago Illinois in the US to open a new Italian restaurant in Chicago. This conclusion is based on location data only which meets the objective of the project. As mentioned there will be other features/dependencies like area population, income, eating preferences of people in that area etc. </a:t>
            </a:r>
          </a:p>
        </p:txBody>
      </p:sp>
    </p:spTree>
    <p:extLst>
      <p:ext uri="{BB962C8B-B14F-4D97-AF65-F5344CB8AC3E}">
        <p14:creationId xmlns:p14="http://schemas.microsoft.com/office/powerpoint/2010/main" val="2284534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1142</TotalTime>
  <Words>712</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          Cousera Capstone       IBM Applied Data Science Capstone</vt:lpstr>
      <vt:lpstr>Project Objective /Business Problem</vt:lpstr>
      <vt:lpstr>Data </vt:lpstr>
      <vt:lpstr>Methodology. </vt:lpstr>
      <vt:lpstr>Results</vt:lpstr>
      <vt:lpstr>Discussion/Suggestions/limitations: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Cousera Capstone      IBM Applied Data Science Capstone</dc:title>
  <dc:creator>Shilpik Balpande</dc:creator>
  <cp:lastModifiedBy>Balpande, Shilpik</cp:lastModifiedBy>
  <cp:revision>28</cp:revision>
  <dcterms:created xsi:type="dcterms:W3CDTF">2019-12-26T21:30:08Z</dcterms:created>
  <dcterms:modified xsi:type="dcterms:W3CDTF">2019-12-27T16:32:38Z</dcterms:modified>
</cp:coreProperties>
</file>