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9" r:id="rId2"/>
    <p:sldId id="260" r:id="rId3"/>
  </p:sldIdLst>
  <p:sldSz cx="18288000" cy="10287000"/>
  <p:notesSz cx="6858000" cy="9144000"/>
  <p:embeddedFontLst>
    <p:embeddedFont>
      <p:font typeface="Calibri" pitchFamily="34" charset="0"/>
      <p:regular r:id="rId5"/>
      <p:bold r:id="rId6"/>
      <p:italic r:id="rId7"/>
      <p:boldItalic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38" autoAdjust="0"/>
    <p:restoredTop sz="83949" autoAdjust="0"/>
  </p:normalViewPr>
  <p:slideViewPr>
    <p:cSldViewPr>
      <p:cViewPr varScale="1">
        <p:scale>
          <a:sx n="42" d="100"/>
          <a:sy n="42" d="100"/>
        </p:scale>
        <p:origin x="-52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264606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6154400" y="-104763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a:off x="0" y="0"/>
              <a:ext cx="4083272" cy="4091977"/>
            </a:xfrm>
            <a:prstGeom prst="rect">
              <a:avLst/>
            </a:prstGeom>
          </p:spPr>
        </p:pic>
      </p:grpSp>
      <p:sp>
        <p:nvSpPr>
          <p:cNvPr id="22" name="TextBox 3">
            <a:extLst>
              <a:ext uri="{FF2B5EF4-FFF2-40B4-BE49-F238E27FC236}">
                <a16:creationId xmlns:a16="http://schemas.microsoft.com/office/drawing/2014/main" xmlns="" id="{AC8D7363-3D9D-1D44-A8AF-6A02F9D83888}"/>
              </a:ext>
            </a:extLst>
          </p:cNvPr>
          <p:cNvSpPr txBox="1"/>
          <p:nvPr/>
        </p:nvSpPr>
        <p:spPr>
          <a:xfrm>
            <a:off x="4866887" y="2266994"/>
            <a:ext cx="4636129" cy="1091389"/>
          </a:xfrm>
          <a:prstGeom prst="rect">
            <a:avLst/>
          </a:prstGeom>
        </p:spPr>
        <p:txBody>
          <a:bodyPr lIns="0" tIns="0" rIns="0" bIns="0" rtlCol="0" anchor="t">
            <a:spAutoFit/>
          </a:bodyPr>
          <a:lstStyle/>
          <a:p>
            <a:pPr>
              <a:lnSpc>
                <a:spcPts val="9600"/>
              </a:lnSpc>
            </a:pPr>
            <a:r>
              <a:rPr lang="en-US" sz="6000" spc="-80">
                <a:solidFill>
                  <a:schemeClr val="bg1"/>
                </a:solidFill>
                <a:latin typeface="Graphik Regular" panose="020B0503030202060203" pitchFamily="34" charset="0"/>
              </a:rPr>
              <a:t>Day 4</a:t>
            </a:r>
            <a:r>
              <a:rPr lang="en-US" sz="6000" spc="-80" dirty="0">
                <a:solidFill>
                  <a:schemeClr val="bg1"/>
                </a:solidFill>
                <a:latin typeface="Graphik Regular" panose="020B0503030202060203" pitchFamily="34" charset="0"/>
              </a:rPr>
              <a:t>8</a:t>
            </a:r>
            <a:r>
              <a:rPr lang="en-US" sz="6000" spc="-80">
                <a:solidFill>
                  <a:schemeClr val="bg1"/>
                </a:solidFill>
                <a:latin typeface="Graphik Regular" panose="020B0503030202060203" pitchFamily="34" charset="0"/>
              </a:rPr>
              <a:t> of 6</a:t>
            </a:r>
            <a:r>
              <a:rPr lang="en-US" sz="6000" spc="-80" dirty="0">
                <a:solidFill>
                  <a:schemeClr val="bg1"/>
                </a:solidFill>
                <a:latin typeface="Graphik Regular" panose="020B0503030202060203" pitchFamily="34" charset="0"/>
              </a:rPr>
              <a:t>0</a:t>
            </a:r>
          </a:p>
        </p:txBody>
      </p:sp>
      <p:grpSp>
        <p:nvGrpSpPr>
          <p:cNvPr id="24" name="Group 12">
            <a:extLst>
              <a:ext uri="{FF2B5EF4-FFF2-40B4-BE49-F238E27FC236}">
                <a16:creationId xmlns:a16="http://schemas.microsoft.com/office/drawing/2014/main" xmlns="" id="{EC760E0D-BC11-0347-B905-E74FDC13E05F}"/>
              </a:ext>
            </a:extLst>
          </p:cNvPr>
          <p:cNvGrpSpPr/>
          <p:nvPr/>
        </p:nvGrpSpPr>
        <p:grpSpPr>
          <a:xfrm>
            <a:off x="1298688" y="5935136"/>
            <a:ext cx="3438614" cy="3297100"/>
            <a:chOff x="0" y="154662"/>
            <a:chExt cx="4584818" cy="4396135"/>
          </a:xfrm>
        </p:grpSpPr>
        <p:grpSp>
          <p:nvGrpSpPr>
            <p:cNvPr id="25" name="Group 13">
              <a:extLst>
                <a:ext uri="{FF2B5EF4-FFF2-40B4-BE49-F238E27FC236}">
                  <a16:creationId xmlns:a16="http://schemas.microsoft.com/office/drawing/2014/main" xmlns="" id="{AC7A74BB-B3AB-9742-B561-90F2A40FA2A5}"/>
                </a:ext>
              </a:extLst>
            </p:cNvPr>
            <p:cNvGrpSpPr>
              <a:grpSpLocks noChangeAspect="1"/>
            </p:cNvGrpSpPr>
            <p:nvPr/>
          </p:nvGrpSpPr>
          <p:grpSpPr>
            <a:xfrm>
              <a:off x="0" y="656398"/>
              <a:ext cx="3894399" cy="3894399"/>
              <a:chOff x="0" y="0"/>
              <a:chExt cx="6350000" cy="6350000"/>
            </a:xfrm>
          </p:grpSpPr>
          <p:sp>
            <p:nvSpPr>
              <p:cNvPr id="27" name="Freeform 14">
                <a:extLst>
                  <a:ext uri="{FF2B5EF4-FFF2-40B4-BE49-F238E27FC236}">
                    <a16:creationId xmlns:a16="http://schemas.microsoft.com/office/drawing/2014/main" xmlns="" id="{0AD9D661-B01E-7A4D-9509-80AC56FB81C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26" name="Picture 15">
              <a:extLst>
                <a:ext uri="{FF2B5EF4-FFF2-40B4-BE49-F238E27FC236}">
                  <a16:creationId xmlns:a16="http://schemas.microsoft.com/office/drawing/2014/main" xmlns="" id="{B97BA4CF-2BF6-174E-A186-1E4B31D6AA1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6484543">
              <a:off x="686267" y="150511"/>
              <a:ext cx="3894400" cy="3902702"/>
            </a:xfrm>
            <a:prstGeom prst="rect">
              <a:avLst/>
            </a:prstGeom>
          </p:spPr>
        </p:pic>
      </p:grpSp>
      <p:sp>
        <p:nvSpPr>
          <p:cNvPr id="23" name="TextBox 3">
            <a:extLst>
              <a:ext uri="{FF2B5EF4-FFF2-40B4-BE49-F238E27FC236}">
                <a16:creationId xmlns:a16="http://schemas.microsoft.com/office/drawing/2014/main" xmlns="" id="{81A4BB17-8878-A740-B2AC-CA8CA689EC0E}"/>
              </a:ext>
            </a:extLst>
          </p:cNvPr>
          <p:cNvSpPr txBox="1"/>
          <p:nvPr/>
        </p:nvSpPr>
        <p:spPr>
          <a:xfrm>
            <a:off x="4933611" y="6388331"/>
            <a:ext cx="4988724" cy="2073453"/>
          </a:xfrm>
          <a:prstGeom prst="rect">
            <a:avLst/>
          </a:prstGeom>
        </p:spPr>
        <p:txBody>
          <a:bodyPr wrap="square" lIns="0" tIns="0" rIns="0" bIns="0" rtlCol="0" anchor="t">
            <a:spAutoFit/>
          </a:bodyPr>
          <a:lstStyle/>
          <a:p>
            <a:pPr>
              <a:lnSpc>
                <a:spcPct val="150000"/>
              </a:lnSpc>
            </a:pPr>
            <a:r>
              <a:rPr lang="en-US" sz="4800" spc="-80" dirty="0">
                <a:solidFill>
                  <a:schemeClr val="bg1"/>
                </a:solidFill>
                <a:latin typeface="Graphik Regular" panose="020B0503030202060203" pitchFamily="34" charset="0"/>
              </a:rPr>
              <a:t>FFIC Approvals on time</a:t>
            </a:r>
          </a:p>
        </p:txBody>
      </p:sp>
      <p:sp>
        <p:nvSpPr>
          <p:cNvPr id="32" name="TextBox 3">
            <a:extLst>
              <a:ext uri="{FF2B5EF4-FFF2-40B4-BE49-F238E27FC236}">
                <a16:creationId xmlns:a16="http://schemas.microsoft.com/office/drawing/2014/main" xmlns="" id="{4F150342-A235-1643-ACE9-0ED01CA44566}"/>
              </a:ext>
            </a:extLst>
          </p:cNvPr>
          <p:cNvSpPr txBox="1"/>
          <p:nvPr/>
        </p:nvSpPr>
        <p:spPr>
          <a:xfrm>
            <a:off x="2590574" y="413466"/>
            <a:ext cx="15327423" cy="677108"/>
          </a:xfrm>
          <a:prstGeom prst="rect">
            <a:avLst/>
          </a:prstGeom>
        </p:spPr>
        <p:txBody>
          <a:bodyPr wrap="square" lIns="0" tIns="0" rIns="0" bIns="0" rtlCol="0" anchor="t">
            <a:spAutoFit/>
          </a:bodyPr>
          <a:lstStyle/>
          <a:p>
            <a:r>
              <a:rPr lang="en-US" sz="4400" b="1" spc="-80" dirty="0">
                <a:solidFill>
                  <a:schemeClr val="bg1"/>
                </a:solidFill>
                <a:latin typeface="Graphik Regular" panose="020B0503030202060203" pitchFamily="34" charset="0"/>
              </a:rPr>
              <a:t>Project Update Dashboard – </a:t>
            </a:r>
            <a:r>
              <a:rPr lang="en-US" sz="4400" b="1" spc="-80" dirty="0">
                <a:latin typeface="Graphik Regular" panose="020B0503030202060203" pitchFamily="34" charset="0"/>
              </a:rPr>
              <a:t>Government Approvals</a:t>
            </a:r>
          </a:p>
        </p:txBody>
      </p:sp>
      <p:sp>
        <p:nvSpPr>
          <p:cNvPr id="33" name="TextBox 32">
            <a:extLst>
              <a:ext uri="{FF2B5EF4-FFF2-40B4-BE49-F238E27FC236}">
                <a16:creationId xmlns:a16="http://schemas.microsoft.com/office/drawing/2014/main" xmlns="" id="{307DB09C-BCE4-3D44-8B36-597EDF9C439A}"/>
              </a:ext>
            </a:extLst>
          </p:cNvPr>
          <p:cNvSpPr txBox="1"/>
          <p:nvPr/>
        </p:nvSpPr>
        <p:spPr>
          <a:xfrm>
            <a:off x="10061802" y="1454169"/>
            <a:ext cx="7807236"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Objective</a:t>
            </a:r>
            <a:r>
              <a:rPr lang="en-US" sz="2400" dirty="0" smtClean="0">
                <a:latin typeface="Graphik Regular" panose="020B0503030202060203" pitchFamily="34" charset="77"/>
              </a:rPr>
              <a:t>: Obtain govt. approvals for the required documents within the specified timeframe. </a:t>
            </a:r>
            <a:endParaRPr lang="en-US" sz="2400" dirty="0">
              <a:latin typeface="Graphik Regular" panose="020B0503030202060203" pitchFamily="34" charset="77"/>
            </a:endParaRPr>
          </a:p>
        </p:txBody>
      </p:sp>
      <p:sp>
        <p:nvSpPr>
          <p:cNvPr id="34" name="TextBox 33">
            <a:extLst>
              <a:ext uri="{FF2B5EF4-FFF2-40B4-BE49-F238E27FC236}">
                <a16:creationId xmlns:a16="http://schemas.microsoft.com/office/drawing/2014/main" xmlns="" id="{FBCBEF31-3AE3-1043-A05E-C04A4D8C209B}"/>
              </a:ext>
            </a:extLst>
          </p:cNvPr>
          <p:cNvSpPr txBox="1"/>
          <p:nvPr/>
        </p:nvSpPr>
        <p:spPr>
          <a:xfrm>
            <a:off x="10200161" y="2470262"/>
            <a:ext cx="7014050"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Time</a:t>
            </a:r>
            <a:r>
              <a:rPr lang="en-US" sz="2400" dirty="0" smtClean="0">
                <a:latin typeface="Graphik Regular" panose="020B0503030202060203" pitchFamily="34" charset="77"/>
              </a:rPr>
              <a:t>: The project began on April 1 and is currently on Day 48 out of 60 business days.</a:t>
            </a:r>
            <a:endParaRPr lang="en-US" sz="2400" dirty="0">
              <a:latin typeface="Graphik Regular" panose="020B0503030202060203" pitchFamily="34" charset="77"/>
            </a:endParaRPr>
          </a:p>
        </p:txBody>
      </p:sp>
      <p:sp>
        <p:nvSpPr>
          <p:cNvPr id="35" name="TextBox 34">
            <a:extLst>
              <a:ext uri="{FF2B5EF4-FFF2-40B4-BE49-F238E27FC236}">
                <a16:creationId xmlns:a16="http://schemas.microsoft.com/office/drawing/2014/main" xmlns="" id="{44762F5D-8372-0D43-AF77-BE11FD9DD3E3}"/>
              </a:ext>
            </a:extLst>
          </p:cNvPr>
          <p:cNvSpPr txBox="1"/>
          <p:nvPr/>
        </p:nvSpPr>
        <p:spPr>
          <a:xfrm>
            <a:off x="10254285" y="6524506"/>
            <a:ext cx="7574866"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Risks</a:t>
            </a:r>
            <a:r>
              <a:rPr lang="en-US" sz="2400" dirty="0">
                <a:latin typeface="Graphik Regular" panose="020B0503030202060203" pitchFamily="34" charset="77"/>
              </a:rPr>
              <a:t>: </a:t>
            </a:r>
            <a:endParaRPr lang="en-US" sz="2400" dirty="0" smtClean="0">
              <a:latin typeface="Graphik Regular" panose="020B0503030202060203" pitchFamily="34" charset="77"/>
            </a:endParaRPr>
          </a:p>
          <a:p>
            <a:pPr marL="285750" indent="-285750">
              <a:buFont typeface="Arial" panose="020B0604020202020204" pitchFamily="34" charset="0"/>
              <a:buChar char="•"/>
            </a:pPr>
            <a:r>
              <a:rPr lang="en-US" sz="2400" dirty="0" smtClean="0">
                <a:latin typeface="Graphik Regular" panose="020B0503030202060203" pitchFamily="34" charset="77"/>
              </a:rPr>
              <a:t>Delays in task completion, particularly with </a:t>
            </a:r>
            <a:r>
              <a:rPr lang="en-US" sz="2400" dirty="0" err="1" smtClean="0">
                <a:latin typeface="Graphik Regular" panose="020B0503030202060203" pitchFamily="34" charset="77"/>
              </a:rPr>
              <a:t>Faz</a:t>
            </a:r>
            <a:r>
              <a:rPr lang="en-US" sz="2400" dirty="0" smtClean="0">
                <a:latin typeface="Graphik Regular" panose="020B0503030202060203" pitchFamily="34" charset="77"/>
              </a:rPr>
              <a:t> being out of town next week and additional budget overruns due to waiver fees and overtime.</a:t>
            </a:r>
          </a:p>
          <a:p>
            <a:pPr marL="285750" indent="-285750">
              <a:buFont typeface="Arial" panose="020B0604020202020204" pitchFamily="34" charset="0"/>
              <a:buChar char="•"/>
            </a:pPr>
            <a:endParaRPr lang="en-US" sz="2400" dirty="0">
              <a:latin typeface="Graphik Regular" panose="020B0503030202060203" pitchFamily="34" charset="77"/>
            </a:endParaRPr>
          </a:p>
          <a:p>
            <a:pPr marL="742950" lvl="1" indent="-285750">
              <a:buFont typeface="Arial" panose="020B0604020202020204" pitchFamily="34" charset="0"/>
              <a:buChar char="•"/>
            </a:pPr>
            <a:endParaRPr lang="en-US" sz="2400" dirty="0">
              <a:latin typeface="Graphik Regular" panose="020B0503030202060203" pitchFamily="34" charset="77"/>
            </a:endParaRPr>
          </a:p>
        </p:txBody>
      </p:sp>
      <p:sp>
        <p:nvSpPr>
          <p:cNvPr id="36" name="TextBox 35">
            <a:extLst>
              <a:ext uri="{FF2B5EF4-FFF2-40B4-BE49-F238E27FC236}">
                <a16:creationId xmlns:a16="http://schemas.microsoft.com/office/drawing/2014/main" xmlns="" id="{25EBCCB3-8941-6449-B084-EC44CAB8D684}"/>
              </a:ext>
            </a:extLst>
          </p:cNvPr>
          <p:cNvSpPr txBox="1"/>
          <p:nvPr/>
        </p:nvSpPr>
        <p:spPr>
          <a:xfrm>
            <a:off x="10061802" y="3301259"/>
            <a:ext cx="7807236"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Updates</a:t>
            </a:r>
            <a:r>
              <a:rPr lang="en-US" sz="2400" dirty="0">
                <a:latin typeface="Graphik Regular" panose="020B0503030202060203" pitchFamily="34" charset="77"/>
              </a:rPr>
              <a:t>: </a:t>
            </a:r>
            <a:endParaRPr lang="en-US" sz="2400" dirty="0" smtClean="0">
              <a:latin typeface="Graphik Regular" panose="020B0503030202060203" pitchFamily="34" charset="77"/>
            </a:endParaRPr>
          </a:p>
          <a:p>
            <a:pPr marL="285750" indent="-285750">
              <a:buFont typeface="Arial" panose="020B0604020202020204" pitchFamily="34" charset="0"/>
              <a:buChar char="•"/>
            </a:pPr>
            <a:r>
              <a:rPr lang="en-US" sz="2400" dirty="0" smtClean="0">
                <a:latin typeface="Graphik Regular" panose="020B0503030202060203" pitchFamily="34" charset="77"/>
              </a:rPr>
              <a:t>Completed items this week include: #220, 221, 224, 225, 226. However, #222 and 223 are still pending completion. </a:t>
            </a:r>
            <a:r>
              <a:rPr lang="en-US" sz="2400" dirty="0" smtClean="0">
                <a:latin typeface="Graphik Regular" panose="020B0503030202060203" pitchFamily="34" charset="77"/>
              </a:rPr>
              <a:t>Task #227 has just began, leading to a slight delay in progress for the week. </a:t>
            </a:r>
            <a:r>
              <a:rPr lang="en-US" sz="2400" dirty="0" smtClean="0">
                <a:latin typeface="Graphik Regular" panose="020B0503030202060203" pitchFamily="34" charset="77"/>
              </a:rPr>
              <a:t>The project has incurred and additional $6,200 over budget due to waiver fees and overtime. </a:t>
            </a:r>
            <a:r>
              <a:rPr lang="en-US" sz="2400" dirty="0" smtClean="0">
                <a:latin typeface="Graphik Regular" panose="020B0503030202060203" pitchFamily="34" charset="77"/>
              </a:rPr>
              <a:t>Karl is waiting an answer to a question regarding signatures.</a:t>
            </a:r>
          </a:p>
        </p:txBody>
      </p:sp>
      <p:sp>
        <p:nvSpPr>
          <p:cNvPr id="37" name="TextBox 36">
            <a:extLst>
              <a:ext uri="{FF2B5EF4-FFF2-40B4-BE49-F238E27FC236}">
                <a16:creationId xmlns:a16="http://schemas.microsoft.com/office/drawing/2014/main" xmlns="" id="{3BC14839-9EC9-114A-863D-8BF8CF1C24FA}"/>
              </a:ext>
            </a:extLst>
          </p:cNvPr>
          <p:cNvSpPr txBox="1"/>
          <p:nvPr/>
        </p:nvSpPr>
        <p:spPr>
          <a:xfrm>
            <a:off x="10235806" y="8078074"/>
            <a:ext cx="7633232"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Next Steps</a:t>
            </a:r>
            <a:r>
              <a:rPr lang="en-US" sz="2400" dirty="0">
                <a:latin typeface="Graphik Regular" panose="020B0503030202060203" pitchFamily="34" charset="77"/>
              </a:rPr>
              <a:t>: </a:t>
            </a:r>
            <a:r>
              <a:rPr lang="en-US" sz="2400" dirty="0" smtClean="0">
                <a:latin typeface="Graphik Regular" panose="020B0503030202060203" pitchFamily="34" charset="77"/>
              </a:rPr>
              <a:t>Continue working on pending tasks and address any delays promptly. Monitor the budget closely and consider filling of extensions if necessary. Address Karl questions regarding sign promptly to prevent further delays.</a:t>
            </a:r>
            <a:endParaRPr lang="en-US" sz="2400" dirty="0">
              <a:latin typeface="Graphik Regular" panose="020B0503030202060203" pitchFamily="34" charset="77"/>
            </a:endParaRPr>
          </a:p>
          <a:p>
            <a:pPr marL="742950" lvl="1" indent="-285750">
              <a:buFont typeface="Arial" panose="020B0604020202020204" pitchFamily="34" charset="0"/>
              <a:buChar char="•"/>
            </a:pPr>
            <a:endParaRPr lang="en-US" sz="2400" dirty="0">
              <a:latin typeface="Graphik Regular" panose="020B0503030202060203" pitchFamily="34"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6154400" y="-1007427"/>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a:off x="0" y="0"/>
              <a:ext cx="4083272" cy="4091977"/>
            </a:xfrm>
            <a:prstGeom prst="rect">
              <a:avLst/>
            </a:prstGeom>
          </p:spPr>
        </p:pic>
      </p:grpSp>
      <p:sp>
        <p:nvSpPr>
          <p:cNvPr id="22" name="TextBox 3">
            <a:extLst>
              <a:ext uri="{FF2B5EF4-FFF2-40B4-BE49-F238E27FC236}">
                <a16:creationId xmlns:a16="http://schemas.microsoft.com/office/drawing/2014/main" xmlns="" id="{AC8D7363-3D9D-1D44-A8AF-6A02F9D83888}"/>
              </a:ext>
            </a:extLst>
          </p:cNvPr>
          <p:cNvSpPr txBox="1"/>
          <p:nvPr/>
        </p:nvSpPr>
        <p:spPr>
          <a:xfrm>
            <a:off x="4866887" y="2266994"/>
            <a:ext cx="4636129" cy="1091389"/>
          </a:xfrm>
          <a:prstGeom prst="rect">
            <a:avLst/>
          </a:prstGeom>
        </p:spPr>
        <p:txBody>
          <a:bodyPr lIns="0" tIns="0" rIns="0" bIns="0" rtlCol="0" anchor="t">
            <a:spAutoFit/>
          </a:bodyPr>
          <a:lstStyle/>
          <a:p>
            <a:pPr>
              <a:lnSpc>
                <a:spcPts val="9600"/>
              </a:lnSpc>
            </a:pPr>
            <a:r>
              <a:rPr lang="en-US" sz="6000" spc="-80" dirty="0">
                <a:solidFill>
                  <a:schemeClr val="bg1"/>
                </a:solidFill>
                <a:latin typeface="Graphik Regular" panose="020B0503030202060203" pitchFamily="34" charset="0"/>
              </a:rPr>
              <a:t>Iteration 4</a:t>
            </a:r>
          </a:p>
        </p:txBody>
      </p:sp>
      <p:grpSp>
        <p:nvGrpSpPr>
          <p:cNvPr id="24" name="Group 12">
            <a:extLst>
              <a:ext uri="{FF2B5EF4-FFF2-40B4-BE49-F238E27FC236}">
                <a16:creationId xmlns:a16="http://schemas.microsoft.com/office/drawing/2014/main" xmlns="" id="{EC760E0D-BC11-0347-B905-E74FDC13E05F}"/>
              </a:ext>
            </a:extLst>
          </p:cNvPr>
          <p:cNvGrpSpPr/>
          <p:nvPr/>
        </p:nvGrpSpPr>
        <p:grpSpPr>
          <a:xfrm>
            <a:off x="1298688" y="5935136"/>
            <a:ext cx="3438614" cy="3297100"/>
            <a:chOff x="0" y="154662"/>
            <a:chExt cx="4584818" cy="4396135"/>
          </a:xfrm>
        </p:grpSpPr>
        <p:grpSp>
          <p:nvGrpSpPr>
            <p:cNvPr id="25" name="Group 13">
              <a:extLst>
                <a:ext uri="{FF2B5EF4-FFF2-40B4-BE49-F238E27FC236}">
                  <a16:creationId xmlns:a16="http://schemas.microsoft.com/office/drawing/2014/main" xmlns="" id="{AC7A74BB-B3AB-9742-B561-90F2A40FA2A5}"/>
                </a:ext>
              </a:extLst>
            </p:cNvPr>
            <p:cNvGrpSpPr>
              <a:grpSpLocks noChangeAspect="1"/>
            </p:cNvGrpSpPr>
            <p:nvPr/>
          </p:nvGrpSpPr>
          <p:grpSpPr>
            <a:xfrm>
              <a:off x="0" y="656398"/>
              <a:ext cx="3894399" cy="3894399"/>
              <a:chOff x="0" y="0"/>
              <a:chExt cx="6350000" cy="6350000"/>
            </a:xfrm>
          </p:grpSpPr>
          <p:sp>
            <p:nvSpPr>
              <p:cNvPr id="27" name="Freeform 14">
                <a:extLst>
                  <a:ext uri="{FF2B5EF4-FFF2-40B4-BE49-F238E27FC236}">
                    <a16:creationId xmlns:a16="http://schemas.microsoft.com/office/drawing/2014/main" xmlns="" id="{0AD9D661-B01E-7A4D-9509-80AC56FB81C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26" name="Picture 15">
              <a:extLst>
                <a:ext uri="{FF2B5EF4-FFF2-40B4-BE49-F238E27FC236}">
                  <a16:creationId xmlns:a16="http://schemas.microsoft.com/office/drawing/2014/main" xmlns="" id="{B97BA4CF-2BF6-174E-A186-1E4B31D6AA1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6484543">
              <a:off x="686267" y="150511"/>
              <a:ext cx="3894400" cy="3902702"/>
            </a:xfrm>
            <a:prstGeom prst="rect">
              <a:avLst/>
            </a:prstGeom>
          </p:spPr>
        </p:pic>
      </p:grpSp>
      <p:sp>
        <p:nvSpPr>
          <p:cNvPr id="23" name="TextBox 3">
            <a:extLst>
              <a:ext uri="{FF2B5EF4-FFF2-40B4-BE49-F238E27FC236}">
                <a16:creationId xmlns:a16="http://schemas.microsoft.com/office/drawing/2014/main" xmlns="" id="{81A4BB17-8878-A740-B2AC-CA8CA689EC0E}"/>
              </a:ext>
            </a:extLst>
          </p:cNvPr>
          <p:cNvSpPr txBox="1"/>
          <p:nvPr/>
        </p:nvSpPr>
        <p:spPr>
          <a:xfrm>
            <a:off x="4866887" y="5830569"/>
            <a:ext cx="4988724" cy="3181448"/>
          </a:xfrm>
          <a:prstGeom prst="rect">
            <a:avLst/>
          </a:prstGeom>
        </p:spPr>
        <p:txBody>
          <a:bodyPr wrap="square" lIns="0" tIns="0" rIns="0" bIns="0" rtlCol="0" anchor="t">
            <a:spAutoFit/>
          </a:bodyPr>
          <a:lstStyle/>
          <a:p>
            <a:pPr>
              <a:lnSpc>
                <a:spcPct val="150000"/>
              </a:lnSpc>
            </a:pPr>
            <a:r>
              <a:rPr lang="en-US" sz="4800" spc="-80" dirty="0">
                <a:solidFill>
                  <a:schemeClr val="bg1"/>
                </a:solidFill>
                <a:latin typeface="Graphik Regular" panose="020B0503030202060203" pitchFamily="34" charset="0"/>
              </a:rPr>
              <a:t>Next Product Release: Tomorrow</a:t>
            </a:r>
          </a:p>
        </p:txBody>
      </p:sp>
      <p:sp>
        <p:nvSpPr>
          <p:cNvPr id="32" name="TextBox 3">
            <a:extLst>
              <a:ext uri="{FF2B5EF4-FFF2-40B4-BE49-F238E27FC236}">
                <a16:creationId xmlns:a16="http://schemas.microsoft.com/office/drawing/2014/main" xmlns="" id="{4F150342-A235-1643-ACE9-0ED01CA44566}"/>
              </a:ext>
            </a:extLst>
          </p:cNvPr>
          <p:cNvSpPr txBox="1"/>
          <p:nvPr/>
        </p:nvSpPr>
        <p:spPr>
          <a:xfrm>
            <a:off x="2759088" y="498894"/>
            <a:ext cx="15327423" cy="677108"/>
          </a:xfrm>
          <a:prstGeom prst="rect">
            <a:avLst/>
          </a:prstGeom>
        </p:spPr>
        <p:txBody>
          <a:bodyPr wrap="square" lIns="0" tIns="0" rIns="0" bIns="0" rtlCol="0" anchor="t">
            <a:spAutoFit/>
          </a:bodyPr>
          <a:lstStyle/>
          <a:p>
            <a:r>
              <a:rPr lang="en-US" sz="4400" b="1" spc="-80" dirty="0">
                <a:solidFill>
                  <a:schemeClr val="bg1"/>
                </a:solidFill>
                <a:latin typeface="Graphik Regular" panose="020B0503030202060203" pitchFamily="34" charset="0"/>
              </a:rPr>
              <a:t>Project Update Dashboard – </a:t>
            </a:r>
            <a:r>
              <a:rPr lang="en-US" sz="4400" b="1" spc="-80" dirty="0">
                <a:latin typeface="Graphik Regular" panose="020B0503030202060203" pitchFamily="34" charset="0"/>
              </a:rPr>
              <a:t>Mobile App</a:t>
            </a:r>
          </a:p>
        </p:txBody>
      </p:sp>
      <p:sp>
        <p:nvSpPr>
          <p:cNvPr id="28" name="TextBox 27">
            <a:extLst>
              <a:ext uri="{FF2B5EF4-FFF2-40B4-BE49-F238E27FC236}">
                <a16:creationId xmlns:a16="http://schemas.microsoft.com/office/drawing/2014/main" xmlns="" id="{E4B7393D-5ED4-1B4A-8221-884432F162CD}"/>
              </a:ext>
            </a:extLst>
          </p:cNvPr>
          <p:cNvSpPr txBox="1"/>
          <p:nvPr/>
        </p:nvSpPr>
        <p:spPr>
          <a:xfrm>
            <a:off x="10200291" y="1975270"/>
            <a:ext cx="788622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Objective</a:t>
            </a:r>
            <a:r>
              <a:rPr lang="en-US" sz="2400" dirty="0" smtClean="0">
                <a:latin typeface="Graphik Regular" panose="020B0503030202060203" pitchFamily="34" charset="77"/>
              </a:rPr>
              <a:t>: Develop a mobile app</a:t>
            </a:r>
            <a:endParaRPr lang="en-US" sz="2400" dirty="0">
              <a:latin typeface="Graphik Regular" panose="020B0503030202060203" pitchFamily="34" charset="77"/>
            </a:endParaRPr>
          </a:p>
        </p:txBody>
      </p:sp>
      <p:sp>
        <p:nvSpPr>
          <p:cNvPr id="29" name="TextBox 28">
            <a:extLst>
              <a:ext uri="{FF2B5EF4-FFF2-40B4-BE49-F238E27FC236}">
                <a16:creationId xmlns:a16="http://schemas.microsoft.com/office/drawing/2014/main" xmlns="" id="{95E04BBE-4F8E-4743-9252-3A9043176CC3}"/>
              </a:ext>
            </a:extLst>
          </p:cNvPr>
          <p:cNvSpPr txBox="1"/>
          <p:nvPr/>
        </p:nvSpPr>
        <p:spPr>
          <a:xfrm>
            <a:off x="10200291" y="2562363"/>
            <a:ext cx="7886220"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Time</a:t>
            </a:r>
            <a:r>
              <a:rPr lang="en-US" sz="2400" dirty="0" smtClean="0">
                <a:latin typeface="Graphik Regular" panose="020B0503030202060203" pitchFamily="34" charset="77"/>
              </a:rPr>
              <a:t>: The project is currently progressing smoothly, with prototypes developed and tasks completed ahead of schedule. Iteration 5 is set to begin soon indicating ongoing process and development.</a:t>
            </a:r>
            <a:endParaRPr lang="en-US" sz="2400" dirty="0">
              <a:latin typeface="Graphik Regular" panose="020B0503030202060203" pitchFamily="34" charset="77"/>
            </a:endParaRPr>
          </a:p>
        </p:txBody>
      </p:sp>
      <p:sp>
        <p:nvSpPr>
          <p:cNvPr id="30" name="TextBox 29">
            <a:extLst>
              <a:ext uri="{FF2B5EF4-FFF2-40B4-BE49-F238E27FC236}">
                <a16:creationId xmlns:a16="http://schemas.microsoft.com/office/drawing/2014/main" xmlns="" id="{187CB332-5EFB-6A4F-B77E-C73E64BC787B}"/>
              </a:ext>
            </a:extLst>
          </p:cNvPr>
          <p:cNvSpPr txBox="1"/>
          <p:nvPr/>
        </p:nvSpPr>
        <p:spPr>
          <a:xfrm>
            <a:off x="10200290" y="4681834"/>
            <a:ext cx="7706709"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Updates</a:t>
            </a:r>
            <a:r>
              <a:rPr lang="en-US" sz="2400" dirty="0">
                <a:latin typeface="Graphik Regular" panose="020B0503030202060203" pitchFamily="34" charset="77"/>
              </a:rPr>
              <a:t>: </a:t>
            </a:r>
            <a:r>
              <a:rPr lang="en-US" sz="2400" dirty="0" smtClean="0">
                <a:latin typeface="Graphik Regular" panose="020B0503030202060203" pitchFamily="34" charset="77"/>
              </a:rPr>
              <a:t>Prototypes are developed and are under review. All planned tasks are completed and, there are no remaining items. Recent bugs in the app have been fixed, with positive feedback received from beta testers. The project is on track for release tomorrow pending review and acceptance of completed work.</a:t>
            </a:r>
            <a:endParaRPr lang="en-US" sz="2400" dirty="0">
              <a:latin typeface="Graphik Regular" panose="020B0503030202060203" pitchFamily="34" charset="77"/>
            </a:endParaRPr>
          </a:p>
        </p:txBody>
      </p:sp>
      <p:sp>
        <p:nvSpPr>
          <p:cNvPr id="31" name="TextBox 30">
            <a:extLst>
              <a:ext uri="{FF2B5EF4-FFF2-40B4-BE49-F238E27FC236}">
                <a16:creationId xmlns:a16="http://schemas.microsoft.com/office/drawing/2014/main" xmlns="" id="{9F748A63-7F23-5E4B-88E1-17CC3FDBB89B}"/>
              </a:ext>
            </a:extLst>
          </p:cNvPr>
          <p:cNvSpPr txBox="1"/>
          <p:nvPr/>
        </p:nvSpPr>
        <p:spPr>
          <a:xfrm>
            <a:off x="10230771" y="7310172"/>
            <a:ext cx="7676228"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Risks</a:t>
            </a:r>
            <a:r>
              <a:rPr lang="en-US" sz="2400" dirty="0" smtClean="0">
                <a:latin typeface="Graphik Regular" panose="020B0503030202060203" pitchFamily="34" charset="77"/>
              </a:rPr>
              <a:t>: With no immediate risks, ongoing monitoring of feedback and bug reports from beta testers to address any potential issues may arise post-release. </a:t>
            </a:r>
            <a:endParaRPr lang="en-US" sz="2400" dirty="0">
              <a:latin typeface="Graphik Regular" panose="020B0503030202060203" pitchFamily="34" charset="77"/>
            </a:endParaRPr>
          </a:p>
        </p:txBody>
      </p:sp>
      <p:sp>
        <p:nvSpPr>
          <p:cNvPr id="38" name="TextBox 37">
            <a:extLst>
              <a:ext uri="{FF2B5EF4-FFF2-40B4-BE49-F238E27FC236}">
                <a16:creationId xmlns:a16="http://schemas.microsoft.com/office/drawing/2014/main" xmlns="" id="{6AFA6313-E8C8-044E-B8FB-BC75B2074A63}"/>
              </a:ext>
            </a:extLst>
          </p:cNvPr>
          <p:cNvSpPr txBox="1"/>
          <p:nvPr/>
        </p:nvSpPr>
        <p:spPr>
          <a:xfrm>
            <a:off x="10244945" y="8923009"/>
            <a:ext cx="7662053"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Next Steps</a:t>
            </a:r>
            <a:r>
              <a:rPr lang="en-US" sz="2400" dirty="0">
                <a:latin typeface="Graphik Regular" panose="020B0503030202060203" pitchFamily="34" charset="77"/>
              </a:rPr>
              <a:t>: </a:t>
            </a:r>
            <a:r>
              <a:rPr lang="en-US" sz="2400" dirty="0" smtClean="0">
                <a:latin typeface="Graphik Regular" panose="020B0503030202060203" pitchFamily="34" charset="77"/>
              </a:rPr>
              <a:t>Review by product owner and team. Iteration 5 will release </a:t>
            </a:r>
            <a:r>
              <a:rPr lang="en-US" sz="2400" dirty="0">
                <a:latin typeface="Graphik Regular" panose="020B0503030202060203" pitchFamily="34" charset="77"/>
              </a:rPr>
              <a:t>s</a:t>
            </a:r>
            <a:r>
              <a:rPr lang="en-US" sz="2400" dirty="0" smtClean="0">
                <a:latin typeface="Graphik Regular" panose="020B0503030202060203" pitchFamily="34" charset="77"/>
              </a:rPr>
              <a:t>oon, with plans to expands user base and gather feedback.</a:t>
            </a:r>
            <a:endParaRPr lang="en-US" sz="2400" dirty="0">
              <a:latin typeface="Graphik Regular" panose="020B0503030202060203" pitchFamily="34" charset="77"/>
            </a:endParaRPr>
          </a:p>
        </p:txBody>
      </p:sp>
    </p:spTree>
    <p:extLst>
      <p:ext uri="{BB962C8B-B14F-4D97-AF65-F5344CB8AC3E}">
        <p14:creationId xmlns:p14="http://schemas.microsoft.com/office/powerpoint/2010/main" val="3106423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361</Words>
  <Application>Microsoft Office PowerPoint</Application>
  <PresentationFormat>Custom</PresentationFormat>
  <Paragraphs>22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Graphik Regular</vt: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SHILPI</cp:lastModifiedBy>
  <cp:revision>13</cp:revision>
  <dcterms:created xsi:type="dcterms:W3CDTF">2006-08-16T00:00:00Z</dcterms:created>
  <dcterms:modified xsi:type="dcterms:W3CDTF">2024-02-22T08:09:55Z</dcterms:modified>
  <dc:identifier>DAEhDyfaYKE</dc:identifier>
</cp:coreProperties>
</file>