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5" r:id="rId7"/>
    <p:sldId id="263" r:id="rId8"/>
    <p:sldId id="266" r:id="rId9"/>
    <p:sldId id="267" r:id="rId10"/>
    <p:sldId id="268" r:id="rId11"/>
    <p:sldId id="269" r:id="rId12"/>
    <p:sldId id="270" r:id="rId13"/>
    <p:sldId id="271" r:id="rId14"/>
    <p:sldId id="272" r:id="rId15"/>
    <p:sldId id="273" r:id="rId16"/>
    <p:sldId id="274" r:id="rId17"/>
    <p:sldId id="275" r:id="rId18"/>
    <p:sldId id="279" r:id="rId19"/>
    <p:sldId id="280" r:id="rId20"/>
    <p:sldId id="281" r:id="rId21"/>
    <p:sldId id="282" r:id="rId22"/>
    <p:sldId id="283"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F84-73F7-45BE-BFC9-18F9E040C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C0927-A310-4183-AC43-2D6BD5D9C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20E627-8FC8-4FE6-802E-7C5F6A44378A}"/>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3A38A701-77EB-44C4-AA6F-A4E82AD1C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8121E-A37E-401B-AFD3-50802F0A628F}"/>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74411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81F3-BC85-4DCB-A457-A2CCED6C37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CAF91-C431-4A38-BD68-B69DD1E25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5D107-4000-48CF-82C8-8E9F49B1BA84}"/>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C54CD4BB-622E-4285-A5C9-2FBA97B0D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E4774-52EF-40B9-835B-11D5570A1796}"/>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58470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2166E-0009-4417-B6C6-95059E535F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66B166-E038-42FE-BE37-7EF48D92BE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6C82E-E03E-47F5-A7DC-04163C7D452E}"/>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4787F699-8F77-4488-B5AA-6BE232C17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E438B-D8BD-4A2D-9108-3C9A822B2B64}"/>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18515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7044-03E3-487A-9AA2-274EB0A64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D9D3C-1113-4EEA-9206-BE22322E7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1591F-8BB6-4135-8057-B646957D27E9}"/>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D844A51F-A3ED-4747-8795-70693B7BB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D23DF-F678-48FF-BB75-74403DC4B15C}"/>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3798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966-CFF9-43F6-B681-704C2DB2B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FE2C1B-E98B-44F7-993B-F70D292D6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9AE-999D-46FC-8011-7BC9FCCB6A4D}"/>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E7292C60-0F88-4CB2-B527-EF2A108FC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11A27-4180-4EDA-A6C9-2D7809E6EDE9}"/>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96360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630-CE01-4E1F-B8B7-EEE56DBE03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CE10C2-9903-48BF-9E8C-B0F96DD1A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4BFC85-D38A-4AC7-A4D6-5BE5EABB7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43DBB4-5BB7-4809-ABE7-0E69FA8F9875}"/>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6" name="Footer Placeholder 5">
            <a:extLst>
              <a:ext uri="{FF2B5EF4-FFF2-40B4-BE49-F238E27FC236}">
                <a16:creationId xmlns:a16="http://schemas.microsoft.com/office/drawing/2014/main" id="{956DDB53-98D8-4B65-825C-2839AE97C6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6D564-6956-42B2-B96D-D50ED7C04375}"/>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92947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39E4-97BA-459F-9A21-B46A007234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015EE-DC43-47D5-85AD-5121AA86D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A354F-3430-426E-9D56-DBA35A904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55CE8-B415-4354-A7A2-A6C8C5581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13306-A166-4C28-AD3E-6666F19FF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B2A476-7FB3-4712-98B2-2FCA4E4DEB21}"/>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8" name="Footer Placeholder 7">
            <a:extLst>
              <a:ext uri="{FF2B5EF4-FFF2-40B4-BE49-F238E27FC236}">
                <a16:creationId xmlns:a16="http://schemas.microsoft.com/office/drawing/2014/main" id="{6C1345AE-85F9-4B1E-82DA-0B0A1215EB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5E5901-87F9-465E-9FD2-499F2C5E9B5B}"/>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261039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CA33-32EB-4672-BC4A-4E5FDDD988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1620EA-1BCF-4AD1-9BE2-2AF17755177E}"/>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4" name="Footer Placeholder 3">
            <a:extLst>
              <a:ext uri="{FF2B5EF4-FFF2-40B4-BE49-F238E27FC236}">
                <a16:creationId xmlns:a16="http://schemas.microsoft.com/office/drawing/2014/main" id="{744B8A76-4E31-4F17-9CA8-2188297EB5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02892-4B03-4C62-AE42-ECF234056106}"/>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55860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DE22A-0154-42FD-ADB6-5EA28EE23CAF}"/>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3" name="Footer Placeholder 2">
            <a:extLst>
              <a:ext uri="{FF2B5EF4-FFF2-40B4-BE49-F238E27FC236}">
                <a16:creationId xmlns:a16="http://schemas.microsoft.com/office/drawing/2014/main" id="{790B3A50-F254-47E5-A4B2-5F6D35A5A4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29E33A-21E8-4F80-9B38-49A4C5D7A57F}"/>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81357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53A4-7CF9-4E2D-B9A0-7869C75FE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98778C-2826-4EF0-9EA8-3FD2F6A8E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44363E-6A7E-4AFD-AEFA-36D889556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32E6A-81BD-44EB-9659-1C12B29413D0}"/>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6" name="Footer Placeholder 5">
            <a:extLst>
              <a:ext uri="{FF2B5EF4-FFF2-40B4-BE49-F238E27FC236}">
                <a16:creationId xmlns:a16="http://schemas.microsoft.com/office/drawing/2014/main" id="{06D292D1-D0C1-4133-A9CB-C337FCDD5C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C5E09-304A-431F-8A0C-93E5490C9A33}"/>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323062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C168-BA92-4438-AF1B-2ADA2E66E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567873-E69A-438E-85A6-F4E8DA57F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F20629-2C3F-4AE5-9974-B6BBDE313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104BD-1137-4487-9A2C-2F6CE113555F}"/>
              </a:ext>
            </a:extLst>
          </p:cNvPr>
          <p:cNvSpPr>
            <a:spLocks noGrp="1"/>
          </p:cNvSpPr>
          <p:nvPr>
            <p:ph type="dt" sz="half" idx="10"/>
          </p:nvPr>
        </p:nvSpPr>
        <p:spPr/>
        <p:txBody>
          <a:bodyPr/>
          <a:lstStyle/>
          <a:p>
            <a:fld id="{9D6C6D9B-B355-49A8-B949-1785C1167B15}" type="datetimeFigureOut">
              <a:rPr lang="en-IN" smtClean="0"/>
              <a:t>18-04-2022</a:t>
            </a:fld>
            <a:endParaRPr lang="en-IN"/>
          </a:p>
        </p:txBody>
      </p:sp>
      <p:sp>
        <p:nvSpPr>
          <p:cNvPr id="6" name="Footer Placeholder 5">
            <a:extLst>
              <a:ext uri="{FF2B5EF4-FFF2-40B4-BE49-F238E27FC236}">
                <a16:creationId xmlns:a16="http://schemas.microsoft.com/office/drawing/2014/main" id="{90CD6A54-2C51-48E1-A77E-686D95BB4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6528E-FAC4-477D-8CC0-70E8B073A3BB}"/>
              </a:ext>
            </a:extLst>
          </p:cNvPr>
          <p:cNvSpPr>
            <a:spLocks noGrp="1"/>
          </p:cNvSpPr>
          <p:nvPr>
            <p:ph type="sldNum" sz="quarter" idx="12"/>
          </p:nvPr>
        </p:nvSpPr>
        <p:spPr/>
        <p:txBody>
          <a:bodyPr/>
          <a:lstStyle/>
          <a:p>
            <a:fld id="{523FA22A-1717-451C-A47F-CEF6702CF438}" type="slidenum">
              <a:rPr lang="en-IN" smtClean="0"/>
              <a:t>‹#›</a:t>
            </a:fld>
            <a:endParaRPr lang="en-IN"/>
          </a:p>
        </p:txBody>
      </p:sp>
    </p:spTree>
    <p:extLst>
      <p:ext uri="{BB962C8B-B14F-4D97-AF65-F5344CB8AC3E}">
        <p14:creationId xmlns:p14="http://schemas.microsoft.com/office/powerpoint/2010/main" val="4746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12FF3-D754-4A70-AAD2-C098C7C31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B58D1-89AA-47BF-9E74-881B566CA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69E86-B9F8-4A97-8CA7-5F06A898A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C6D9B-B355-49A8-B949-1785C1167B15}" type="datetimeFigureOut">
              <a:rPr lang="en-IN" smtClean="0"/>
              <a:t>18-04-2022</a:t>
            </a:fld>
            <a:endParaRPr lang="en-IN"/>
          </a:p>
        </p:txBody>
      </p:sp>
      <p:sp>
        <p:nvSpPr>
          <p:cNvPr id="5" name="Footer Placeholder 4">
            <a:extLst>
              <a:ext uri="{FF2B5EF4-FFF2-40B4-BE49-F238E27FC236}">
                <a16:creationId xmlns:a16="http://schemas.microsoft.com/office/drawing/2014/main" id="{570D14CB-6B80-4CD9-AA4A-F53AE72CE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3EB300-B524-4A37-8A03-A9B96D382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FA22A-1717-451C-A47F-CEF6702CF438}" type="slidenum">
              <a:rPr lang="en-IN" smtClean="0"/>
              <a:t>‹#›</a:t>
            </a:fld>
            <a:endParaRPr lang="en-IN"/>
          </a:p>
        </p:txBody>
      </p:sp>
    </p:spTree>
    <p:extLst>
      <p:ext uri="{BB962C8B-B14F-4D97-AF65-F5344CB8AC3E}">
        <p14:creationId xmlns:p14="http://schemas.microsoft.com/office/powerpoint/2010/main" val="72805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235E-8470-4062-AD7B-8D618DED6315}"/>
              </a:ext>
            </a:extLst>
          </p:cNvPr>
          <p:cNvSpPr>
            <a:spLocks noGrp="1"/>
          </p:cNvSpPr>
          <p:nvPr>
            <p:ph type="ctrTitle"/>
          </p:nvPr>
        </p:nvSpPr>
        <p:spPr/>
        <p:txBody>
          <a:bodyPr>
            <a:normAutofit/>
          </a:bodyPr>
          <a:lstStyle/>
          <a:p>
            <a:r>
              <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E-retail factors for   customer activation and retention:</a:t>
            </a:r>
            <a:br>
              <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r>
              <a:rPr lang="en-US"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t> A case study from Indian e-commerce customers</a:t>
            </a:r>
            <a:br>
              <a:rPr lang="en-IN" sz="2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607F5096-19F8-43D8-884D-0BC3D05E815E}"/>
              </a:ext>
            </a:extLst>
          </p:cNvPr>
          <p:cNvSpPr>
            <a:spLocks noGrp="1"/>
          </p:cNvSpPr>
          <p:nvPr>
            <p:ph type="subTitle" idx="1"/>
          </p:nvPr>
        </p:nvSpPr>
        <p:spPr/>
        <p:txBody>
          <a:bodyPr/>
          <a:lstStyle/>
          <a:p>
            <a:endParaRPr lang="en-IN" dirty="0"/>
          </a:p>
          <a:p>
            <a:endParaRPr lang="en-IN" dirty="0"/>
          </a:p>
          <a:p>
            <a:r>
              <a:rPr lang="en-IN" dirty="0"/>
              <a:t>Submitted by Shilpi Mohanty</a:t>
            </a:r>
          </a:p>
        </p:txBody>
      </p:sp>
    </p:spTree>
    <p:extLst>
      <p:ext uri="{BB962C8B-B14F-4D97-AF65-F5344CB8AC3E}">
        <p14:creationId xmlns:p14="http://schemas.microsoft.com/office/powerpoint/2010/main" val="399955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0F3-CADD-42DE-B5C5-DFDA6CADD942}"/>
              </a:ext>
            </a:extLst>
          </p:cNvPr>
          <p:cNvSpPr>
            <a:spLocks noGrp="1"/>
          </p:cNvSpPr>
          <p:nvPr>
            <p:ph type="title"/>
          </p:nvPr>
        </p:nvSpPr>
        <p:spPr/>
        <p:txBody>
          <a:bodyPr/>
          <a:lstStyle/>
          <a:p>
            <a:r>
              <a:rPr lang="en-US" dirty="0"/>
              <a:t>                       Data Visualization</a:t>
            </a:r>
            <a:endParaRPr lang="en-IN" dirty="0"/>
          </a:p>
        </p:txBody>
      </p:sp>
      <p:sp>
        <p:nvSpPr>
          <p:cNvPr id="3" name="Content Placeholder 2">
            <a:extLst>
              <a:ext uri="{FF2B5EF4-FFF2-40B4-BE49-F238E27FC236}">
                <a16:creationId xmlns:a16="http://schemas.microsoft.com/office/drawing/2014/main" id="{55B1B5D8-9619-4FFE-A471-3F3A61115C55}"/>
              </a:ext>
            </a:extLst>
          </p:cNvPr>
          <p:cNvSpPr>
            <a:spLocks noGrp="1"/>
          </p:cNvSpPr>
          <p:nvPr>
            <p:ph idx="1"/>
          </p:nvPr>
        </p:nvSpPr>
        <p:spPr>
          <a:xfrm>
            <a:off x="838200" y="1825625"/>
            <a:ext cx="10515600" cy="4667250"/>
          </a:xfrm>
        </p:spPr>
        <p:txBody>
          <a:bodyPr>
            <a:normAutofit lnSpcReduction="10000"/>
          </a:bodyPr>
          <a:lstStyle/>
          <a:p>
            <a:r>
              <a:rPr lang="en-US" sz="2000" b="0" i="0" dirty="0">
                <a:solidFill>
                  <a:srgbClr val="333333"/>
                </a:solidFill>
                <a:effectLst/>
                <a:latin typeface="Arial" panose="020B0604020202020204" pitchFamily="34" charset="0"/>
                <a:cs typeface="Arial" panose="020B0604020202020204" pitchFamily="34" charset="0"/>
              </a:rPr>
              <a:t>Data visualization is the graphical representation of information and data.</a:t>
            </a:r>
          </a:p>
          <a:p>
            <a:r>
              <a:rPr lang="en-US" sz="2000" b="0" i="0" dirty="0">
                <a:solidFill>
                  <a:srgbClr val="333333"/>
                </a:solidFill>
                <a:effectLst/>
                <a:latin typeface="Arial" panose="020B0604020202020204" pitchFamily="34" charset="0"/>
                <a:cs typeface="Arial" panose="020B0604020202020204" pitchFamily="34" charset="0"/>
              </a:rPr>
              <a:t> By using  visual elements like </a:t>
            </a:r>
            <a:r>
              <a:rPr lang="en-US" sz="2000" b="0" i="0" dirty="0" err="1">
                <a:solidFill>
                  <a:srgbClr val="333333"/>
                </a:solidFill>
                <a:effectLst/>
                <a:latin typeface="Arial" panose="020B0604020202020204" pitchFamily="34" charset="0"/>
                <a:cs typeface="Arial" panose="020B0604020202020204" pitchFamily="34" charset="0"/>
              </a:rPr>
              <a:t>charts,graphs</a:t>
            </a:r>
            <a:r>
              <a:rPr lang="en-US" sz="2000" b="0" i="0" dirty="0">
                <a:solidFill>
                  <a:srgbClr val="333333"/>
                </a:solidFill>
                <a:effectLst/>
                <a:latin typeface="Arial" panose="020B0604020202020204" pitchFamily="34" charset="0"/>
                <a:cs typeface="Arial" panose="020B0604020202020204" pitchFamily="34" charset="0"/>
              </a:rPr>
              <a:t> and maps, data visualization tools provide an accessible way to see and understand trends and patterns in data.</a:t>
            </a:r>
            <a:r>
              <a:rPr lang="en-IN" sz="2000" dirty="0">
                <a:latin typeface="Arial" panose="020B0604020202020204" pitchFamily="34" charset="0"/>
                <a:cs typeface="Arial" panose="020B0604020202020204" pitchFamily="34" charset="0"/>
              </a:rPr>
              <a:t> </a:t>
            </a:r>
          </a:p>
          <a:p>
            <a:r>
              <a:rPr lang="en-US" sz="2000" b="1" i="0" dirty="0">
                <a:solidFill>
                  <a:srgbClr val="283A5E"/>
                </a:solidFill>
                <a:effectLst/>
                <a:latin typeface="Arial" panose="020B0604020202020204" pitchFamily="34" charset="0"/>
                <a:cs typeface="Arial" panose="020B0604020202020204" pitchFamily="34" charset="0"/>
              </a:rPr>
              <a:t>Benefits of Data Visualization: </a:t>
            </a:r>
            <a:r>
              <a:rPr lang="en-US" sz="2000" b="0" i="0" dirty="0">
                <a:solidFill>
                  <a:srgbClr val="283A5E"/>
                </a:solidFill>
                <a:effectLst/>
                <a:latin typeface="Arial" panose="020B0604020202020204" pitchFamily="34" charset="0"/>
                <a:cs typeface="Arial" panose="020B0604020202020204" pitchFamily="34" charset="0"/>
              </a:rPr>
              <a:t>1)Better Analysis 2)Quick action 3)Identifying patterns 4)</a:t>
            </a:r>
            <a:r>
              <a:rPr lang="en-US" sz="2000" b="0" i="0" dirty="0" err="1">
                <a:solidFill>
                  <a:srgbClr val="283A5E"/>
                </a:solidFill>
                <a:effectLst/>
                <a:latin typeface="Arial" panose="020B0604020202020204" pitchFamily="34" charset="0"/>
                <a:cs typeface="Arial" panose="020B0604020202020204" pitchFamily="34" charset="0"/>
              </a:rPr>
              <a:t>Undrtsanding</a:t>
            </a:r>
            <a:r>
              <a:rPr lang="en-US" sz="2000" b="0" i="0" dirty="0">
                <a:solidFill>
                  <a:srgbClr val="283A5E"/>
                </a:solidFill>
                <a:effectLst/>
                <a:latin typeface="Arial" panose="020B0604020202020204" pitchFamily="34" charset="0"/>
                <a:cs typeface="Arial" panose="020B0604020202020204" pitchFamily="34" charset="0"/>
              </a:rPr>
              <a:t> the story 5)Exploring business insights 6)Grasping the latest trend</a:t>
            </a:r>
          </a:p>
          <a:p>
            <a:r>
              <a:rPr lang="en-US" sz="2000" dirty="0">
                <a:latin typeface="Arial" panose="020B0604020202020204" pitchFamily="34" charset="0"/>
                <a:cs typeface="Arial" panose="020B0604020202020204" pitchFamily="34" charset="0"/>
              </a:rPr>
              <a:t>Different Types of Analysis for Data Visualization are</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Univariate Analysis: We use a single feature to analyze almost all of its properties.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Bivariate Analysis: When we compare the data between exactly 2 features then it is known as bivariate analysis.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Multivariate Analysis: In the multivariate analysis, we will be comparing more than 2 variables.</a:t>
            </a:r>
          </a:p>
          <a:p>
            <a:r>
              <a:rPr lang="en-US" sz="2000" dirty="0">
                <a:latin typeface="Arial" panose="020B0604020202020204" pitchFamily="34" charset="0"/>
                <a:cs typeface="Arial" panose="020B0604020202020204" pitchFamily="34" charset="0"/>
              </a:rPr>
              <a:t>I have used here Univariate and Bivariate Analysis.</a:t>
            </a:r>
          </a:p>
          <a:p>
            <a:endParaRPr lang="en-US" sz="2000" b="0" i="0" dirty="0">
              <a:solidFill>
                <a:srgbClr val="283A5E"/>
              </a:solidFill>
              <a:effectLst/>
              <a:latin typeface="Arial" panose="020B0604020202020204" pitchFamily="34" charset="0"/>
              <a:cs typeface="Arial" panose="020B0604020202020204" pitchFamily="34" charset="0"/>
            </a:endParaRPr>
          </a:p>
          <a:p>
            <a:endParaRPr lang="en-US" sz="1800" b="0" i="0" dirty="0">
              <a:solidFill>
                <a:srgbClr val="283A5E"/>
              </a:solidFill>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74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301-B6C2-4DDC-A430-8C6C5D11F423}"/>
              </a:ext>
            </a:extLst>
          </p:cNvPr>
          <p:cNvSpPr>
            <a:spLocks noGrp="1"/>
          </p:cNvSpPr>
          <p:nvPr>
            <p:ph type="title"/>
          </p:nvPr>
        </p:nvSpPr>
        <p:spPr/>
        <p:txBody>
          <a:bodyPr/>
          <a:lstStyle/>
          <a:p>
            <a:r>
              <a:rPr lang="en-IN" dirty="0"/>
              <a:t>                   </a:t>
            </a:r>
            <a:r>
              <a:rPr lang="en-IN" sz="2800" dirty="0">
                <a:latin typeface="Arial" panose="020B0604020202020204" pitchFamily="34" charset="0"/>
                <a:cs typeface="Arial" panose="020B0604020202020204" pitchFamily="34" charset="0"/>
              </a:rPr>
              <a:t>Univariate Analysis</a:t>
            </a:r>
          </a:p>
        </p:txBody>
      </p:sp>
      <p:sp>
        <p:nvSpPr>
          <p:cNvPr id="3" name="Content Placeholder 2">
            <a:extLst>
              <a:ext uri="{FF2B5EF4-FFF2-40B4-BE49-F238E27FC236}">
                <a16:creationId xmlns:a16="http://schemas.microsoft.com/office/drawing/2014/main" id="{F573D017-A3BF-4FCE-8E45-73C2B83F0EAF}"/>
              </a:ext>
            </a:extLst>
          </p:cNvPr>
          <p:cNvSpPr>
            <a:spLocks noGrp="1"/>
          </p:cNvSpPr>
          <p:nvPr>
            <p:ph sz="half" idx="1"/>
          </p:nvPr>
        </p:nvSpPr>
        <p:spPr/>
        <p:txBody>
          <a:bodyPr/>
          <a:lstStyle/>
          <a:p>
            <a:r>
              <a:rPr lang="en-US" sz="1800" dirty="0">
                <a:solidFill>
                  <a:srgbClr val="202124"/>
                </a:solidFill>
                <a:effectLst/>
                <a:latin typeface="Arial" panose="020B0604020202020204" pitchFamily="34" charset="0"/>
                <a:ea typeface="MS Mincho" panose="02020609040205080304" pitchFamily="49" charset="-128"/>
              </a:rPr>
              <a:t>I have used seaborn countplot (sns.countplot function) which creates bar charts of the number of observations per category. When we use sns.countplot, Seaborn literally counts the number of observations per category for a categorical variable, and displays the results as a bar chart.</a:t>
            </a:r>
          </a:p>
          <a:p>
            <a:r>
              <a:rPr lang="en-US" sz="1800" dirty="0">
                <a:solidFill>
                  <a:srgbClr val="202124"/>
                </a:solidFill>
                <a:latin typeface="Arial" panose="020B0604020202020204" pitchFamily="34" charset="0"/>
                <a:ea typeface="MS Mincho" panose="02020609040205080304" pitchFamily="49" charset="-128"/>
              </a:rPr>
              <a:t>Examples as gender of respondent, thus we see that female respondent are more comparison to male. </a:t>
            </a:r>
          </a:p>
          <a:p>
            <a:r>
              <a:rPr lang="en-US" sz="1800" dirty="0">
                <a:solidFill>
                  <a:srgbClr val="202124"/>
                </a:solidFill>
                <a:latin typeface="Arial" panose="020B0604020202020204" pitchFamily="34" charset="0"/>
                <a:ea typeface="MS Mincho" panose="02020609040205080304" pitchFamily="49" charset="-128"/>
              </a:rPr>
              <a:t>Another example age group: We see that age group range from 31-40 years are more dominating due to fact that they are working class people followed by 21-30years .</a:t>
            </a:r>
          </a:p>
          <a:p>
            <a:r>
              <a:rPr lang="en-US" sz="1800" dirty="0">
                <a:solidFill>
                  <a:srgbClr val="202124"/>
                </a:solidFill>
                <a:latin typeface="Arial" panose="020B0604020202020204" pitchFamily="34" charset="0"/>
                <a:ea typeface="MS Mincho" panose="02020609040205080304" pitchFamily="49" charset="-128"/>
              </a:rPr>
              <a:t>Similarly others features were also analyzed.  </a:t>
            </a:r>
            <a:endParaRPr lang="en-IN" dirty="0"/>
          </a:p>
        </p:txBody>
      </p:sp>
      <p:pic>
        <p:nvPicPr>
          <p:cNvPr id="5" name="Content Placeholder 4">
            <a:extLst>
              <a:ext uri="{FF2B5EF4-FFF2-40B4-BE49-F238E27FC236}">
                <a16:creationId xmlns:a16="http://schemas.microsoft.com/office/drawing/2014/main" id="{1089453D-C834-42AD-9B99-0D89D42C7A8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19389" y="630029"/>
            <a:ext cx="3639688" cy="2688710"/>
          </a:xfrm>
          <a:prstGeom prst="rect">
            <a:avLst/>
          </a:prstGeom>
        </p:spPr>
      </p:pic>
      <p:pic>
        <p:nvPicPr>
          <p:cNvPr id="6" name="Picture 5">
            <a:extLst>
              <a:ext uri="{FF2B5EF4-FFF2-40B4-BE49-F238E27FC236}">
                <a16:creationId xmlns:a16="http://schemas.microsoft.com/office/drawing/2014/main" id="{85F99C28-1CED-4ACB-94EC-9DB023B3B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476" y="3713724"/>
            <a:ext cx="3639688" cy="2779152"/>
          </a:xfrm>
          <a:prstGeom prst="rect">
            <a:avLst/>
          </a:prstGeom>
        </p:spPr>
      </p:pic>
    </p:spTree>
    <p:extLst>
      <p:ext uri="{BB962C8B-B14F-4D97-AF65-F5344CB8AC3E}">
        <p14:creationId xmlns:p14="http://schemas.microsoft.com/office/powerpoint/2010/main" val="329056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965-5AA7-4453-B873-F2008599F9D8}"/>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9807BAD3-0640-46B9-B558-E421459C2EAD}"/>
              </a:ext>
            </a:extLst>
          </p:cNvPr>
          <p:cNvSpPr>
            <a:spLocks noGrp="1"/>
          </p:cNvSpPr>
          <p:nvPr>
            <p:ph sz="half" idx="1"/>
          </p:nvPr>
        </p:nvSpPr>
        <p:spPr/>
        <p:txBody>
          <a:bodyPr/>
          <a:lstStyle/>
          <a:p>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I have used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stripplot</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for bivariate analysis. we see that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flipkart,amazon</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and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paytm</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customers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abondon</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the bag/shopping cart due to better alternative offer or promo code not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applicable.So</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this can result in </a:t>
            </a:r>
            <a:r>
              <a:rPr lang="en-US" sz="1800" b="0" dirty="0" err="1">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mistrust.So</a:t>
            </a:r>
            <a:r>
              <a:rPr lang="en-US" sz="1800" b="0" dirty="0">
                <a:ln>
                  <a:noFill/>
                </a:ln>
                <a:solidFill>
                  <a:srgbClr val="0F0D29"/>
                </a:solidFill>
                <a:effectLst>
                  <a:outerShdw blurRad="38100" dist="19050" dir="2700000" algn="tl">
                    <a:schemeClr val="dk1">
                      <a:alpha val="40000"/>
                    </a:schemeClr>
                  </a:outerShdw>
                </a:effectLst>
                <a:latin typeface="Arial" panose="020B0604020202020204" pitchFamily="34" charset="0"/>
                <a:ea typeface="MS Mincho" panose="02020609040205080304" pitchFamily="49" charset="-128"/>
                <a:cs typeface="Times New Roman" panose="02020603050405020304" pitchFamily="18" charset="0"/>
              </a:rPr>
              <a:t> we need to retain the customers by introducing some cashback/offers</a:t>
            </a:r>
            <a:r>
              <a:rPr lang="en-US" sz="1800" b="0" dirty="0">
                <a:ln>
                  <a:noFill/>
                </a:ln>
                <a:solidFill>
                  <a:srgbClr val="024F75"/>
                </a:solidFill>
                <a:effectLst>
                  <a:outerShdw blurRad="38100" dist="25400" dir="5400000" algn="ctr">
                    <a:srgbClr val="6E747A">
                      <a:alpha val="43000"/>
                    </a:srgbClr>
                  </a:outerShdw>
                </a:effectLst>
                <a:latin typeface="Arial" panose="020B0604020202020204" pitchFamily="34" charset="0"/>
                <a:ea typeface="MS Mincho" panose="02020609040205080304" pitchFamily="49" charset="-128"/>
                <a:cs typeface="Times New Roman" panose="02020603050405020304" pitchFamily="18" charset="0"/>
              </a:rPr>
              <a:t>.</a:t>
            </a:r>
          </a:p>
          <a:p>
            <a:endParaRPr lang="en-US" sz="1800" dirty="0">
              <a:solidFill>
                <a:srgbClr val="024F75"/>
              </a:solidFill>
              <a:effectLst>
                <a:outerShdw blurRad="38100" dist="25400" dir="5400000" algn="ctr">
                  <a:srgbClr val="6E747A">
                    <a:alpha val="43000"/>
                  </a:srgbClr>
                </a:outerShdw>
              </a:effectLst>
              <a:latin typeface="Arial" panose="020B0604020202020204" pitchFamily="34" charset="0"/>
              <a:ea typeface="MS Mincho" panose="02020609040205080304" pitchFamily="49" charset="-128"/>
              <a:cs typeface="Times New Roman" panose="02020603050405020304" pitchFamily="18" charset="0"/>
            </a:endParaRPr>
          </a:p>
          <a:p>
            <a:r>
              <a:rPr lang="en-IN" sz="2000" dirty="0">
                <a:latin typeface="Arial" panose="020B0604020202020204" pitchFamily="34" charset="0"/>
                <a:cs typeface="Arial" panose="020B0604020202020204" pitchFamily="34" charset="0"/>
              </a:rPr>
              <a:t>Another example:</a:t>
            </a:r>
            <a:r>
              <a:rPr lang="en-US"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Thus we can see that woman respondent are more interested for repeat purchase than men respondent. They have been doing repeat purchase for more than 31-40 times from all the retailers. some of the woman respondent who shop for 21-30 times and 11-20 times a year seem to exclude </a:t>
            </a:r>
            <a:r>
              <a:rPr lang="en-US" sz="1800" b="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myntra</a:t>
            </a:r>
            <a:r>
              <a:rPr lang="en-US"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0B5DA51-29C6-4A03-876F-D619B1079E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403796"/>
            <a:ext cx="5181600" cy="2708721"/>
          </a:xfrm>
          <a:prstGeom prst="rect">
            <a:avLst/>
          </a:prstGeom>
        </p:spPr>
      </p:pic>
      <p:pic>
        <p:nvPicPr>
          <p:cNvPr id="6" name="Picture 5">
            <a:extLst>
              <a:ext uri="{FF2B5EF4-FFF2-40B4-BE49-F238E27FC236}">
                <a16:creationId xmlns:a16="http://schemas.microsoft.com/office/drawing/2014/main" id="{6B01278B-53AB-428D-A116-48EF706DC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1" y="3429000"/>
            <a:ext cx="4115697" cy="2851785"/>
          </a:xfrm>
          <a:prstGeom prst="rect">
            <a:avLst/>
          </a:prstGeom>
        </p:spPr>
      </p:pic>
    </p:spTree>
    <p:extLst>
      <p:ext uri="{BB962C8B-B14F-4D97-AF65-F5344CB8AC3E}">
        <p14:creationId xmlns:p14="http://schemas.microsoft.com/office/powerpoint/2010/main" val="20761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F2DA-F634-4721-B21A-E407F359C8A4}"/>
              </a:ext>
            </a:extLst>
          </p:cNvPr>
          <p:cNvSpPr>
            <a:spLocks noGrp="1"/>
          </p:cNvSpPr>
          <p:nvPr>
            <p:ph type="title"/>
          </p:nvPr>
        </p:nvSpPr>
        <p:spPr/>
        <p:txBody>
          <a:bodyPr/>
          <a:lstStyle/>
          <a:p>
            <a:r>
              <a:rPr lang="en-IN" dirty="0"/>
              <a:t>                   Feedback Analysis</a:t>
            </a:r>
          </a:p>
        </p:txBody>
      </p:sp>
      <p:sp>
        <p:nvSpPr>
          <p:cNvPr id="3" name="Content Placeholder 2">
            <a:extLst>
              <a:ext uri="{FF2B5EF4-FFF2-40B4-BE49-F238E27FC236}">
                <a16:creationId xmlns:a16="http://schemas.microsoft.com/office/drawing/2014/main" id="{ABEECD18-1612-409A-8A7F-F3AFC06A14E1}"/>
              </a:ext>
            </a:extLst>
          </p:cNvPr>
          <p:cNvSpPr>
            <a:spLocks noGrp="1"/>
          </p:cNvSpPr>
          <p:nvPr>
            <p:ph idx="1"/>
          </p:nvPr>
        </p:nvSpPr>
        <p:spPr>
          <a:xfrm>
            <a:off x="838200" y="1825625"/>
            <a:ext cx="9327776" cy="4351338"/>
          </a:xfrm>
        </p:spPr>
        <p:txBody>
          <a:bodyPr/>
          <a:lstStyle/>
          <a:p>
            <a:pPr algn="just">
              <a:lnSpc>
                <a:spcPct val="115000"/>
              </a:lnSpc>
              <a:spcBef>
                <a:spcPts val="645"/>
              </a:spcBef>
            </a:pPr>
            <a:r>
              <a:rPr lang="en-IN"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I have divide positive feedback and negative feedback into separate </a:t>
            </a:r>
            <a:r>
              <a:rPr lang="en-IN" sz="180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IN"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analyse the same based on different retailers</a:t>
            </a:r>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US"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can see that after column 47, there are both positive and negative feedbacks of the websites, which are given by the respondents. We have assessed those data by using </a:t>
            </a:r>
            <a:r>
              <a:rPr lang="en-US" sz="1800" b="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iloc</a:t>
            </a:r>
            <a:r>
              <a:rPr lang="en-US"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function.</a:t>
            </a:r>
          </a:p>
          <a:p>
            <a:pPr algn="just">
              <a:lnSpc>
                <a:spcPct val="115000"/>
              </a:lnSpc>
              <a:spcBef>
                <a:spcPts val="645"/>
              </a:spcBef>
            </a:pPr>
            <a:r>
              <a:rPr lang="en-IN" sz="1800" kern="1800" dirty="0">
                <a:solidFill>
                  <a:srgbClr val="000000"/>
                </a:solidFill>
                <a:effectLst/>
                <a:latin typeface="Arial" panose="020B0604020202020204" pitchFamily="34" charset="0"/>
                <a:ea typeface="Times New Roman" panose="02020603050405020304" pitchFamily="18" charset="0"/>
              </a:rPr>
              <a:t>The shape of positive feedback is 269 rows and 17 columns and rest are negative feedback.</a:t>
            </a:r>
          </a:p>
          <a:p>
            <a:pPr algn="just">
              <a:lnSpc>
                <a:spcPct val="115000"/>
              </a:lnSpc>
              <a:spcBef>
                <a:spcPts val="645"/>
              </a:spcBef>
            </a:pPr>
            <a:r>
              <a:rPr lang="en-IN" sz="1800" kern="1800" dirty="0">
                <a:solidFill>
                  <a:srgbClr val="000000"/>
                </a:solidFill>
                <a:effectLst/>
                <a:latin typeface="Arial" panose="020B0604020202020204" pitchFamily="34" charset="0"/>
                <a:ea typeface="Times New Roman" panose="02020603050405020304" pitchFamily="18" charset="0"/>
              </a:rPr>
              <a:t> I have used pie-plot to analyse the positive feedback and negative feedback.</a:t>
            </a:r>
            <a:endParaRPr lang="en-IN" dirty="0"/>
          </a:p>
        </p:txBody>
      </p:sp>
    </p:spTree>
    <p:extLst>
      <p:ext uri="{BB962C8B-B14F-4D97-AF65-F5344CB8AC3E}">
        <p14:creationId xmlns:p14="http://schemas.microsoft.com/office/powerpoint/2010/main" val="410250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BDEA-4964-41AF-AD94-1A0222378675}"/>
              </a:ext>
            </a:extLst>
          </p:cNvPr>
          <p:cNvSpPr>
            <a:spLocks noGrp="1"/>
          </p:cNvSpPr>
          <p:nvPr>
            <p:ph type="title"/>
          </p:nvPr>
        </p:nvSpPr>
        <p:spPr/>
        <p:txBody>
          <a:bodyPr/>
          <a:lstStyle/>
          <a:p>
            <a:r>
              <a:rPr lang="en-IN" dirty="0"/>
              <a:t>Positive Feedback Example</a:t>
            </a:r>
          </a:p>
        </p:txBody>
      </p:sp>
      <p:sp>
        <p:nvSpPr>
          <p:cNvPr id="3" name="Content Placeholder 2">
            <a:extLst>
              <a:ext uri="{FF2B5EF4-FFF2-40B4-BE49-F238E27FC236}">
                <a16:creationId xmlns:a16="http://schemas.microsoft.com/office/drawing/2014/main" id="{2C972998-5CB1-4C0D-9334-2398A4B1EAEA}"/>
              </a:ext>
            </a:extLst>
          </p:cNvPr>
          <p:cNvSpPr>
            <a:spLocks noGrp="1"/>
          </p:cNvSpPr>
          <p:nvPr>
            <p:ph sz="half" idx="1"/>
          </p:nvPr>
        </p:nvSpPr>
        <p:spPr/>
        <p:txBody>
          <a:bodyPr/>
          <a:lstStyle/>
          <a:p>
            <a:pPr algn="just"/>
            <a:r>
              <a:rPr lang="en-IN" dirty="0">
                <a:latin typeface="Arial" panose="020B0604020202020204" pitchFamily="34" charset="0"/>
                <a:cs typeface="Arial" panose="020B0604020202020204" pitchFamily="34" charset="0"/>
              </a:rPr>
              <a:t>Considering all the  positive feedback analysis, We</a:t>
            </a:r>
            <a:r>
              <a:rPr lang="en-US"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see that Amazon, Flipkart scored the highest votes for having all the positive points and have maintained a very good brand image followed by </a:t>
            </a:r>
            <a:r>
              <a:rPr lang="en-US"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paytm</a:t>
            </a:r>
            <a:r>
              <a:rPr lang="en-US"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the </a:t>
            </a:r>
            <a:r>
              <a:rPr lang="en-US"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myntra</a:t>
            </a:r>
            <a:r>
              <a:rPr lang="en-US"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N"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p:txBody>
      </p:sp>
      <p:pic>
        <p:nvPicPr>
          <p:cNvPr id="5" name="Content Placeholder 4">
            <a:extLst>
              <a:ext uri="{FF2B5EF4-FFF2-40B4-BE49-F238E27FC236}">
                <a16:creationId xmlns:a16="http://schemas.microsoft.com/office/drawing/2014/main" id="{7B1B3720-4A06-4906-8DE8-3A9B214CB1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4553" y="1237128"/>
            <a:ext cx="4724400" cy="2191871"/>
          </a:xfrm>
          <a:prstGeom prst="rect">
            <a:avLst/>
          </a:prstGeom>
        </p:spPr>
      </p:pic>
      <p:pic>
        <p:nvPicPr>
          <p:cNvPr id="6" name="Picture 5">
            <a:extLst>
              <a:ext uri="{FF2B5EF4-FFF2-40B4-BE49-F238E27FC236}">
                <a16:creationId xmlns:a16="http://schemas.microsoft.com/office/drawing/2014/main" id="{F7FD4055-6E31-4BE0-8779-57C9DEE48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554" y="3644153"/>
            <a:ext cx="4724400" cy="2404221"/>
          </a:xfrm>
          <a:prstGeom prst="rect">
            <a:avLst/>
          </a:prstGeom>
        </p:spPr>
      </p:pic>
    </p:spTree>
    <p:extLst>
      <p:ext uri="{BB962C8B-B14F-4D97-AF65-F5344CB8AC3E}">
        <p14:creationId xmlns:p14="http://schemas.microsoft.com/office/powerpoint/2010/main" val="134192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E096-E8B7-4DF6-B1A7-CB95EFFD1C4E}"/>
              </a:ext>
            </a:extLst>
          </p:cNvPr>
          <p:cNvSpPr>
            <a:spLocks noGrp="1"/>
          </p:cNvSpPr>
          <p:nvPr>
            <p:ph type="title"/>
          </p:nvPr>
        </p:nvSpPr>
        <p:spPr/>
        <p:txBody>
          <a:bodyPr/>
          <a:lstStyle/>
          <a:p>
            <a:r>
              <a:rPr lang="en-IN" dirty="0"/>
              <a:t>Negative Feedback Example</a:t>
            </a:r>
          </a:p>
        </p:txBody>
      </p:sp>
      <p:sp>
        <p:nvSpPr>
          <p:cNvPr id="3" name="Content Placeholder 2">
            <a:extLst>
              <a:ext uri="{FF2B5EF4-FFF2-40B4-BE49-F238E27FC236}">
                <a16:creationId xmlns:a16="http://schemas.microsoft.com/office/drawing/2014/main" id="{8B971EE1-E217-48BA-B7B9-86B69F3F4CAD}"/>
              </a:ext>
            </a:extLst>
          </p:cNvPr>
          <p:cNvSpPr>
            <a:spLocks noGrp="1"/>
          </p:cNvSpPr>
          <p:nvPr>
            <p:ph sz="half" idx="1"/>
          </p:nvPr>
        </p:nvSpPr>
        <p:spPr/>
        <p:txBody>
          <a:bodyPr/>
          <a:lstStyle/>
          <a:p>
            <a:pPr algn="just">
              <a:lnSpc>
                <a:spcPct val="115000"/>
              </a:lnSpc>
              <a:spcAft>
                <a:spcPts val="600"/>
              </a:spcAft>
            </a:pPr>
            <a:r>
              <a:rPr lang="en-IN" sz="1800" b="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Respondnets</a:t>
            </a:r>
            <a:r>
              <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have voted 19.7% to amazon followed by 19.3% to Myntra and Snapdeal at 18.2% for frequent disruption when moving from one page to another.</a:t>
            </a:r>
          </a:p>
          <a:p>
            <a:pPr algn="just">
              <a:lnSpc>
                <a:spcPct val="115000"/>
              </a:lnSpc>
              <a:spcBef>
                <a:spcPts val="645"/>
              </a:spcBef>
            </a:pPr>
            <a:r>
              <a:rPr lang="en-IN" sz="18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Respondents have voted 21.2 % to Amazon for longer time to get logged in followed by Paytm.</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kern="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Thus we see many people have voted negative for top brands like </a:t>
            </a:r>
            <a:r>
              <a:rPr lang="en-IN" sz="1800" kern="18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amazon,paytm</a:t>
            </a:r>
            <a:r>
              <a:rPr lang="en-IN" sz="1800" kern="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being loyal to them. </a:t>
            </a:r>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300C1321-C284-4E32-AB02-660461A52F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19364" y="1406012"/>
            <a:ext cx="4078941" cy="2595282"/>
          </a:xfrm>
          <a:prstGeom prst="rect">
            <a:avLst/>
          </a:prstGeom>
        </p:spPr>
      </p:pic>
      <p:pic>
        <p:nvPicPr>
          <p:cNvPr id="6" name="Picture 5">
            <a:extLst>
              <a:ext uri="{FF2B5EF4-FFF2-40B4-BE49-F238E27FC236}">
                <a16:creationId xmlns:a16="http://schemas.microsoft.com/office/drawing/2014/main" id="{66E6373E-C0C3-4E7D-85E2-6DA03EB5B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2" y="4001294"/>
            <a:ext cx="3702423" cy="2386059"/>
          </a:xfrm>
          <a:prstGeom prst="rect">
            <a:avLst/>
          </a:prstGeom>
        </p:spPr>
      </p:pic>
    </p:spTree>
    <p:extLst>
      <p:ext uri="{BB962C8B-B14F-4D97-AF65-F5344CB8AC3E}">
        <p14:creationId xmlns:p14="http://schemas.microsoft.com/office/powerpoint/2010/main" val="58031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21AE-907D-4100-A19C-1424806D32E5}"/>
              </a:ext>
            </a:extLst>
          </p:cNvPr>
          <p:cNvSpPr>
            <a:spLocks noGrp="1"/>
          </p:cNvSpPr>
          <p:nvPr>
            <p:ph type="title"/>
          </p:nvPr>
        </p:nvSpPr>
        <p:spPr/>
        <p:txBody>
          <a:bodyPr/>
          <a:lstStyle/>
          <a:p>
            <a:r>
              <a:rPr lang="en-IN" dirty="0"/>
              <a:t>Brand Recommendation </a:t>
            </a:r>
          </a:p>
        </p:txBody>
      </p:sp>
      <p:sp>
        <p:nvSpPr>
          <p:cNvPr id="3" name="Content Placeholder 2">
            <a:extLst>
              <a:ext uri="{FF2B5EF4-FFF2-40B4-BE49-F238E27FC236}">
                <a16:creationId xmlns:a16="http://schemas.microsoft.com/office/drawing/2014/main" id="{8B8DDD75-40AD-4AD7-BFCC-F76CCF483286}"/>
              </a:ext>
            </a:extLst>
          </p:cNvPr>
          <p:cNvSpPr>
            <a:spLocks noGrp="1"/>
          </p:cNvSpPr>
          <p:nvPr>
            <p:ph sz="half" idx="1"/>
          </p:nvPr>
        </p:nvSpPr>
        <p:spPr/>
        <p:txBody>
          <a:bodyPr/>
          <a:lstStyle/>
          <a:p>
            <a:pPr algn="just"/>
            <a:r>
              <a:rPr lang="en-IN" sz="1800" kern="1800" dirty="0">
                <a:solidFill>
                  <a:srgbClr val="000000"/>
                </a:solidFill>
                <a:effectLst/>
                <a:latin typeface="Arial" panose="020B0604020202020204" pitchFamily="34" charset="0"/>
                <a:ea typeface="Times New Roman" panose="02020603050405020304" pitchFamily="18" charset="0"/>
              </a:rPr>
              <a:t>I have also used </a:t>
            </a:r>
            <a:r>
              <a:rPr lang="en-IN" sz="1800" kern="1800" dirty="0" err="1">
                <a:solidFill>
                  <a:srgbClr val="000000"/>
                </a:solidFill>
                <a:effectLst/>
                <a:latin typeface="Arial" panose="020B0604020202020204" pitchFamily="34" charset="0"/>
                <a:ea typeface="Times New Roman" panose="02020603050405020304" pitchFamily="18" charset="0"/>
              </a:rPr>
              <a:t>countplot</a:t>
            </a:r>
            <a:r>
              <a:rPr lang="en-IN" sz="1800" kern="1800" dirty="0">
                <a:solidFill>
                  <a:srgbClr val="000000"/>
                </a:solidFill>
                <a:effectLst/>
                <a:latin typeface="Arial" panose="020B0604020202020204" pitchFamily="34" charset="0"/>
                <a:ea typeface="Times New Roman" panose="02020603050405020304" pitchFamily="18" charset="0"/>
              </a:rPr>
              <a:t> based on the respondent recommendation to their friend.</a:t>
            </a:r>
          </a:p>
          <a:p>
            <a:pPr algn="just"/>
            <a:endParaRPr lang="en-IN" sz="1800" kern="1800" dirty="0">
              <a:solidFill>
                <a:srgbClr val="000000"/>
              </a:solidFill>
              <a:latin typeface="Arial" panose="020B0604020202020204" pitchFamily="34" charset="0"/>
              <a:ea typeface="Times New Roman" panose="02020603050405020304" pitchFamily="18" charset="0"/>
            </a:endParaRPr>
          </a:p>
          <a:p>
            <a:endParaRPr lang="en-IN" sz="1800" b="1" kern="1800" dirty="0">
              <a:solidFill>
                <a:srgbClr val="000000"/>
              </a:solidFill>
              <a:effectLst/>
              <a:latin typeface="Arial" panose="020B0604020202020204" pitchFamily="34" charset="0"/>
              <a:ea typeface="Times New Roman" panose="02020603050405020304" pitchFamily="18" charset="0"/>
            </a:endParaRPr>
          </a:p>
          <a:p>
            <a:pPr algn="just"/>
            <a:r>
              <a:rPr lang="en-IN" sz="2000" dirty="0">
                <a:solidFill>
                  <a:srgbClr val="000000"/>
                </a:solidFill>
                <a:effectLst/>
                <a:latin typeface="Arial" panose="020B0604020202020204" pitchFamily="34" charset="0"/>
                <a:ea typeface="Times New Roman" panose="02020603050405020304" pitchFamily="18" charset="0"/>
              </a:rPr>
              <a:t>Customers seem to be more loyal to amazon, </a:t>
            </a:r>
            <a:r>
              <a:rPr lang="en-IN" sz="2000" dirty="0" err="1">
                <a:solidFill>
                  <a:srgbClr val="000000"/>
                </a:solidFill>
                <a:effectLst/>
                <a:latin typeface="Arial" panose="020B0604020202020204" pitchFamily="34" charset="0"/>
                <a:ea typeface="Times New Roman" panose="02020603050405020304" pitchFamily="18" charset="0"/>
              </a:rPr>
              <a:t>flipkart</a:t>
            </a:r>
            <a:r>
              <a:rPr lang="en-IN" sz="2000" dirty="0">
                <a:solidFill>
                  <a:srgbClr val="000000"/>
                </a:solidFill>
                <a:effectLst/>
                <a:latin typeface="Arial" panose="020B0604020202020204" pitchFamily="34" charset="0"/>
                <a:ea typeface="Times New Roman" panose="02020603050405020304" pitchFamily="18" charset="0"/>
              </a:rPr>
              <a:t> and </a:t>
            </a:r>
            <a:r>
              <a:rPr lang="en-IN" sz="2000" dirty="0" err="1">
                <a:solidFill>
                  <a:srgbClr val="000000"/>
                </a:solidFill>
                <a:effectLst/>
                <a:latin typeface="Arial" panose="020B0604020202020204" pitchFamily="34" charset="0"/>
                <a:ea typeface="Times New Roman" panose="02020603050405020304" pitchFamily="18" charset="0"/>
              </a:rPr>
              <a:t>paytm</a:t>
            </a:r>
            <a:r>
              <a:rPr lang="en-IN" sz="2000" dirty="0">
                <a:solidFill>
                  <a:srgbClr val="000000"/>
                </a:solidFill>
                <a:effectLst/>
                <a:latin typeface="Arial" panose="020B0604020202020204" pitchFamily="34" charset="0"/>
                <a:ea typeface="Times New Roman" panose="02020603050405020304" pitchFamily="18" charset="0"/>
              </a:rPr>
              <a:t> as even though many of them have given negative remarks about them still they would prefer and recommend these platforms to their friend</a:t>
            </a:r>
            <a:endParaRPr lang="en-IN" sz="2000" b="1" kern="1800" dirty="0">
              <a:solidFill>
                <a:srgbClr val="000000"/>
              </a:solidFill>
              <a:effectLst/>
              <a:latin typeface="Arial" panose="020B0604020202020204" pitchFamily="34"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585B0C13-6FAA-474C-9F7E-632CB2EFDA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4506" y="365125"/>
            <a:ext cx="3647248" cy="3039036"/>
          </a:xfrm>
          <a:prstGeom prst="rect">
            <a:avLst/>
          </a:prstGeom>
        </p:spPr>
      </p:pic>
      <p:pic>
        <p:nvPicPr>
          <p:cNvPr id="6" name="Picture 5">
            <a:extLst>
              <a:ext uri="{FF2B5EF4-FFF2-40B4-BE49-F238E27FC236}">
                <a16:creationId xmlns:a16="http://schemas.microsoft.com/office/drawing/2014/main" id="{7988BD1E-CCA4-45EC-B411-72D3F6CE8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671" y="3453840"/>
            <a:ext cx="3281083" cy="3544140"/>
          </a:xfrm>
          <a:prstGeom prst="rect">
            <a:avLst/>
          </a:prstGeom>
        </p:spPr>
      </p:pic>
    </p:spTree>
    <p:extLst>
      <p:ext uri="{BB962C8B-B14F-4D97-AF65-F5344CB8AC3E}">
        <p14:creationId xmlns:p14="http://schemas.microsoft.com/office/powerpoint/2010/main" val="334150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84D5-1F09-4A7C-B5A3-36BF77EC11E9}"/>
              </a:ext>
            </a:extLst>
          </p:cNvPr>
          <p:cNvSpPr>
            <a:spLocks noGrp="1"/>
          </p:cNvSpPr>
          <p:nvPr>
            <p:ph type="title"/>
          </p:nvPr>
        </p:nvSpPr>
        <p:spPr/>
        <p:txBody>
          <a:bodyPr/>
          <a:lstStyle/>
          <a:p>
            <a:r>
              <a:rPr lang="en-US" dirty="0"/>
              <a:t>Inference</a:t>
            </a:r>
            <a:endParaRPr lang="en-IN" dirty="0"/>
          </a:p>
        </p:txBody>
      </p:sp>
      <p:sp>
        <p:nvSpPr>
          <p:cNvPr id="3" name="Content Placeholder 2">
            <a:extLst>
              <a:ext uri="{FF2B5EF4-FFF2-40B4-BE49-F238E27FC236}">
                <a16:creationId xmlns:a16="http://schemas.microsoft.com/office/drawing/2014/main" id="{932B552D-C0C6-4730-B9C8-B10D434C2C1C}"/>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2800" dirty="0"/>
              <a:t>Based on overall observations the first 47 features provide insights on how e-retail is expanding and helpful based on customer remarks. The data explained how the online platform has been used more often in which </a:t>
            </a:r>
            <a:r>
              <a:rPr lang="en-US" sz="2800" dirty="0" err="1"/>
              <a:t>city,age,gender</a:t>
            </a:r>
            <a:r>
              <a:rPr lang="en-US" sz="2800" dirty="0"/>
              <a:t> etc. .It shows which are the </a:t>
            </a:r>
            <a:r>
              <a:rPr lang="en-US" sz="2800" dirty="0" err="1"/>
              <a:t>strengths,weakness,opportunity</a:t>
            </a:r>
            <a:r>
              <a:rPr lang="en-US" sz="2800" dirty="0"/>
              <a:t> and threats to the e-retail </a:t>
            </a:r>
            <a:r>
              <a:rPr lang="en-US" sz="2800" dirty="0" err="1"/>
              <a:t>busiines</a:t>
            </a:r>
            <a:r>
              <a:rPr lang="en-US" sz="2800" dirty="0"/>
              <a:t> and e-retailers has to take measures to improve upon </a:t>
            </a:r>
            <a:r>
              <a:rPr lang="en-US" sz="2800" dirty="0" err="1"/>
              <a:t>it.It</a:t>
            </a:r>
            <a:r>
              <a:rPr lang="en-US" sz="2800" dirty="0"/>
              <a:t> shows which factors are considered the significant for retaining the existing customers and acquiring the new customers.</a:t>
            </a:r>
          </a:p>
          <a:p>
            <a:pPr>
              <a:buFont typeface="Wingdings" panose="05000000000000000000" pitchFamily="2" charset="2"/>
              <a:buChar char="Ø"/>
            </a:pPr>
            <a:r>
              <a:rPr lang="en-US" sz="2800" dirty="0"/>
              <a:t>Based on the case study for customer activation and retention, Amazon is the most reliable and has been fulfilled all the customer requirements. After Amazon the data showed Flipkart has been used more for online shopping.</a:t>
            </a:r>
          </a:p>
          <a:p>
            <a:pPr>
              <a:buFont typeface="Wingdings" panose="05000000000000000000" pitchFamily="2" charset="2"/>
              <a:buChar char="Ø"/>
            </a:pPr>
            <a:r>
              <a:rPr lang="en-US" sz="2800" dirty="0"/>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2800" dirty="0"/>
          </a:p>
          <a:p>
            <a:endParaRPr lang="en-IN" dirty="0"/>
          </a:p>
        </p:txBody>
      </p:sp>
    </p:spTree>
    <p:extLst>
      <p:ext uri="{BB962C8B-B14F-4D97-AF65-F5344CB8AC3E}">
        <p14:creationId xmlns:p14="http://schemas.microsoft.com/office/powerpoint/2010/main" val="269677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C659-6E41-4B85-A02F-4BB6E206E66F}"/>
              </a:ext>
            </a:extLst>
          </p:cNvPr>
          <p:cNvSpPr>
            <a:spLocks noGrp="1"/>
          </p:cNvSpPr>
          <p:nvPr>
            <p:ph type="title"/>
          </p:nvPr>
        </p:nvSpPr>
        <p:spPr/>
        <p:txBody>
          <a:bodyPr>
            <a:normAutofit/>
          </a:bodyPr>
          <a:lstStyle/>
          <a:p>
            <a:r>
              <a:rPr lang="en-IN" sz="20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Recommendation and Suggestion </a:t>
            </a:r>
            <a:br>
              <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r>
              <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t>    </a:t>
            </a:r>
            <a:br>
              <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br>
              <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r>
              <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t>1.AMAZON.COM</a:t>
            </a:r>
            <a:endParaRPr lang="en-IN"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7C44406-E58D-4D44-8527-94638891615C}"/>
              </a:ext>
            </a:extLst>
          </p:cNvPr>
          <p:cNvSpPr>
            <a:spLocks noGrp="1"/>
          </p:cNvSpPr>
          <p:nvPr>
            <p:ph type="body" idx="1"/>
          </p:nvPr>
        </p:nvSpPr>
        <p:spPr/>
        <p:txBody>
          <a:bodyPr/>
          <a:lstStyle/>
          <a:p>
            <a:r>
              <a:rPr lang="en-IN" sz="20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Suggestion for improvement</a:t>
            </a:r>
            <a:endPar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86CFA272-CE4D-42FE-AEBF-70AB34D6E5E0}"/>
              </a:ext>
            </a:extLst>
          </p:cNvPr>
          <p:cNvSpPr>
            <a:spLocks noGrp="1"/>
          </p:cNvSpPr>
          <p:nvPr>
            <p:ph sz="half" idx="2"/>
          </p:nvPr>
        </p:nvSpPr>
        <p:spPr>
          <a:xfrm>
            <a:off x="839788" y="2380129"/>
            <a:ext cx="5157787" cy="3809534"/>
          </a:xfrm>
        </p:spPr>
        <p:txBody>
          <a:bodyPr>
            <a:normAutofit fontScale="55000" lnSpcReduction="20000"/>
          </a:bodyPr>
          <a:lstStyle/>
          <a:p>
            <a:pPr algn="just">
              <a:lnSpc>
                <a:spcPct val="115000"/>
              </a:lnSpc>
              <a:spcBef>
                <a:spcPts val="645"/>
              </a:spcBef>
            </a:pPr>
            <a:r>
              <a:rPr lang="en-IN" sz="19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a)Load Time for website &amp; longer time for displaying graphics: The faster the website's load time is, the happier the customers/visitors will be. when we optimize the web page's load time, then we can expect to see improvements in user experience (UX),conversion rates, and ultimately, sales </a:t>
            </a:r>
            <a:r>
              <a:rPr lang="en-IN" sz="1900" b="0"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revenue.So</a:t>
            </a:r>
            <a:r>
              <a:rPr lang="en-IN" sz="19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there are  online tools available which allow to test website’s page speed timely and necessary steps can be taken as website load times impact conversion rates and, as a result, the business as a whole. </a:t>
            </a:r>
          </a:p>
          <a:p>
            <a:pPr algn="just">
              <a:lnSpc>
                <a:spcPct val="115000"/>
              </a:lnSpc>
              <a:spcBef>
                <a:spcPts val="645"/>
              </a:spcBef>
            </a:pPr>
            <a:endParaRPr lang="en-IN" sz="19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9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b)There should be timely declaration of price during promotion/sales else in no time customers can switch to other brands. Remember if you don’t promote it properly in time, you’re likely to miss out on opportunities. </a:t>
            </a:r>
          </a:p>
          <a:p>
            <a:pPr algn="just">
              <a:lnSpc>
                <a:spcPct val="115000"/>
              </a:lnSpc>
              <a:spcBef>
                <a:spcPts val="645"/>
              </a:spcBef>
            </a:pPr>
            <a:endParaRPr lang="en-IN" sz="19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9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c)Reduce the delivery time of the products: Fast and affordable shipping options is a must. By implementing a distributed inventory model, retailers can easily reduce shipping costs and transit times in order to meet customer expectations.</a:t>
            </a:r>
          </a:p>
          <a:p>
            <a:pPr algn="just">
              <a:lnSpc>
                <a:spcPct val="115000"/>
              </a:lnSpc>
              <a:spcBef>
                <a:spcPts val="645"/>
              </a:spcBef>
            </a:pPr>
            <a:endParaRPr lang="en-IN" sz="19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9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d)Finding ways to offer free shipping has been proven to improve sales conversations and reduce cart abandonment.</a:t>
            </a:r>
            <a:endParaRPr lang="en-IN" sz="19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
        <p:nvSpPr>
          <p:cNvPr id="5" name="Text Placeholder 4">
            <a:extLst>
              <a:ext uri="{FF2B5EF4-FFF2-40B4-BE49-F238E27FC236}">
                <a16:creationId xmlns:a16="http://schemas.microsoft.com/office/drawing/2014/main" id="{7D45E603-1430-4CB4-A203-AB44C5DA56DF}"/>
              </a:ext>
            </a:extLst>
          </p:cNvPr>
          <p:cNvSpPr>
            <a:spLocks noGrp="1"/>
          </p:cNvSpPr>
          <p:nvPr>
            <p:ph type="body" sz="quarter" idx="3"/>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Positive feedback summary: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D33EA424-84F9-407C-8B60-6D7675819937}"/>
              </a:ext>
            </a:extLst>
          </p:cNvPr>
          <p:cNvSpPr>
            <a:spLocks noGrp="1"/>
          </p:cNvSpPr>
          <p:nvPr>
            <p:ph sz="quarter" idx="4"/>
          </p:nvPr>
        </p:nvSpPr>
        <p:spPr/>
        <p:txBody>
          <a:bodyPr>
            <a:noAutofit/>
          </a:bodyPr>
          <a:lstStyle/>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Easy to use website/application.</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wide variety of product offering.</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complete and relevant description of product,</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reliability of website and perceived trust worthiness,</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several payment options and enhanced security</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marL="342900" lvl="0" indent="-342900" algn="just">
              <a:lnSpc>
                <a:spcPct val="115000"/>
              </a:lnSpc>
              <a:spcBef>
                <a:spcPts val="645"/>
              </a:spcBef>
              <a:buFont typeface="Symbol" panose="05050102010706020507" pitchFamily="18" charset="2"/>
              <a:buChar char=""/>
            </a:pPr>
            <a:r>
              <a:rPr lang="en-IN" sz="1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Fast delivery of products.</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r>
              <a:rPr lang="en-IN" sz="140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Presence of online assistance through multi-channels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85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2E62-AF3F-48F1-AC11-320420DF406B}"/>
              </a:ext>
            </a:extLst>
          </p:cNvPr>
          <p:cNvSpPr>
            <a:spLocks noGrp="1"/>
          </p:cNvSpPr>
          <p:nvPr>
            <p:ph type="title"/>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Flipkart.com</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A2E6994-95B8-4339-AA4B-A027EAE72121}"/>
              </a:ext>
            </a:extLst>
          </p:cNvPr>
          <p:cNvSpPr>
            <a:spLocks noGrp="1"/>
          </p:cNvSpPr>
          <p:nvPr>
            <p:ph type="body" idx="1"/>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Suggestion for  improvement</a:t>
            </a:r>
            <a:endParaRPr lang="en-IN" dirty="0"/>
          </a:p>
        </p:txBody>
      </p:sp>
      <p:sp>
        <p:nvSpPr>
          <p:cNvPr id="4" name="Content Placeholder 3">
            <a:extLst>
              <a:ext uri="{FF2B5EF4-FFF2-40B4-BE49-F238E27FC236}">
                <a16:creationId xmlns:a16="http://schemas.microsoft.com/office/drawing/2014/main" id="{82975758-3A15-4F9A-8BB3-C802B2DCAC8B}"/>
              </a:ext>
            </a:extLst>
          </p:cNvPr>
          <p:cNvSpPr>
            <a:spLocks noGrp="1"/>
          </p:cNvSpPr>
          <p:nvPr>
            <p:ph sz="half" idx="2"/>
          </p:nvPr>
        </p:nvSpPr>
        <p:spPr/>
        <p:txBody>
          <a:bodyPr>
            <a:normAutofit fontScale="92500" lnSpcReduction="20000"/>
          </a:bodyPr>
          <a:lstStyle/>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a)Load time for website and longer time for displaying graphics should be decreased as explained above.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b)Declaration of prices during sales promotion should be timely and not hidden as customers will take no time to switch to other brands. Retailer can also introduce introductory price offer on releasing new product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c)Availability of more payment options to customers as this will give customers wider options for payment.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d)Reduce the delivery time of the products by improving logistic .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F2E4CE10-5DD5-422B-987B-9D2FFE86BB2E}"/>
              </a:ext>
            </a:extLst>
          </p:cNvPr>
          <p:cNvSpPr>
            <a:spLocks noGrp="1"/>
          </p:cNvSpPr>
          <p:nvPr>
            <p:ph type="body" sz="quarter" idx="3"/>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Positive feedback summary</a:t>
            </a:r>
            <a:endParaRPr lang="en-IN" dirty="0"/>
          </a:p>
        </p:txBody>
      </p:sp>
      <p:sp>
        <p:nvSpPr>
          <p:cNvPr id="6" name="Content Placeholder 5">
            <a:extLst>
              <a:ext uri="{FF2B5EF4-FFF2-40B4-BE49-F238E27FC236}">
                <a16:creationId xmlns:a16="http://schemas.microsoft.com/office/drawing/2014/main" id="{0F1C7938-9217-4FBF-9C87-E01BA89F3D45}"/>
              </a:ext>
            </a:extLst>
          </p:cNvPr>
          <p:cNvSpPr>
            <a:spLocks noGrp="1"/>
          </p:cNvSpPr>
          <p:nvPr>
            <p:ph sz="quarter" idx="4"/>
          </p:nvPr>
        </p:nvSpPr>
        <p:spPr/>
        <p:txBody>
          <a:bodyPr>
            <a:normAutofit fontScale="92500" lnSpcReduction="20000"/>
          </a:bodyPr>
          <a:lstStyle/>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Easy to use website/application.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wide variety of product offering.</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complete and relevant description of product,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reliability of website and perceived trust worthiness,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several payment options and enhanced security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Fast delivery of products.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Presence of online assistance through multi-channels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Wide variety of products to offer.</a:t>
            </a:r>
            <a:endParaRPr lang="en-IN" dirty="0"/>
          </a:p>
        </p:txBody>
      </p:sp>
    </p:spTree>
    <p:extLst>
      <p:ext uri="{BB962C8B-B14F-4D97-AF65-F5344CB8AC3E}">
        <p14:creationId xmlns:p14="http://schemas.microsoft.com/office/powerpoint/2010/main" val="400192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0A91-0218-4F61-B93D-5CC046697A4D}"/>
              </a:ext>
            </a:extLst>
          </p:cNvPr>
          <p:cNvSpPr>
            <a:spLocks noGrp="1"/>
          </p:cNvSpPr>
          <p:nvPr>
            <p:ph type="title"/>
          </p:nvPr>
        </p:nvSpPr>
        <p:spPr/>
        <p:txBody>
          <a:bodyPr/>
          <a:lstStyle/>
          <a:p>
            <a:r>
              <a:rPr lang="en-IN" dirty="0"/>
              <a:t>                Things to be discussed </a:t>
            </a:r>
          </a:p>
        </p:txBody>
      </p:sp>
      <p:sp>
        <p:nvSpPr>
          <p:cNvPr id="3" name="Content Placeholder 2">
            <a:extLst>
              <a:ext uri="{FF2B5EF4-FFF2-40B4-BE49-F238E27FC236}">
                <a16:creationId xmlns:a16="http://schemas.microsoft.com/office/drawing/2014/main" id="{AC2A3A07-6E12-47C1-9B93-3AC96EDD5287}"/>
              </a:ext>
            </a:extLst>
          </p:cNvPr>
          <p:cNvSpPr>
            <a:spLocks noGrp="1"/>
          </p:cNvSpPr>
          <p:nvPr>
            <p:ph idx="1"/>
          </p:nvPr>
        </p:nvSpPr>
        <p:spPr/>
        <p:txBody>
          <a:bodyPr/>
          <a:lstStyle/>
          <a:p>
            <a:r>
              <a:rPr lang="en-IN" dirty="0"/>
              <a:t>Introduction</a:t>
            </a:r>
          </a:p>
          <a:p>
            <a:r>
              <a:rPr lang="en-IN" dirty="0"/>
              <a:t>Problem Statement</a:t>
            </a:r>
          </a:p>
          <a:p>
            <a:r>
              <a:rPr lang="en-IN" dirty="0"/>
              <a:t>Objective</a:t>
            </a:r>
          </a:p>
          <a:p>
            <a:r>
              <a:rPr lang="en-IN" dirty="0"/>
              <a:t>Exploratory Data Analysis(EDA)</a:t>
            </a:r>
          </a:p>
          <a:p>
            <a:r>
              <a:rPr lang="en-IN" dirty="0"/>
              <a:t>Visualization</a:t>
            </a:r>
          </a:p>
          <a:p>
            <a:r>
              <a:rPr lang="en-IN" dirty="0"/>
              <a:t>Inference</a:t>
            </a:r>
          </a:p>
          <a:p>
            <a:r>
              <a:rPr lang="en-IN" dirty="0"/>
              <a:t>Scope for Future </a:t>
            </a:r>
          </a:p>
        </p:txBody>
      </p:sp>
    </p:spTree>
    <p:extLst>
      <p:ext uri="{BB962C8B-B14F-4D97-AF65-F5344CB8AC3E}">
        <p14:creationId xmlns:p14="http://schemas.microsoft.com/office/powerpoint/2010/main" val="86994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0410-3267-4B46-ABEF-810E5B6F9797}"/>
              </a:ext>
            </a:extLst>
          </p:cNvPr>
          <p:cNvSpPr>
            <a:spLocks noGrp="1"/>
          </p:cNvSpPr>
          <p:nvPr>
            <p:ph type="title"/>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Myntra.com</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211D0E1-9464-4987-B74A-69F223E14D23}"/>
              </a:ext>
            </a:extLst>
          </p:cNvPr>
          <p:cNvSpPr>
            <a:spLocks noGrp="1"/>
          </p:cNvSpPr>
          <p:nvPr>
            <p:ph type="body" idx="1"/>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Suggestion for improvement</a:t>
            </a:r>
            <a:endParaRPr lang="en-IN" dirty="0"/>
          </a:p>
        </p:txBody>
      </p:sp>
      <p:sp>
        <p:nvSpPr>
          <p:cNvPr id="4" name="Content Placeholder 3">
            <a:extLst>
              <a:ext uri="{FF2B5EF4-FFF2-40B4-BE49-F238E27FC236}">
                <a16:creationId xmlns:a16="http://schemas.microsoft.com/office/drawing/2014/main" id="{1104438D-D934-47A0-8104-9A5EA4E689FA}"/>
              </a:ext>
            </a:extLst>
          </p:cNvPr>
          <p:cNvSpPr>
            <a:spLocks noGrp="1"/>
          </p:cNvSpPr>
          <p:nvPr>
            <p:ph sz="half" idx="2"/>
          </p:nvPr>
        </p:nvSpPr>
        <p:spPr/>
        <p:txBody>
          <a:bodyPr>
            <a:normAutofit lnSpcReduction="10000"/>
          </a:bodyPr>
          <a:lstStyle/>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1)Longer page loading :Retailers should try to improve website loading speed by checking with online tools available and optimise the webpage speed.</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2)Frequent disruption when moving from one page to another :This  can cause users to bounce or leave the site and drops cu customer base massively.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IN" sz="1800" kern="1800" dirty="0">
                <a:solidFill>
                  <a:srgbClr val="000000"/>
                </a:solidFill>
                <a:effectLst/>
                <a:latin typeface="Arial" panose="020B0604020202020204" pitchFamily="34" charset="0"/>
                <a:ea typeface="Times New Roman" panose="02020603050405020304" pitchFamily="18" charset="0"/>
              </a:rPr>
              <a:t>3)Declaration of price should be upfront and in time</a:t>
            </a:r>
            <a:endParaRPr lang="en-IN" dirty="0"/>
          </a:p>
        </p:txBody>
      </p:sp>
      <p:sp>
        <p:nvSpPr>
          <p:cNvPr id="5" name="Text Placeholder 4">
            <a:extLst>
              <a:ext uri="{FF2B5EF4-FFF2-40B4-BE49-F238E27FC236}">
                <a16:creationId xmlns:a16="http://schemas.microsoft.com/office/drawing/2014/main" id="{2B8CFA95-32C4-4872-9518-E92997B41C43}"/>
              </a:ext>
            </a:extLst>
          </p:cNvPr>
          <p:cNvSpPr>
            <a:spLocks noGrp="1"/>
          </p:cNvSpPr>
          <p:nvPr>
            <p:ph type="body" sz="quarter" idx="3"/>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Positive feedback summary</a:t>
            </a:r>
            <a:endParaRPr lang="en-IN" dirty="0"/>
          </a:p>
        </p:txBody>
      </p:sp>
      <p:sp>
        <p:nvSpPr>
          <p:cNvPr id="6" name="Content Placeholder 5">
            <a:extLst>
              <a:ext uri="{FF2B5EF4-FFF2-40B4-BE49-F238E27FC236}">
                <a16:creationId xmlns:a16="http://schemas.microsoft.com/office/drawing/2014/main" id="{9B47A37C-3C24-45AF-B0FC-952A751FDA89}"/>
              </a:ext>
            </a:extLst>
          </p:cNvPr>
          <p:cNvSpPr>
            <a:spLocks noGrp="1"/>
          </p:cNvSpPr>
          <p:nvPr>
            <p:ph sz="quarter" idx="4"/>
          </p:nvPr>
        </p:nvSpPr>
        <p:spPr/>
        <p:txBody>
          <a:bodyPr>
            <a:normAutofit lnSpcReduction="10000"/>
          </a:bodyPr>
          <a:lstStyle/>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Convenient and a good website.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Availability of several payment options.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Faster products delivery.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Complete information of products available.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Reliable website or app, perceived trustworthiness and good Security.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Wide variety of product to offer</a:t>
            </a:r>
            <a:endParaRPr lang="en-IN" dirty="0"/>
          </a:p>
        </p:txBody>
      </p:sp>
    </p:spTree>
    <p:extLst>
      <p:ext uri="{BB962C8B-B14F-4D97-AF65-F5344CB8AC3E}">
        <p14:creationId xmlns:p14="http://schemas.microsoft.com/office/powerpoint/2010/main" val="88120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D123-8586-4E25-B428-88E6B998B20A}"/>
              </a:ext>
            </a:extLst>
          </p:cNvPr>
          <p:cNvSpPr>
            <a:spLocks noGrp="1"/>
          </p:cNvSpPr>
          <p:nvPr>
            <p:ph type="title"/>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Paytm.com</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FBDF06C-392D-413A-912F-A5E49F551E20}"/>
              </a:ext>
            </a:extLst>
          </p:cNvPr>
          <p:cNvSpPr>
            <a:spLocks noGrp="1"/>
          </p:cNvSpPr>
          <p:nvPr>
            <p:ph type="body" idx="1"/>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Suggestion for improvement</a:t>
            </a:r>
            <a:endParaRPr lang="en-IN" dirty="0"/>
          </a:p>
        </p:txBody>
      </p:sp>
      <p:sp>
        <p:nvSpPr>
          <p:cNvPr id="4" name="Content Placeholder 3">
            <a:extLst>
              <a:ext uri="{FF2B5EF4-FFF2-40B4-BE49-F238E27FC236}">
                <a16:creationId xmlns:a16="http://schemas.microsoft.com/office/drawing/2014/main" id="{659B5102-3D50-4E0F-8CC9-CBC925DB0E0D}"/>
              </a:ext>
            </a:extLst>
          </p:cNvPr>
          <p:cNvSpPr>
            <a:spLocks noGrp="1"/>
          </p:cNvSpPr>
          <p:nvPr>
            <p:ph sz="half" idx="2"/>
          </p:nvPr>
        </p:nvSpPr>
        <p:spPr/>
        <p:txBody>
          <a:bodyPr>
            <a:normAutofit fontScale="85000" lnSpcReduction="10000"/>
          </a:bodyPr>
          <a:lstStyle/>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Reduce the delivery time of the products during promotions by introducing variety of delivery options like same day delivery, two day delivery and choosing a good logistic </a:t>
            </a:r>
            <a:r>
              <a:rPr lang="en-IN" sz="1800" b="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company.They</a:t>
            </a: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can also offer free delivery.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2.Retailers should avoid late declaration of prises and may follow by introducing early Bird Pricing Strategy .Early bird pricing provides savings for attendees who are willing to shop your products early, sometimes even before plans are finalized.</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3.Website page loading and longer time to display graphics should be improved and taken care of.</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IN" sz="1800" kern="1800" dirty="0">
                <a:solidFill>
                  <a:srgbClr val="000000"/>
                </a:solidFill>
                <a:effectLst/>
                <a:latin typeface="Arial" panose="020B0604020202020204" pitchFamily="34" charset="0"/>
                <a:ea typeface="Times New Roman" panose="02020603050405020304" pitchFamily="18" charset="0"/>
              </a:rPr>
              <a:t>4.Frequent disturbance is occurring while moving from one page to another</a:t>
            </a:r>
            <a:endParaRPr lang="en-IN" dirty="0"/>
          </a:p>
        </p:txBody>
      </p:sp>
      <p:sp>
        <p:nvSpPr>
          <p:cNvPr id="5" name="Text Placeholder 4">
            <a:extLst>
              <a:ext uri="{FF2B5EF4-FFF2-40B4-BE49-F238E27FC236}">
                <a16:creationId xmlns:a16="http://schemas.microsoft.com/office/drawing/2014/main" id="{EFACE104-44B9-4433-9C73-37121AA0BEFA}"/>
              </a:ext>
            </a:extLst>
          </p:cNvPr>
          <p:cNvSpPr>
            <a:spLocks noGrp="1"/>
          </p:cNvSpPr>
          <p:nvPr>
            <p:ph type="body" sz="quarter" idx="3"/>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Positive feedback summary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34F0719C-5581-4555-A39B-7066D6CB1EA6}"/>
              </a:ext>
            </a:extLst>
          </p:cNvPr>
          <p:cNvSpPr>
            <a:spLocks noGrp="1"/>
          </p:cNvSpPr>
          <p:nvPr>
            <p:ph sz="quarter" idx="4"/>
          </p:nvPr>
        </p:nvSpPr>
        <p:spPr/>
        <p:txBody>
          <a:bodyPr>
            <a:normAutofit fontScale="85000" lnSpcReduction="10000"/>
          </a:bodyPr>
          <a:lstStyle/>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Convenient to use and a good website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Quickness to complete a purchase.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customers feel that either web or app is reliable.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wild variety of products on offer.</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Reliability</a:t>
            </a:r>
            <a:endParaRPr lang="en-IN" dirty="0"/>
          </a:p>
        </p:txBody>
      </p:sp>
    </p:spTree>
    <p:extLst>
      <p:ext uri="{BB962C8B-B14F-4D97-AF65-F5344CB8AC3E}">
        <p14:creationId xmlns:p14="http://schemas.microsoft.com/office/powerpoint/2010/main" val="103740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CF11-359F-4089-8872-1377257ABC2F}"/>
              </a:ext>
            </a:extLst>
          </p:cNvPr>
          <p:cNvSpPr>
            <a:spLocks noGrp="1"/>
          </p:cNvSpPr>
          <p:nvPr>
            <p:ph type="title"/>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Snapdeal.com</a:t>
            </a:r>
            <a:br>
              <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C57AA706-FB77-4313-9F67-6E611DA9CD63}"/>
              </a:ext>
            </a:extLst>
          </p:cNvPr>
          <p:cNvSpPr>
            <a:spLocks noGrp="1"/>
          </p:cNvSpPr>
          <p:nvPr>
            <p:ph type="body" idx="1"/>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Suggestion For Improvement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944AD589-AAB8-4640-B93C-FC04BFB7807B}"/>
              </a:ext>
            </a:extLst>
          </p:cNvPr>
          <p:cNvSpPr>
            <a:spLocks noGrp="1"/>
          </p:cNvSpPr>
          <p:nvPr>
            <p:ph sz="half" idx="2"/>
          </p:nvPr>
        </p:nvSpPr>
        <p:spPr/>
        <p:txBody>
          <a:bodyPr/>
          <a:lstStyle/>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Reduce the delivery time of the products during promotions as </a:t>
            </a:r>
            <a:r>
              <a:rPr lang="en-IN" sz="1800" b="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expalined</a:t>
            </a: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above.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2)Avoid giving late declaration of prices.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IN" sz="1800" kern="1800" dirty="0">
                <a:solidFill>
                  <a:srgbClr val="000000"/>
                </a:solidFill>
                <a:effectLst/>
                <a:latin typeface="Arial" panose="020B0604020202020204" pitchFamily="34" charset="0"/>
                <a:ea typeface="Times New Roman" panose="02020603050405020304" pitchFamily="18" charset="0"/>
              </a:rPr>
              <a:t>3)Website page loading should be improved</a:t>
            </a:r>
          </a:p>
          <a:p>
            <a:pPr algn="just">
              <a:lnSpc>
                <a:spcPct val="115000"/>
              </a:lnSpc>
              <a:spcBef>
                <a:spcPts val="645"/>
              </a:spcBef>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4)Longer delivery period should be curtailed and improved.</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IN" sz="1800" kern="1800" dirty="0">
                <a:solidFill>
                  <a:srgbClr val="000000"/>
                </a:solidFill>
                <a:effectLst/>
                <a:latin typeface="Arial" panose="020B0604020202020204" pitchFamily="34" charset="0"/>
                <a:ea typeface="Times New Roman" panose="02020603050405020304" pitchFamily="18" charset="0"/>
              </a:rPr>
              <a:t>5)No one has expressed to recommend </a:t>
            </a:r>
            <a:r>
              <a:rPr lang="en-IN" sz="1800" kern="1800" dirty="0" err="1">
                <a:solidFill>
                  <a:srgbClr val="000000"/>
                </a:solidFill>
                <a:effectLst/>
                <a:latin typeface="Arial" panose="020B0604020202020204" pitchFamily="34" charset="0"/>
                <a:ea typeface="Times New Roman" panose="02020603050405020304" pitchFamily="18" charset="0"/>
              </a:rPr>
              <a:t>snapdeal</a:t>
            </a:r>
            <a:r>
              <a:rPr lang="en-IN" sz="1800" kern="1800" dirty="0">
                <a:solidFill>
                  <a:srgbClr val="000000"/>
                </a:solidFill>
                <a:effectLst/>
                <a:latin typeface="Arial" panose="020B0604020202020204" pitchFamily="34" charset="0"/>
                <a:ea typeface="Times New Roman" panose="02020603050405020304" pitchFamily="18" charset="0"/>
              </a:rPr>
              <a:t> to a contact as it has the most negative feedbacks among all other websites</a:t>
            </a:r>
            <a:endParaRPr lang="en-IN" dirty="0"/>
          </a:p>
        </p:txBody>
      </p:sp>
      <p:sp>
        <p:nvSpPr>
          <p:cNvPr id="5" name="Text Placeholder 4">
            <a:extLst>
              <a:ext uri="{FF2B5EF4-FFF2-40B4-BE49-F238E27FC236}">
                <a16:creationId xmlns:a16="http://schemas.microsoft.com/office/drawing/2014/main" id="{B543A2C5-BEAD-4374-9C84-B2C02D019A06}"/>
              </a:ext>
            </a:extLst>
          </p:cNvPr>
          <p:cNvSpPr>
            <a:spLocks noGrp="1"/>
          </p:cNvSpPr>
          <p:nvPr>
            <p:ph type="body" sz="quarter" idx="3"/>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Positive feedback summary:</a:t>
            </a:r>
            <a:endParaRPr lang="en-IN" dirty="0"/>
          </a:p>
        </p:txBody>
      </p:sp>
      <p:sp>
        <p:nvSpPr>
          <p:cNvPr id="6" name="Content Placeholder 5">
            <a:extLst>
              <a:ext uri="{FF2B5EF4-FFF2-40B4-BE49-F238E27FC236}">
                <a16:creationId xmlns:a16="http://schemas.microsoft.com/office/drawing/2014/main" id="{DA5F5053-AB09-4CD8-A5DE-AEAB32316F2A}"/>
              </a:ext>
            </a:extLst>
          </p:cNvPr>
          <p:cNvSpPr>
            <a:spLocks noGrp="1"/>
          </p:cNvSpPr>
          <p:nvPr>
            <p:ph sz="quarter" idx="4"/>
          </p:nvPr>
        </p:nvSpPr>
        <p:spPr/>
        <p:txBody>
          <a:bodyPr/>
          <a:lstStyle/>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Convenient to use.</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financial information security.</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Bef>
                <a:spcPts val="645"/>
              </a:spcBef>
              <a:buFont typeface="Symbol" panose="05050102010706020507" pitchFamily="18" charset="2"/>
              <a:buChar char=""/>
            </a:pPr>
            <a:r>
              <a:rPr lang="en-IN" sz="1800" b="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Presence of online assistance through multi-channels</a:t>
            </a:r>
            <a:endParaRPr lang="en-IN" dirty="0"/>
          </a:p>
        </p:txBody>
      </p:sp>
    </p:spTree>
    <p:extLst>
      <p:ext uri="{BB962C8B-B14F-4D97-AF65-F5344CB8AC3E}">
        <p14:creationId xmlns:p14="http://schemas.microsoft.com/office/powerpoint/2010/main" val="51787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7A65-0717-4F91-90F6-E1A17899F190}"/>
              </a:ext>
            </a:extLst>
          </p:cNvPr>
          <p:cNvSpPr>
            <a:spLocks noGrp="1"/>
          </p:cNvSpPr>
          <p:nvPr>
            <p:ph type="title"/>
          </p:nvPr>
        </p:nvSpPr>
        <p:spPr/>
        <p:txBody>
          <a:bodyPr/>
          <a:lstStyle/>
          <a:p>
            <a:r>
              <a:rPr lang="en-IN" sz="1800" b="1" kern="1800" dirty="0">
                <a:solidFill>
                  <a:srgbClr val="000000"/>
                </a:solidFill>
                <a:effectLst/>
                <a:latin typeface="Arial" panose="020B0604020202020204" pitchFamily="34" charset="0"/>
                <a:ea typeface="Times New Roman" panose="02020603050405020304" pitchFamily="18" charset="0"/>
              </a:rPr>
              <a:t>Recommendations for e-commerce websites</a:t>
            </a:r>
            <a:endParaRPr lang="en-IN" dirty="0"/>
          </a:p>
        </p:txBody>
      </p:sp>
      <p:sp>
        <p:nvSpPr>
          <p:cNvPr id="3" name="Content Placeholder 2">
            <a:extLst>
              <a:ext uri="{FF2B5EF4-FFF2-40B4-BE49-F238E27FC236}">
                <a16:creationId xmlns:a16="http://schemas.microsoft.com/office/drawing/2014/main" id="{B841690D-56BD-40E2-9080-09E0B88D3DCF}"/>
              </a:ext>
            </a:extLst>
          </p:cNvPr>
          <p:cNvSpPr>
            <a:spLocks noGrp="1"/>
          </p:cNvSpPr>
          <p:nvPr>
            <p:ph idx="1"/>
          </p:nvPr>
        </p:nvSpPr>
        <p:spPr/>
        <p:txBody>
          <a:bodyPr>
            <a:noAutofit/>
          </a:bodyPr>
          <a:lstStyle/>
          <a:p>
            <a:pPr algn="just">
              <a:lnSpc>
                <a:spcPct val="115000"/>
              </a:lnSpc>
              <a:spcBef>
                <a:spcPts val="645"/>
              </a:spcBef>
            </a:pP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E-commerce retailers may look on these parameters for improvement of their products/services which can retain their customers and attract new customers.</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Information Quality</a:t>
            </a: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Improve e-commerce website design by optimise the product imagery, enable your customers to easily find what they need, ensure the product information is accurate, include customer remarks.</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service quality</a:t>
            </a: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Excellence in service quality include personalized service, good return policies, complaints desks and hotlines, responsiveness. We need to take care of it as customer is king. The core task of a business is to ensure that customers come back, which can be done by delivering excellent service quality. Personalized service is a key way to retain customers, because you show them that they are more than just a source of income to you </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system quality</a:t>
            </a: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There should not be errors in the website pages, slow loading pages as web shoppers have become more sophisticated in the knowledge of online purchasing alternatives, and more importantly, they have become less patience in with websites that are difficult to understand and used. Users expect to process the information efficiently and with little effort. Ecommerce website if ignores these facts may face risk in losing the valuable customers base. There is also the need to provide quality services free of interruptions and hindrances.</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Trust :</a:t>
            </a: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It is key factor for any retailers .If trust is there ,then the customers will repurchase a particular product or set of products in a routinized or habitual fashion.</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1"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Net benefit</a:t>
            </a: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Web shopping provides with the opportunity to reach more and new customers and retaining the existing ones by introducing schemes like discount offers, special deals, early bird price strategies, by inviting them to special trial for personalised experience, by giving them cashback etc</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Majority of the customers are working class women and their age is between 20-40. Always bring variety of products targeting them.</a:t>
            </a:r>
            <a:endParaRPr lang="en-IN" sz="1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spcBef>
                <a:spcPts val="645"/>
              </a:spcBef>
            </a:pPr>
            <a:r>
              <a:rPr lang="en-IN" sz="12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 more customer friendly approach like fast delivery, complaint resolution, etc.</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05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560C-4C51-48A5-A5B9-E2E1253C8EE0}"/>
              </a:ext>
            </a:extLst>
          </p:cNvPr>
          <p:cNvSpPr>
            <a:spLocks noGrp="1"/>
          </p:cNvSpPr>
          <p:nvPr>
            <p:ph type="title"/>
          </p:nvPr>
        </p:nvSpPr>
        <p:spPr/>
        <p:txBody>
          <a:bodyPr/>
          <a:lstStyle/>
          <a:p>
            <a:r>
              <a:rPr lang="en-IN" sz="24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Future Scope</a:t>
            </a:r>
            <a:br>
              <a:rPr lang="en-IN" sz="4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7E563B2-3367-45D8-9315-196199C7A45D}"/>
              </a:ext>
            </a:extLst>
          </p:cNvPr>
          <p:cNvSpPr>
            <a:spLocks noGrp="1"/>
          </p:cNvSpPr>
          <p:nvPr>
            <p:ph idx="1"/>
          </p:nvPr>
        </p:nvSpPr>
        <p:spPr/>
        <p:txBody>
          <a:bodyPr/>
          <a:lstStyle/>
          <a:p>
            <a:pPr algn="just">
              <a:lnSpc>
                <a:spcPct val="115000"/>
              </a:lnSpc>
              <a:spcBef>
                <a:spcPts val="645"/>
              </a:spcBef>
            </a:pPr>
            <a:r>
              <a:rPr lang="en-IN" sz="2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recommended some suggestions for the websites to improve further in the future by analysing the dataset by using data analysis approach. We can further build models like classification models </a:t>
            </a:r>
            <a:r>
              <a:rPr lang="en-IN" sz="2400" b="0"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e.g</a:t>
            </a:r>
            <a:r>
              <a:rPr lang="en-IN" sz="2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Random forest </a:t>
            </a:r>
            <a:r>
              <a:rPr lang="en-IN" sz="2400" b="0"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classifier,Adaboost</a:t>
            </a:r>
            <a:r>
              <a:rPr lang="en-IN" sz="2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2400" b="0"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classifier,Descission</a:t>
            </a:r>
            <a:r>
              <a:rPr lang="en-IN" sz="2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Tree Classifier etc to predict the accuracy of brand recommendation by customers as the target variable and can do hyper tuning through </a:t>
            </a:r>
            <a:r>
              <a:rPr lang="en-IN" sz="2400" b="0" kern="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GridsearchCV</a:t>
            </a:r>
            <a:r>
              <a:rPr lang="en-IN" sz="2400" b="0" kern="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simultaneously can do features importance. </a:t>
            </a:r>
            <a:endPar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4192971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E48-B7B9-4D0B-BEE1-3266FC8C12D3}"/>
              </a:ext>
            </a:extLst>
          </p:cNvPr>
          <p:cNvSpPr>
            <a:spLocks noGrp="1"/>
          </p:cNvSpPr>
          <p:nvPr>
            <p:ph type="title"/>
          </p:nvPr>
        </p:nvSpPr>
        <p:spPr>
          <a:xfrm>
            <a:off x="838200" y="365125"/>
            <a:ext cx="10515600" cy="4341346"/>
          </a:xfrm>
        </p:spPr>
        <p:txBody>
          <a:bodyPr/>
          <a:lstStyle/>
          <a:p>
            <a:r>
              <a:rPr lang="en-IN" dirty="0"/>
              <a:t>                                  THANK YOU </a:t>
            </a:r>
          </a:p>
        </p:txBody>
      </p:sp>
    </p:spTree>
    <p:extLst>
      <p:ext uri="{BB962C8B-B14F-4D97-AF65-F5344CB8AC3E}">
        <p14:creationId xmlns:p14="http://schemas.microsoft.com/office/powerpoint/2010/main" val="54068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DCD-CD24-4BA8-806E-75A5FC502983}"/>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3C87009D-FD2E-4E0A-A79C-E3EE0866EE42}"/>
              </a:ext>
            </a:extLst>
          </p:cNvPr>
          <p:cNvSpPr>
            <a:spLocks noGrp="1"/>
          </p:cNvSpPr>
          <p:nvPr>
            <p:ph idx="1"/>
          </p:nvPr>
        </p:nvSpPr>
        <p:spPr/>
        <p:txBody>
          <a:bodyPr>
            <a:normAutofit/>
          </a:bodyPr>
          <a:lstStyle/>
          <a:p>
            <a:r>
              <a:rPr lang="en-IN" sz="2400" b="1" dirty="0"/>
              <a:t>Customer </a:t>
            </a:r>
            <a:r>
              <a:rPr lang="en-IN" sz="2400" b="1" dirty="0" err="1"/>
              <a:t>Retension</a:t>
            </a:r>
            <a:r>
              <a:rPr lang="en-IN" dirty="0"/>
              <a:t>:</a:t>
            </a:r>
            <a:r>
              <a:rPr lang="en-US" sz="20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Customer retention refers to the ability of a company or product to retain its customers over some specified period. </a:t>
            </a:r>
          </a:p>
          <a:p>
            <a:r>
              <a:rPr lang="en-US" sz="20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High customer retention means customers of the product or business tend to return to, continue to buy or in some other way not defect to another product or business, or to non-use entirely. </a:t>
            </a:r>
          </a:p>
          <a:p>
            <a:r>
              <a:rPr lang="en-US" sz="20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Customer retention measures not only how successful a company is at acquiring new customers but also how successful they are at satisfying existing customers. It also increases ROI, boosts loyalty, and brings in new custom.</a:t>
            </a:r>
            <a:endPar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r>
              <a:rPr lang="en-US" sz="20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Customer satisfaction increases repeat purchases and improves clientele retention for a business.</a:t>
            </a: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56686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8BE-D7A5-42B8-9C65-98EEAA0AA0D1}"/>
              </a:ext>
            </a:extLst>
          </p:cNvPr>
          <p:cNvSpPr>
            <a:spLocks noGrp="1"/>
          </p:cNvSpPr>
          <p:nvPr>
            <p:ph type="title"/>
          </p:nvPr>
        </p:nvSpPr>
        <p:spPr/>
        <p:txBody>
          <a:bodyPr>
            <a:normAutofit/>
          </a:bodyPr>
          <a:lstStyle/>
          <a:p>
            <a:r>
              <a:rPr lang="en-IN" sz="3200" b="1" dirty="0"/>
              <a:t>                          Benefits of Customer Retention</a:t>
            </a:r>
          </a:p>
        </p:txBody>
      </p:sp>
      <p:sp>
        <p:nvSpPr>
          <p:cNvPr id="6" name="Content Placeholder 5">
            <a:extLst>
              <a:ext uri="{FF2B5EF4-FFF2-40B4-BE49-F238E27FC236}">
                <a16:creationId xmlns:a16="http://schemas.microsoft.com/office/drawing/2014/main" id="{B336D3BC-763C-41B3-B107-8F78C0726444}"/>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Cost</a:t>
            </a:r>
            <a:r>
              <a:rPr lang="en-US" sz="2400" i="0" dirty="0">
                <a:solidFill>
                  <a:srgbClr val="17494D"/>
                </a:solidFill>
                <a:latin typeface="Arial" panose="020B0604020202020204" pitchFamily="34" charset="0"/>
                <a:cs typeface="Arial" panose="020B0604020202020204" pitchFamily="34" charset="0"/>
              </a:rPr>
              <a:t> savings</a:t>
            </a:r>
            <a:r>
              <a:rPr lang="en-US" sz="2400" b="0" i="0" dirty="0">
                <a:solidFill>
                  <a:srgbClr val="17494D"/>
                </a:solidFill>
                <a:effectLst/>
                <a:latin typeface="Arial" panose="020B0604020202020204" pitchFamily="34" charset="0"/>
                <a:cs typeface="Arial" panose="020B0604020202020204" pitchFamily="34" charset="0"/>
              </a:rPr>
              <a:t>: Customer retention is generally more cost-effective than acquiring first-time customers</a:t>
            </a:r>
          </a:p>
          <a:p>
            <a:r>
              <a:rPr lang="en-US" sz="2400" b="0" i="0" dirty="0">
                <a:solidFill>
                  <a:srgbClr val="17494D"/>
                </a:solidFill>
                <a:effectLst/>
                <a:latin typeface="Arial" panose="020B0604020202020204" pitchFamily="34" charset="0"/>
                <a:cs typeface="Arial" panose="020B0604020202020204" pitchFamily="34" charset="0"/>
              </a:rPr>
              <a:t>Positive word of mouth marketing: Loyal customers are more likely to tell their friends and family about your brand</a:t>
            </a:r>
          </a:p>
          <a:p>
            <a:r>
              <a:rPr lang="en-US" sz="2400" b="0" i="0" dirty="0">
                <a:solidFill>
                  <a:srgbClr val="17494D"/>
                </a:solidFill>
                <a:effectLst/>
                <a:latin typeface="Arial" panose="020B0604020202020204" pitchFamily="34" charset="0"/>
                <a:cs typeface="Arial" panose="020B0604020202020204" pitchFamily="34" charset="0"/>
              </a:rPr>
              <a:t>A better bottom line: Increasing retention rates by just 5 percent can increase revenue by 25 percent to 95 percent</a:t>
            </a:r>
          </a:p>
          <a:p>
            <a:r>
              <a:rPr lang="en-IN" sz="2400" b="0" i="0" dirty="0">
                <a:solidFill>
                  <a:srgbClr val="333333"/>
                </a:solidFill>
                <a:effectLst/>
                <a:latin typeface="Arial" panose="020B0604020202020204" pitchFamily="34" charset="0"/>
                <a:cs typeface="Arial" panose="020B0604020202020204" pitchFamily="34" charset="0"/>
              </a:rPr>
              <a:t>Reducing customer churn</a:t>
            </a:r>
          </a:p>
          <a:p>
            <a:r>
              <a:rPr lang="en-US" sz="2400" b="0" i="0" dirty="0">
                <a:solidFill>
                  <a:srgbClr val="333333"/>
                </a:solidFill>
                <a:effectLst/>
                <a:latin typeface="Arial" panose="020B0604020202020204" pitchFamily="34" charset="0"/>
                <a:cs typeface="Arial" panose="020B0604020202020204" pitchFamily="34" charset="0"/>
              </a:rPr>
              <a:t>Gaining insight into your customers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63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3AE-7312-4B6A-8D5E-0EB10B2C5FBE}"/>
              </a:ext>
            </a:extLst>
          </p:cNvPr>
          <p:cNvSpPr>
            <a:spLocks noGrp="1"/>
          </p:cNvSpPr>
          <p:nvPr>
            <p:ph type="title"/>
          </p:nvPr>
        </p:nvSpPr>
        <p:spPr/>
        <p:txBody>
          <a:bodyPr>
            <a:normAutofit/>
          </a:bodyPr>
          <a:lstStyle/>
          <a:p>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Problem Statement</a:t>
            </a:r>
            <a:br>
              <a:rPr lang="en-IN" sz="2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42C87AD-7072-4B2F-B706-77D31CD40812}"/>
              </a:ext>
            </a:extLst>
          </p:cNvPr>
          <p:cNvSpPr>
            <a:spLocks noGrp="1"/>
          </p:cNvSpPr>
          <p:nvPr>
            <p:ph idx="1"/>
          </p:nvPr>
        </p:nvSpPr>
        <p:spPr>
          <a:xfrm>
            <a:off x="838200" y="1250576"/>
            <a:ext cx="10161494" cy="4926387"/>
          </a:xfrm>
        </p:spPr>
        <p:txBody>
          <a:bodyPr>
            <a:normAutofit fontScale="62500" lnSpcReduction="20000"/>
          </a:bodyPr>
          <a:lstStyle/>
          <a:p>
            <a:pPr algn="just">
              <a:lnSpc>
                <a:spcPct val="115000"/>
              </a:lnSpc>
            </a:pPr>
            <a:r>
              <a:rPr lang="en-US" sz="32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Customer satisfaction has emerged as one of the most important factors that guarantee the success of online store; it has been posited as a key stimulant of purchase, repurchase intentions and customer loyalty. </a:t>
            </a:r>
            <a:endParaRPr lang="en-IN" sz="32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pPr>
            <a:r>
              <a:rPr lang="en-US" sz="32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33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A comprehensive review of the literature, theories and models have been carried out to propose the models for customer activation and customer retention. </a:t>
            </a: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pPr>
            <a:r>
              <a:rPr lang="en-US" sz="33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Five major factors that contributed to the success of an e-commerce store have been identified as: service quality, system quality, information quality, trust and net benefit</a:t>
            </a:r>
            <a:r>
              <a:rPr lang="en-US" sz="20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endPar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pPr>
            <a:r>
              <a:rPr lang="en-US" sz="33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The research furthermore investigated the factors that influence the online customers repeat purchase intention. The combination of both utilitarian value and hedonistic values are needed to affect the repeat purchase intention (loyalty) positively. </a:t>
            </a:r>
            <a:r>
              <a:rPr lang="en-US" sz="20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endParaRPr lang="en-IN" sz="20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lnSpc>
                <a:spcPct val="115000"/>
              </a:lnSpc>
            </a:pPr>
            <a:r>
              <a:rPr lang="en-US" sz="33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The data is collected from the Indian online shoppers. Results indicate the e-retail success factors, which are very much critical for customer satisfaction.</a:t>
            </a:r>
            <a:endParaRPr lang="en-IN" sz="33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294499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A00A-3350-499A-A08F-B5001A5457DA}"/>
              </a:ext>
            </a:extLst>
          </p:cNvPr>
          <p:cNvSpPr>
            <a:spLocks noGrp="1"/>
          </p:cNvSpPr>
          <p:nvPr>
            <p:ph type="title"/>
          </p:nvPr>
        </p:nvSpPr>
        <p:spPr>
          <a:xfrm>
            <a:off x="838200" y="324784"/>
            <a:ext cx="10515600" cy="1325563"/>
          </a:xfrm>
        </p:spPr>
        <p:txBody>
          <a:bodyPr>
            <a:normAutofit/>
          </a:bodyPr>
          <a:lstStyle/>
          <a:p>
            <a:r>
              <a:rPr lang="en-US" sz="2400" b="1" dirty="0">
                <a:latin typeface="Arial" panose="020B0604020202020204" pitchFamily="34" charset="0"/>
                <a:cs typeface="Arial" panose="020B0604020202020204" pitchFamily="34" charset="0"/>
              </a:rPr>
              <a:t>The problem statement can be represented in the form of below use case diagram as well.</a:t>
            </a:r>
            <a:br>
              <a:rPr lang="en-IN" sz="2400" b="1"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6B4AC2B-4834-4AE4-BD61-2241C3E12A2B}"/>
              </a:ext>
            </a:extLst>
          </p:cNvPr>
          <p:cNvSpPr>
            <a:spLocks noGrp="1"/>
          </p:cNvSpPr>
          <p:nvPr>
            <p:ph sz="half" idx="1"/>
          </p:nvPr>
        </p:nvSpPr>
        <p:spPr>
          <a:xfrm>
            <a:off x="838200" y="1546412"/>
            <a:ext cx="5181600" cy="4946463"/>
          </a:xfrm>
        </p:spPr>
        <p:txBody>
          <a:bodyPr>
            <a:noAutofit/>
          </a:bodyPr>
          <a:lstStyle/>
          <a:p>
            <a:pPr algn="just"/>
            <a:r>
              <a:rPr lang="en-US" sz="1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Utilitarian Value</a:t>
            </a:r>
            <a:r>
              <a:rPr lang="en-US" sz="14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It is derived from a product or service that helps the consumer solve problems and accomplish tasks. It can be seen as a means to an end.</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r>
              <a:rPr lang="en-US" sz="1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Hedonic Value</a:t>
            </a:r>
            <a:r>
              <a:rPr lang="en-US" sz="14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the immediate gratification that comes from experiencing some activity. With hedonic value, the value received is provided entirely from the actual experience and emotions associated with consumption, not because some other end is or will be accomplished.</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r>
              <a:rPr lang="en-US" sz="14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Thus we observe from the diagram that both utilitarian value and hedonic value affect repeat purchase intention positively.</a:t>
            </a:r>
            <a:endParaRPr lang="en-IN" sz="1400" b="1"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pPr algn="just"/>
            <a:r>
              <a:rPr lang="en-US" sz="14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Perceived risk affect repeat purchase intention negatively and moderate the effects of utilitarian and hedonic values on repeat purchase intention</a:t>
            </a:r>
          </a:p>
          <a:p>
            <a:pPr algn="just"/>
            <a:r>
              <a:rPr lang="en-US" sz="14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Utilitarian value is formed by product offerings, product information, monetary savings and convenience. Hedonic value is  formed by the six hedonic benefits namely </a:t>
            </a:r>
            <a:r>
              <a:rPr lang="en-US" sz="1400" dirty="0" err="1">
                <a:solidFill>
                  <a:srgbClr val="202124"/>
                </a:solidFill>
                <a:effectLst/>
                <a:latin typeface="Arial" panose="020B0604020202020204" pitchFamily="34" charset="0"/>
                <a:ea typeface="MS Mincho" panose="02020609040205080304" pitchFamily="49" charset="-128"/>
                <a:cs typeface="Arial" panose="020B0604020202020204" pitchFamily="34" charset="0"/>
              </a:rPr>
              <a:t>Adventure,Social,Best</a:t>
            </a:r>
            <a:r>
              <a:rPr lang="en-US" sz="14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r>
              <a:rPr lang="en-US" sz="1400" dirty="0" err="1">
                <a:solidFill>
                  <a:srgbClr val="202124"/>
                </a:solidFill>
                <a:effectLst/>
                <a:latin typeface="Arial" panose="020B0604020202020204" pitchFamily="34" charset="0"/>
                <a:ea typeface="MS Mincho" panose="02020609040205080304" pitchFamily="49" charset="-128"/>
                <a:cs typeface="Arial" panose="020B0604020202020204" pitchFamily="34" charset="0"/>
              </a:rPr>
              <a:t>Deal,Role,Gratification</a:t>
            </a:r>
            <a:r>
              <a:rPr lang="en-US" sz="14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 </a:t>
            </a:r>
          </a:p>
          <a:p>
            <a:pPr algn="just"/>
            <a:r>
              <a:rPr lang="en-US" sz="14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Thus  both the utilitarian value and hedonic value are positively associated with buyers' repeat purchase intention. </a:t>
            </a:r>
            <a:endParaRPr lang="en-IN" sz="1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3BA8C97-DDF4-434D-8AE3-6B98CEB08F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93225" y="1825625"/>
            <a:ext cx="5526740" cy="3808693"/>
          </a:xfrm>
          <a:prstGeom prst="rect">
            <a:avLst/>
          </a:prstGeom>
          <a:noFill/>
          <a:ln>
            <a:noFill/>
          </a:ln>
        </p:spPr>
      </p:pic>
    </p:spTree>
    <p:extLst>
      <p:ext uri="{BB962C8B-B14F-4D97-AF65-F5344CB8AC3E}">
        <p14:creationId xmlns:p14="http://schemas.microsoft.com/office/powerpoint/2010/main" val="52463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4477-0525-40E4-B8FB-2448EC9EA2F2}"/>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                             OBJECTIVE</a:t>
            </a:r>
          </a:p>
        </p:txBody>
      </p:sp>
      <p:sp>
        <p:nvSpPr>
          <p:cNvPr id="3" name="Content Placeholder 2">
            <a:extLst>
              <a:ext uri="{FF2B5EF4-FFF2-40B4-BE49-F238E27FC236}">
                <a16:creationId xmlns:a16="http://schemas.microsoft.com/office/drawing/2014/main" id="{335C5163-2AB3-44A1-A35F-3667ED076F67}"/>
              </a:ext>
            </a:extLst>
          </p:cNvPr>
          <p:cNvSpPr>
            <a:spLocks noGrp="1"/>
          </p:cNvSpPr>
          <p:nvPr>
            <p:ph idx="1"/>
          </p:nvPr>
        </p:nvSpPr>
        <p:spPr>
          <a:xfrm>
            <a:off x="838200" y="1690688"/>
            <a:ext cx="10515600" cy="3796273"/>
          </a:xfrm>
        </p:spPr>
        <p:txBody>
          <a:bodyPr>
            <a:normAutofit/>
          </a:bodyPr>
          <a:lstStyle/>
          <a:p>
            <a:pPr algn="just"/>
            <a:r>
              <a:rPr lang="en-US" sz="2400" b="1"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Objective :</a:t>
            </a:r>
            <a:r>
              <a:rPr lang="en-US" sz="20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To get a deep insight on dataset and find out suitable outcomes, suggestions, conclusion using data analysis </a:t>
            </a:r>
            <a:r>
              <a:rPr lang="en-IN" sz="200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that would help to predict customer retention for a e-Retail company using their data on users provided over period of time.</a:t>
            </a:r>
          </a:p>
          <a:p>
            <a:pPr algn="just">
              <a:lnSpc>
                <a:spcPct val="115000"/>
              </a:lnSpc>
            </a:pPr>
            <a:r>
              <a:rPr lang="en-US" sz="1900" b="1"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Limitations of the Study</a:t>
            </a: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1. The study is confined to E-Commerce sector.</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2. Only few firms are covered under the study.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1"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Data Sources and their formats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The data is collected from the Indian online shoppers. The datasets and figure(s) are highly confidential. The dataset is only available for academic purpose.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2400" dirty="0">
              <a:solidFill>
                <a:srgbClr val="202124"/>
              </a:solidFill>
              <a:effectLst/>
              <a:latin typeface="Arial" panose="020B0604020202020204" pitchFamily="34" charset="0"/>
              <a:ea typeface="MS Mincho" panose="02020609040205080304" pitchFamily="49" charset="-128"/>
              <a:cs typeface="Arial" panose="020B0604020202020204" pitchFamily="34" charset="0"/>
            </a:endParaRPr>
          </a:p>
          <a:p>
            <a:endParaRPr lang="en-IN" sz="2400" dirty="0">
              <a:solidFill>
                <a:srgbClr val="082A75"/>
              </a:solidFill>
              <a:effectLst/>
              <a:latin typeface="Arial" panose="020B0604020202020204" pitchFamily="34" charset="0"/>
              <a:ea typeface="MS Mincho" panose="02020609040205080304" pitchFamily="49" charset="-128"/>
              <a:cs typeface="Arial" panose="020B0604020202020204" pitchFamily="34" charset="0"/>
            </a:endParaRPr>
          </a:p>
          <a:p>
            <a:endParaRPr lang="en-IN" dirty="0"/>
          </a:p>
        </p:txBody>
      </p:sp>
    </p:spTree>
    <p:extLst>
      <p:ext uri="{BB962C8B-B14F-4D97-AF65-F5344CB8AC3E}">
        <p14:creationId xmlns:p14="http://schemas.microsoft.com/office/powerpoint/2010/main" val="142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BEF-C423-48A4-9A8B-0D946D6F1DBD}"/>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8D59081-E81E-4CB1-89E1-B438FFBF8727}"/>
              </a:ext>
            </a:extLst>
          </p:cNvPr>
          <p:cNvSpPr>
            <a:spLocks noGrp="1"/>
          </p:cNvSpPr>
          <p:nvPr>
            <p:ph idx="1"/>
          </p:nvPr>
        </p:nvSpPr>
        <p:spPr/>
        <p:txBody>
          <a:bodyPr/>
          <a:lstStyle/>
          <a:p>
            <a:pPr algn="just">
              <a:lnSpc>
                <a:spcPct val="115000"/>
              </a:lnSpc>
            </a:pPr>
            <a:r>
              <a:rPr lang="en-US" sz="1800" b="1"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Dataset Details: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First, I </a:t>
            </a:r>
            <a:r>
              <a:rPr lang="en-US" sz="1800" b="1"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imported all the necessary libraries </a:t>
            </a: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to carry out detailed data analysis in Python.</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1. Pandas- a library which is used to read the data, visualization and analysis of data.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2. NumPy- used for working with array and various mathematical techniques.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3. Seaborn- visualization tool for plotting different types of plot.  </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pPr>
            <a:r>
              <a:rPr lang="en-US" sz="1800" b="0" dirty="0">
                <a:solidFill>
                  <a:srgbClr val="202124"/>
                </a:solidFill>
                <a:effectLst/>
                <a:latin typeface="Arial" panose="020B0604020202020204" pitchFamily="34" charset="0"/>
                <a:ea typeface="MS Mincho" panose="02020609040205080304" pitchFamily="49" charset="-128"/>
                <a:cs typeface="Times New Roman" panose="02020603050405020304" pitchFamily="18" charset="0"/>
              </a:rPr>
              <a:t>4. Matplotlib- It pro vides an object-oriented API for embedding plots into applications</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r>
              <a:rPr lang="en-IN"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IN" sz="1800" b="1" dirty="0" err="1">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IN"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contains 269 rows and 71 columns.  </a:t>
            </a:r>
          </a:p>
          <a:p>
            <a:r>
              <a:rPr lang="en-IN" sz="1800" b="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We see </a:t>
            </a:r>
            <a:r>
              <a:rPr lang="en-IN"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all the datatypes are object except the </a:t>
            </a:r>
            <a:r>
              <a:rPr lang="en-IN" sz="1800" b="1" dirty="0" err="1">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pincode</a:t>
            </a:r>
            <a:r>
              <a:rPr lang="en-IN" sz="1800" b="1"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0" dirty="0">
                <a:solidFill>
                  <a:srgbClr val="212121"/>
                </a:solidFill>
                <a:effectLst/>
                <a:latin typeface="Arial" panose="020B0604020202020204" pitchFamily="34" charset="0"/>
                <a:ea typeface="Times New Roman" panose="02020603050405020304" pitchFamily="18" charset="0"/>
                <a:cs typeface="Times New Roman" panose="02020603050405020304" pitchFamily="18" charset="0"/>
              </a:rPr>
              <a:t>which is integer datatype. If we are heading for building model then the categorical columns needs to be converted to numeric data type</a:t>
            </a:r>
          </a:p>
          <a:p>
            <a:r>
              <a:rPr lang="en-IN" sz="1800" b="1" dirty="0">
                <a:solidFill>
                  <a:srgbClr val="212121"/>
                </a:solidFill>
                <a:latin typeface="Arial" panose="020B0604020202020204" pitchFamily="34" charset="0"/>
                <a:ea typeface="MS Mincho" panose="02020609040205080304" pitchFamily="49" charset="-128"/>
                <a:cs typeface="Times New Roman" panose="02020603050405020304" pitchFamily="18" charset="0"/>
              </a:rPr>
              <a:t>No missing values </a:t>
            </a:r>
            <a:r>
              <a:rPr lang="en-IN" sz="1800" dirty="0">
                <a:solidFill>
                  <a:srgbClr val="212121"/>
                </a:solidFill>
                <a:latin typeface="Arial" panose="020B0604020202020204" pitchFamily="34" charset="0"/>
                <a:ea typeface="MS Mincho" panose="02020609040205080304" pitchFamily="49" charset="-128"/>
                <a:cs typeface="Times New Roman" panose="02020603050405020304" pitchFamily="18" charset="0"/>
              </a:rPr>
              <a:t>are present inside the dataset</a:t>
            </a:r>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sz="18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39010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EEC-B9FC-4DBA-97F6-987A62F02451}"/>
              </a:ext>
            </a:extLst>
          </p:cNvPr>
          <p:cNvSpPr>
            <a:spLocks noGrp="1"/>
          </p:cNvSpPr>
          <p:nvPr>
            <p:ph type="title"/>
          </p:nvPr>
        </p:nvSpPr>
        <p:spPr/>
        <p:txBody>
          <a:bodyPr/>
          <a:lstStyle/>
          <a:p>
            <a:r>
              <a:rPr lang="en-IN" dirty="0"/>
              <a:t>                  </a:t>
            </a:r>
            <a:r>
              <a:rPr lang="en-IN" sz="3600" dirty="0"/>
              <a:t>Dataset details -continues</a:t>
            </a:r>
          </a:p>
        </p:txBody>
      </p:sp>
      <p:sp>
        <p:nvSpPr>
          <p:cNvPr id="3" name="Content Placeholder 2">
            <a:extLst>
              <a:ext uri="{FF2B5EF4-FFF2-40B4-BE49-F238E27FC236}">
                <a16:creationId xmlns:a16="http://schemas.microsoft.com/office/drawing/2014/main" id="{646782A2-AB87-4C83-9469-E033CC8F4BA0}"/>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The data is collected from the Indian online shoppers. Our Dataset consists of reviews and feedbacks of customers on 5 top Indian Online Retailers : Amazon, Flipkart, Snapdeal, Myntra and Paytm.</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Dataset focused on </a:t>
            </a:r>
            <a:r>
              <a:rPr lang="en-US" sz="2400" b="0" dirty="0">
                <a:solidFill>
                  <a:srgbClr val="202124"/>
                </a:solidFill>
                <a:effectLst/>
                <a:latin typeface="Arial" panose="020B0604020202020204" pitchFamily="34" charset="0"/>
                <a:ea typeface="MS Mincho" panose="02020609040205080304" pitchFamily="49" charset="-128"/>
                <a:cs typeface="Arial" panose="020B0604020202020204" pitchFamily="34" charset="0"/>
              </a:rPr>
              <a:t>service quality, system quality, information quality, trust and net benefit which are the basis of customer retention and customer satisfaction.</a:t>
            </a:r>
          </a:p>
          <a:p>
            <a:pPr algn="just"/>
            <a:endParaRPr lang="en-US" sz="2400" b="0" dirty="0">
              <a:solidFill>
                <a:srgbClr val="202124"/>
              </a:solidFill>
              <a:effectLst/>
              <a:latin typeface="Arial" panose="020B0604020202020204" pitchFamily="34" charset="0"/>
              <a:ea typeface="MS Mincho" panose="02020609040205080304" pitchFamily="49" charset="-128"/>
              <a:cs typeface="Arial" panose="020B0604020202020204" pitchFamily="34" charset="0"/>
            </a:endParaRPr>
          </a:p>
          <a:p>
            <a:pPr algn="just"/>
            <a:r>
              <a:rPr lang="en-US" sz="2400" dirty="0">
                <a:latin typeface="Arial" panose="020B0604020202020204" pitchFamily="34" charset="0"/>
                <a:cs typeface="Arial" panose="020B0604020202020204" pitchFamily="34" charset="0"/>
              </a:rPr>
              <a:t>Results indicate the e-retail  factors based on feedbacks  are very much important for customer satisfaction and retention</a:t>
            </a:r>
            <a:r>
              <a:rPr lang="en-US" sz="2800" dirty="0">
                <a:latin typeface="Constantia (Body)"/>
                <a:cs typeface="Arial"/>
              </a:rPr>
              <a:t>.</a:t>
            </a:r>
          </a:p>
        </p:txBody>
      </p:sp>
    </p:spTree>
    <p:extLst>
      <p:ext uri="{BB962C8B-B14F-4D97-AF65-F5344CB8AC3E}">
        <p14:creationId xmlns:p14="http://schemas.microsoft.com/office/powerpoint/2010/main" val="2163969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2935</Words>
  <Application>Microsoft Office PowerPoint</Application>
  <PresentationFormat>Widescreen</PresentationFormat>
  <Paragraphs>176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Constantia (Body)</vt:lpstr>
      <vt:lpstr>Symbol</vt:lpstr>
      <vt:lpstr>Wingdings</vt:lpstr>
      <vt:lpstr>Office Theme</vt:lpstr>
      <vt:lpstr>E-retail factors for   customer activation and retention:  A case study from Indian e-commerce customers </vt:lpstr>
      <vt:lpstr>                Things to be discussed </vt:lpstr>
      <vt:lpstr>                        Introduction</vt:lpstr>
      <vt:lpstr>                          Benefits of Customer Retention</vt:lpstr>
      <vt:lpstr>                                   Problem Statement </vt:lpstr>
      <vt:lpstr>The problem statement can be represented in the form of below use case diagram as well. </vt:lpstr>
      <vt:lpstr>                             OBJECTIVE</vt:lpstr>
      <vt:lpstr>Exploratory Data Analysis</vt:lpstr>
      <vt:lpstr>                  Dataset details -continues</vt:lpstr>
      <vt:lpstr>                       Data Visualization</vt:lpstr>
      <vt:lpstr>                   Univariate Analysis</vt:lpstr>
      <vt:lpstr>Bivariate Analysis</vt:lpstr>
      <vt:lpstr>                   Feedback Analysis</vt:lpstr>
      <vt:lpstr>Positive Feedback Example</vt:lpstr>
      <vt:lpstr>Negative Feedback Example</vt:lpstr>
      <vt:lpstr>Brand Recommendation </vt:lpstr>
      <vt:lpstr>Inference</vt:lpstr>
      <vt:lpstr>Recommendation and Suggestion        1.AMAZON.COM</vt:lpstr>
      <vt:lpstr>2. Flipkart.com </vt:lpstr>
      <vt:lpstr>3. Myntra.com </vt:lpstr>
      <vt:lpstr>4. Paytm.com </vt:lpstr>
      <vt:lpstr>5. Snapdeal.com </vt:lpstr>
      <vt:lpstr>Recommendations for e-commerce websites</vt:lpstr>
      <vt:lpstr>Future Scope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shilpi mohanty</dc:creator>
  <cp:lastModifiedBy>shilpi mohanty</cp:lastModifiedBy>
  <cp:revision>1</cp:revision>
  <dcterms:created xsi:type="dcterms:W3CDTF">2022-04-18T16:27:41Z</dcterms:created>
  <dcterms:modified xsi:type="dcterms:W3CDTF">2022-04-18T18:20:04Z</dcterms:modified>
</cp:coreProperties>
</file>