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88825" cy="6858000"/>
  <p:notesSz cx="6858000" cy="9144000"/>
  <p:embeddedFontLst>
    <p:embeddedFont>
      <p:font typeface="Arial Black" panose="020B0A04020102020204" pitchFamily="34" charset="0"/>
      <p:regular r:id="rId18"/>
      <p:bold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gY9fNyylZwNVR8p/2bH1OtbvVY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fb506006b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fb506006b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5fb506006b_2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fb506006b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fb506006b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5fb506006b_2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 descr="Map of World"/>
          <p:cNvSpPr/>
          <p:nvPr/>
        </p:nvSpPr>
        <p:spPr>
          <a:xfrm>
            <a:off x="-4763" y="285750"/>
            <a:ext cx="12190413" cy="6381750"/>
          </a:xfrm>
          <a:custGeom>
            <a:avLst/>
            <a:gdLst/>
            <a:ahLst/>
            <a:cxnLst/>
            <a:rect l="l" t="t" r="r" b="b"/>
            <a:pathLst>
              <a:path w="3839" h="2010" extrusionOk="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19"/>
          <p:cNvSpPr txBox="1"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979797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rgbClr val="979797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979797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979797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2714" y="-876300"/>
            <a:ext cx="4343400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marL="4114800" lvl="8" indent="-32004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60856" y="2361842"/>
            <a:ext cx="5486400" cy="213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2182482" y="-279069"/>
            <a:ext cx="5486400" cy="741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marL="4114800" lvl="8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marL="4114800" lvl="8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body" idx="1"/>
          </p:nvPr>
        </p:nvSpPr>
        <p:spPr>
          <a:xfrm>
            <a:off x="1233279" y="1828800"/>
            <a:ext cx="4708734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marL="4114800" lvl="8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body" idx="2"/>
          </p:nvPr>
        </p:nvSpPr>
        <p:spPr>
          <a:xfrm>
            <a:off x="6262479" y="1828800"/>
            <a:ext cx="4708734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marL="4114800" lvl="8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  <a:defRPr sz="44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979797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979797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79797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79797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rgbClr val="2A2A2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2"/>
          </p:nvPr>
        </p:nvSpPr>
        <p:spPr>
          <a:xfrm>
            <a:off x="1217614" y="2743200"/>
            <a:ext cx="4709160" cy="342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3pPr>
            <a:lvl4pPr marL="1828800" lvl="3" indent="-29971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5pPr>
            <a:lvl6pPr marL="2743200" lvl="5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6pPr>
            <a:lvl7pPr marL="3200400" lvl="6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7pPr>
            <a:lvl8pPr marL="3657600" lvl="7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8pPr>
            <a:lvl9pPr marL="4114800" lvl="8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3"/>
          </p:nvPr>
        </p:nvSpPr>
        <p:spPr>
          <a:xfrm>
            <a:off x="6262054" y="1828799"/>
            <a:ext cx="4709160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rgbClr val="2A2A2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4"/>
          </p:nvPr>
        </p:nvSpPr>
        <p:spPr>
          <a:xfrm>
            <a:off x="6262054" y="2743200"/>
            <a:ext cx="4709160" cy="342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3pPr>
            <a:lvl4pPr marL="1828800" lvl="3" indent="-29971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5pPr>
            <a:lvl6pPr marL="2743200" lvl="5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6pPr>
            <a:lvl7pPr marL="3200400" lvl="6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7pPr>
            <a:lvl8pPr marL="3657600" lvl="7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8pPr>
            <a:lvl9pPr marL="4114800" lvl="8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8627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p26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body" idx="1"/>
          </p:nvPr>
        </p:nvSpPr>
        <p:spPr>
          <a:xfrm>
            <a:off x="5865814" y="685800"/>
            <a:ext cx="5638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marL="4114800" lvl="8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2"/>
          </p:nvPr>
        </p:nvSpPr>
        <p:spPr>
          <a:xfrm>
            <a:off x="684213" y="4876800"/>
            <a:ext cx="3886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8627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>
            <a:off x="5865813" y="685800"/>
            <a:ext cx="5638800" cy="5486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4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684213" y="4876800"/>
            <a:ext cx="3886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">
              <a:srgbClr val="F2F2F2"/>
            </a:gs>
            <a:gs pos="28000">
              <a:schemeClr val="lt1"/>
            </a:gs>
            <a:gs pos="48000">
              <a:schemeClr val="lt1"/>
            </a:gs>
            <a:gs pos="100000">
              <a:srgbClr val="D8D8D8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9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ansel/imdb-5000-movie-dataset/workspace/file?agentid=popculture&amp;filename=movie_metadata.csv%2Fmovie_metadata.cs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mdb.com/list/ls008344500/" TargetMode="External"/><Relationship Id="rId5" Type="http://schemas.openxmlformats.org/officeDocument/2006/relationships/hyperlink" Target="https://www.kaggle.com/tmdb/tmdb-movie-metadata/version/2" TargetMode="External"/><Relationship Id="rId4" Type="http://schemas.openxmlformats.org/officeDocument/2006/relationships/hyperlink" Target="https://www.kaggle.com/ayushkalla1/rotten-tomatoes-movie-databas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 idx="4294967295"/>
          </p:nvPr>
        </p:nvSpPr>
        <p:spPr>
          <a:xfrm>
            <a:off x="1217625" y="595801"/>
            <a:ext cx="9753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 Black"/>
              <a:buNone/>
            </a:pPr>
            <a:r>
              <a:rPr lang="en-US" sz="4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Movie Analysis</a:t>
            </a:r>
            <a:endParaRPr sz="48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4294967295"/>
          </p:nvPr>
        </p:nvSpPr>
        <p:spPr>
          <a:xfrm>
            <a:off x="1357302" y="2527250"/>
            <a:ext cx="27618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 sz="3600" b="1" i="1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1996-201</a:t>
            </a:r>
            <a:r>
              <a:rPr lang="en-US" sz="3600" b="1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3600" b="1" i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357311" y="35476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Shilpi Ray</a:t>
            </a:r>
            <a:endParaRPr sz="36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Becky Li</a:t>
            </a:r>
            <a:endParaRPr sz="30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Alexis Fox</a:t>
            </a:r>
            <a:endParaRPr sz="30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Bryce Dudka</a:t>
            </a:r>
            <a:endParaRPr sz="30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000" b="1" i="1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2036426" cy="6770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>
            <a:spLocks noGrp="1"/>
          </p:cNvSpPr>
          <p:nvPr>
            <p:ph type="title"/>
          </p:nvPr>
        </p:nvSpPr>
        <p:spPr>
          <a:xfrm>
            <a:off x="950913" y="-5"/>
            <a:ext cx="102870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 Black"/>
              <a:buNone/>
            </a:pPr>
            <a:r>
              <a:rPr lang="en-US" sz="3600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Revenue by Director</a:t>
            </a:r>
            <a:endParaRPr/>
          </a:p>
        </p:txBody>
      </p:sp>
      <p:sp>
        <p:nvSpPr>
          <p:cNvPr id="156" name="Google Shape;156;p11"/>
          <p:cNvSpPr txBox="1"/>
          <p:nvPr/>
        </p:nvSpPr>
        <p:spPr>
          <a:xfrm>
            <a:off x="5954505" y="5519032"/>
            <a:ext cx="5751304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688768" y="6270921"/>
            <a:ext cx="105918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650" y="847850"/>
            <a:ext cx="10043299" cy="60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title"/>
          </p:nvPr>
        </p:nvSpPr>
        <p:spPr>
          <a:xfrm>
            <a:off x="455612" y="148709"/>
            <a:ext cx="97536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 Black"/>
              <a:buNone/>
            </a:pPr>
            <a:r>
              <a:rPr lang="en-US" i="1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CONCLUSION </a:t>
            </a:r>
            <a:endParaRPr/>
          </a:p>
        </p:txBody>
      </p:sp>
      <p:sp>
        <p:nvSpPr>
          <p:cNvPr id="164" name="Google Shape;164;p14"/>
          <p:cNvSpPr/>
          <p:nvPr/>
        </p:nvSpPr>
        <p:spPr>
          <a:xfrm>
            <a:off x="455612" y="1313716"/>
            <a:ext cx="11125200" cy="4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b="1">
                <a:solidFill>
                  <a:schemeClr val="dk1"/>
                </a:solidFill>
              </a:rPr>
              <a:t>By comparing our data from 1996 to 2016 we found revenue vs. budget, and revenue vs. ratings to have significant correlations. </a:t>
            </a:r>
            <a:endParaRPr sz="240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b="1">
                <a:solidFill>
                  <a:schemeClr val="dk1"/>
                </a:solidFill>
              </a:rPr>
              <a:t>No correlation between director popularities and cast popularities on revenue.</a:t>
            </a:r>
            <a:endParaRPr sz="2400" b="1">
              <a:solidFill>
                <a:schemeClr val="dk1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b="1">
                <a:solidFill>
                  <a:schemeClr val="dk1"/>
                </a:solidFill>
              </a:rPr>
              <a:t>Action, Adventure and Animation is the most popular genre.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455612" y="5675914"/>
            <a:ext cx="111252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>
            <a:spLocks noGrp="1"/>
          </p:cNvSpPr>
          <p:nvPr>
            <p:ph type="title"/>
          </p:nvPr>
        </p:nvSpPr>
        <p:spPr>
          <a:xfrm>
            <a:off x="684212" y="304800"/>
            <a:ext cx="97536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 Black"/>
              <a:buNone/>
            </a:pPr>
            <a:r>
              <a:rPr lang="en-US" i="1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DATA PROCESS </a:t>
            </a:r>
            <a:endParaRPr/>
          </a:p>
        </p:txBody>
      </p:sp>
      <p:sp>
        <p:nvSpPr>
          <p:cNvPr id="171" name="Google Shape;171;p15"/>
          <p:cNvSpPr txBox="1"/>
          <p:nvPr/>
        </p:nvSpPr>
        <p:spPr>
          <a:xfrm>
            <a:off x="379412" y="1276350"/>
            <a:ext cx="11658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look up data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2919" marR="0" lvl="0" indent="-35559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>
            <a:spLocks noGrp="1"/>
          </p:cNvSpPr>
          <p:nvPr>
            <p:ph type="title"/>
          </p:nvPr>
        </p:nvSpPr>
        <p:spPr>
          <a:xfrm>
            <a:off x="684212" y="381000"/>
            <a:ext cx="97536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 Black"/>
              <a:buNone/>
            </a:pPr>
            <a:r>
              <a:rPr lang="en-US" i="1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ISSUES ALONG THE WAY</a:t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297859" y="1295399"/>
            <a:ext cx="11125201" cy="209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02919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Missing data, lot of zero values </a:t>
            </a:r>
            <a:endParaRPr/>
          </a:p>
          <a:p>
            <a:pPr marL="502919" marR="0" lvl="0" indent="-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data set had different named columns, extra columns</a:t>
            </a:r>
            <a:endParaRPr/>
          </a:p>
          <a:p>
            <a:pPr marL="502919" marR="0" lvl="0" indent="-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all data had all countries</a:t>
            </a:r>
            <a:endParaRPr/>
          </a:p>
          <a:p>
            <a:pPr marL="502919" marR="0" lvl="0" indent="-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years for each – all started in 1960 but ended in 2016, 2017, 2013, etc. 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502919" marR="0" lvl="0" indent="-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Non-linear data – (had to convert x-axis into log to gain insights on correlation)</a:t>
            </a:r>
            <a:endParaRPr/>
          </a:p>
        </p:txBody>
      </p:sp>
      <p:sp>
        <p:nvSpPr>
          <p:cNvPr id="178" name="Google Shape;178;p16"/>
          <p:cNvSpPr txBox="1"/>
          <p:nvPr/>
        </p:nvSpPr>
        <p:spPr>
          <a:xfrm>
            <a:off x="608012" y="3666769"/>
            <a:ext cx="97536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740"/>
              <a:buFont typeface="Arial Black"/>
              <a:buNone/>
            </a:pPr>
            <a:r>
              <a:rPr lang="en-US" sz="3740" b="0" i="1" cap="none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DIRECTIONS WE COULD GO WITH MORE TIME </a:t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297859" y="4581168"/>
            <a:ext cx="10063753" cy="209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02919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in more data sets by country – age, ethnicity, gender, education, family size etc. </a:t>
            </a:r>
            <a:endParaRPr/>
          </a:p>
          <a:p>
            <a:pPr marL="502919" marR="0" lvl="0" indent="-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same analysis back to 1960</a:t>
            </a:r>
            <a:endParaRPr/>
          </a:p>
          <a:p>
            <a:pPr marL="502919" marR="0" lvl="0" indent="-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analysis for key countries of interest  </a:t>
            </a:r>
            <a:endParaRPr/>
          </a:p>
          <a:p>
            <a:pPr marL="502919" marR="0" lvl="0" indent="-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prediction model </a:t>
            </a:r>
            <a:endParaRPr/>
          </a:p>
          <a:p>
            <a:pPr marL="502919" marR="0" lvl="0" indent="-342899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 Black"/>
              <a:buNone/>
            </a:pPr>
            <a:r>
              <a:rPr lang="en-US" i="1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Q&amp;A </a:t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379412" y="1905000"/>
            <a:ext cx="11125201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 questions: </a:t>
            </a:r>
            <a:endParaRPr/>
          </a:p>
          <a:p>
            <a:pPr marL="4572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your favorite color? </a:t>
            </a:r>
            <a:endParaRPr/>
          </a:p>
          <a:p>
            <a:pPr marL="4572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Where are you from originally? </a:t>
            </a:r>
            <a:endParaRPr/>
          </a:p>
          <a:p>
            <a:pPr marL="4572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760412" y="304800"/>
            <a:ext cx="9753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 Black"/>
              <a:buNone/>
            </a:pPr>
            <a:r>
              <a:rPr lang="en-US" i="1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DATA SOURCE 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196975" y="1199700"/>
            <a:ext cx="11912700" cy="53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IMDB 5000 Movie Datset: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https://data.world/ansel/imdb-5000-movie-dataset/workspace/file?agentid=popculture&amp;filename=movie_metadata.csv%2Fmovie_metadata.csv</a:t>
            </a:r>
            <a:endParaRPr u="sng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Rotten Tomato Movie database: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https://www.kaggle.com/ayushkalla1/rotten-tomatoes-movie-database</a:t>
            </a:r>
            <a:endParaRPr u="sng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TMDB 5000 Movie Dataset: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https://www.kaggle.com/tmdb/tmdb-movie-metadata/version/2#</a:t>
            </a:r>
            <a:endParaRPr u="sng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IMDB Top 250 Directors: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https://www.imdb.com/list/ls008344500/</a:t>
            </a:r>
            <a:endParaRPr u="sng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" lvl="0" indent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488"/>
              <a:buNone/>
            </a:pPr>
            <a:endParaRPr sz="186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xfrm>
            <a:off x="912812" y="228600"/>
            <a:ext cx="9753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 Black"/>
              <a:buNone/>
            </a:pPr>
            <a:r>
              <a:rPr lang="en-US" i="1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Revenue vs. Ratings- ANALYSIS</a:t>
            </a:r>
            <a:endParaRPr/>
          </a:p>
        </p:txBody>
      </p:sp>
      <p:sp>
        <p:nvSpPr>
          <p:cNvPr id="102" name="Google Shape;102;p4"/>
          <p:cNvSpPr txBox="1"/>
          <p:nvPr/>
        </p:nvSpPr>
        <p:spPr>
          <a:xfrm>
            <a:off x="4875524" y="3879082"/>
            <a:ext cx="4572000" cy="2642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endParaRPr/>
          </a:p>
        </p:txBody>
      </p:sp>
      <p:pic>
        <p:nvPicPr>
          <p:cNvPr id="103" name="Google Shape;10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577" y="1728061"/>
            <a:ext cx="5102775" cy="34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5176" y="1728050"/>
            <a:ext cx="5102799" cy="34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 Black"/>
              <a:buNone/>
            </a:pPr>
            <a:r>
              <a:rPr lang="en-US" i="1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RAVENUE VS BUDGET</a:t>
            </a: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5865814" y="685800"/>
            <a:ext cx="5638800" cy="548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2"/>
          </p:nvPr>
        </p:nvSpPr>
        <p:spPr>
          <a:xfrm>
            <a:off x="684213" y="4876800"/>
            <a:ext cx="3886200" cy="129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6182" y="85725"/>
            <a:ext cx="1219203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2036426" cy="6770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2036424" cy="6770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2036424" cy="6770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g5fb506006b_2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675"/>
            <a:ext cx="12188824" cy="685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g5fb506006b_2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219198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Office PowerPoint</Application>
  <PresentationFormat>Custom</PresentationFormat>
  <Paragraphs>50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Arial Black</vt:lpstr>
      <vt:lpstr>Century Gothic</vt:lpstr>
      <vt:lpstr>World Presentation 16x9</vt:lpstr>
      <vt:lpstr>Movie Analysis</vt:lpstr>
      <vt:lpstr>DATA SOURCE </vt:lpstr>
      <vt:lpstr>Revenue vs. Ratings- ANALYSIS</vt:lpstr>
      <vt:lpstr>RAVENUE VS BUDGET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Revenue by Director</vt:lpstr>
      <vt:lpstr>CONCLUSION </vt:lpstr>
      <vt:lpstr>DATA PROCESS </vt:lpstr>
      <vt:lpstr>ISSUES ALONG THE WAY</vt:lpstr>
      <vt:lpstr>Q&amp;A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Analysis</dc:title>
  <dc:creator>Alexis Fox</dc:creator>
  <cp:lastModifiedBy>Editor </cp:lastModifiedBy>
  <cp:revision>1</cp:revision>
  <dcterms:created xsi:type="dcterms:W3CDTF">2019-07-13T19:02:27Z</dcterms:created>
  <dcterms:modified xsi:type="dcterms:W3CDTF">2019-08-20T03:16:53Z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