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88825"/>
  <p:notesSz cx="6858000" cy="9144000"/>
  <p:embeddedFontLst>
    <p:embeddedFont>
      <p:font typeface="Arial Black"/>
      <p:regular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6" roundtripDataSignature="AMtx7mj0clahkbBLqaDfmCyT9w9s0b6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enturyGothic-regular.fntdata"/><Relationship Id="rId21" Type="http://schemas.openxmlformats.org/officeDocument/2006/relationships/font" Target="fonts/ArialBlack-regular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b506006b_2_2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fb506006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5fb506006b_2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fb506006b_2_1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fb506006b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5fb506006b_2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Map of World" id="16" name="Google Shape;16;p19"/>
          <p:cNvSpPr/>
          <p:nvPr/>
        </p:nvSpPr>
        <p:spPr>
          <a:xfrm>
            <a:off x="-4763" y="285750"/>
            <a:ext cx="12190413" cy="6381750"/>
          </a:xfrm>
          <a:custGeom>
            <a:rect b="b" l="l" r="r" t="t"/>
            <a:pathLst>
              <a:path extrusionOk="0" h="2010" w="3839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19"/>
          <p:cNvSpPr txBox="1"/>
          <p:nvPr>
            <p:ph type="ctrTitle"/>
          </p:nvPr>
        </p:nvSpPr>
        <p:spPr>
          <a:xfrm>
            <a:off x="1217613" y="1828799"/>
            <a:ext cx="9753600" cy="3048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subTitle"/>
          </p:nvPr>
        </p:nvSpPr>
        <p:spPr>
          <a:xfrm>
            <a:off x="1217614" y="50292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979797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979797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2714" y="-876300"/>
            <a:ext cx="43434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indent="-32004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60856" y="2361842"/>
            <a:ext cx="5486400" cy="21343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2182482" y="-279069"/>
            <a:ext cx="5486400" cy="741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indent="-309879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" type="body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indent="-309879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12332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indent="-309879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28" name="Google Shape;28;p21"/>
          <p:cNvSpPr txBox="1"/>
          <p:nvPr>
            <p:ph idx="2" type="body"/>
          </p:nvPr>
        </p:nvSpPr>
        <p:spPr>
          <a:xfrm>
            <a:off x="62624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indent="-309879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1217614" y="3429000"/>
            <a:ext cx="9753600" cy="2362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b="0"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1213150" y="685801"/>
            <a:ext cx="7853063" cy="114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979797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79797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9pPr>
          </a:lstStyle>
          <a:p/>
        </p:txBody>
      </p:sp>
      <p:sp>
        <p:nvSpPr>
          <p:cNvPr id="35" name="Google Shape;35;p22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121761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rgbClr val="2A2A2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121761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indent="-29971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indent="-29972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indent="-29972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indent="-29972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indent="-29972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/>
        </p:txBody>
      </p:sp>
      <p:sp>
        <p:nvSpPr>
          <p:cNvPr id="42" name="Google Shape;42;p23"/>
          <p:cNvSpPr txBox="1"/>
          <p:nvPr>
            <p:ph idx="3" type="body"/>
          </p:nvPr>
        </p:nvSpPr>
        <p:spPr>
          <a:xfrm>
            <a:off x="626205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rgbClr val="2A2A2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4" type="body"/>
          </p:nvPr>
        </p:nvSpPr>
        <p:spPr>
          <a:xfrm>
            <a:off x="626205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indent="-29971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indent="-29972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indent="-29972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indent="-29972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indent="-29972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/>
        </p:txBody>
      </p:sp>
      <p:sp>
        <p:nvSpPr>
          <p:cNvPr id="44" name="Google Shape;44;p23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26"/>
          <p:cNvSpPr txBox="1"/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" type="body"/>
          </p:nvPr>
        </p:nvSpPr>
        <p:spPr>
          <a:xfrm>
            <a:off x="5865814" y="685800"/>
            <a:ext cx="5638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indent="-309879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60" name="Google Shape;60;p26"/>
          <p:cNvSpPr txBox="1"/>
          <p:nvPr>
            <p:ph idx="2" type="body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/>
        </p:txBody>
      </p:sp>
      <p:sp>
        <p:nvSpPr>
          <p:cNvPr id="61" name="Google Shape;61;p26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27"/>
          <p:cNvSpPr txBox="1"/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67" name="Google Shape;67;p27"/>
          <p:cNvSpPr/>
          <p:nvPr>
            <p:ph idx="2" type="pic"/>
          </p:nvPr>
        </p:nvSpPr>
        <p:spPr>
          <a:xfrm>
            <a:off x="5865813" y="685800"/>
            <a:ext cx="5638800" cy="5486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987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987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987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9879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world/ansel/imdb-5000-movie-dataset/workspace/file?agentid=popculture&amp;filename=movie_metadata.csv%2Fmovie_metadata.csv" TargetMode="External"/><Relationship Id="rId4" Type="http://schemas.openxmlformats.org/officeDocument/2006/relationships/hyperlink" Target="https://www.kaggle.com/ayushkalla1/rotten-tomatoes-movie-database" TargetMode="External"/><Relationship Id="rId5" Type="http://schemas.openxmlformats.org/officeDocument/2006/relationships/hyperlink" Target="https://www.kaggle.com/tmdb/tmdb-movie-metadata/version/2" TargetMode="External"/><Relationship Id="rId6" Type="http://schemas.openxmlformats.org/officeDocument/2006/relationships/hyperlink" Target="https://www.imdb.com/list/ls00834450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4294967295" type="ctrTitle"/>
          </p:nvPr>
        </p:nvSpPr>
        <p:spPr>
          <a:xfrm>
            <a:off x="1217625" y="595801"/>
            <a:ext cx="9753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 Black"/>
              <a:buNone/>
            </a:pPr>
            <a:r>
              <a:rPr b="1" lang="en-US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Movie Analysis</a:t>
            </a:r>
            <a:endParaRPr b="1" sz="4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>
            <p:ph idx="4294967295" type="subTitle"/>
          </p:nvPr>
        </p:nvSpPr>
        <p:spPr>
          <a:xfrm>
            <a:off x="1357302" y="2527250"/>
            <a:ext cx="27618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1" lang="en-US" sz="3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1996-201</a:t>
            </a:r>
            <a:r>
              <a:rPr b="1" i="1"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1" i="1"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357311" y="3547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Shilpi Ray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Becky Li</a:t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Alexis Fox</a:t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Bryce Dudka</a:t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5fb506006b_2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19198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036426" cy="677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455612" y="148709"/>
            <a:ext cx="9753600" cy="914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 Black"/>
              <a:buNone/>
            </a:pPr>
            <a:r>
              <a:rPr i="1" lang="en-US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CONCLUSION </a:t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455612" y="1313716"/>
            <a:ext cx="11125200" cy="4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By comparing our data from 1996 to 2016 we found revenue vs. budget, and revenue vs. ratings to have significant correlations. </a:t>
            </a:r>
            <a:endParaRPr sz="24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No correlation between director popularities and cast popularities on revenue.</a:t>
            </a:r>
            <a:endParaRPr b="1" sz="24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Action, Adventure and Animation is the most popular genre.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455612" y="5675914"/>
            <a:ext cx="11125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684212" y="304800"/>
            <a:ext cx="9753600" cy="914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 Black"/>
              <a:buNone/>
            </a:pPr>
            <a:r>
              <a:rPr i="1" lang="en-US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DATA PROCESS 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379412" y="1276350"/>
            <a:ext cx="11658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look up data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599" lvl="0" marL="502919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684212" y="381000"/>
            <a:ext cx="9753600" cy="914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 Black"/>
              <a:buNone/>
            </a:pPr>
            <a:r>
              <a:rPr i="1" lang="en-US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ISSUES ALONG THE WAY</a:t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297859" y="1295399"/>
            <a:ext cx="11125201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5029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Missing data, lot of zero values </a:t>
            </a:r>
            <a:endParaRPr/>
          </a:p>
          <a:p>
            <a:pPr indent="-457200" lvl="0" marL="502919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data set had different named columns, extra columns</a:t>
            </a:r>
            <a:endParaRPr/>
          </a:p>
          <a:p>
            <a:pPr indent="-457200" lvl="0" marL="502919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all data had all countries</a:t>
            </a:r>
            <a:endParaRPr/>
          </a:p>
          <a:p>
            <a:pPr indent="-457200" lvl="0" marL="502919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years for each – all started in 1960 but ended in 2016, 2017, 2013, etc.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502919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Non-linear data – (had to convert x-axis into log to gain insights on correlation)</a:t>
            </a:r>
            <a:endParaRPr/>
          </a:p>
        </p:txBody>
      </p:sp>
      <p:sp>
        <p:nvSpPr>
          <p:cNvPr id="178" name="Google Shape;178;p16"/>
          <p:cNvSpPr txBox="1"/>
          <p:nvPr/>
        </p:nvSpPr>
        <p:spPr>
          <a:xfrm>
            <a:off x="608012" y="3666769"/>
            <a:ext cx="9753600" cy="914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740"/>
              <a:buFont typeface="Arial Black"/>
              <a:buNone/>
            </a:pPr>
            <a:r>
              <a:rPr b="0" i="1" lang="en-US" sz="3740" cap="none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DIRECTIONS WE COULD GO WITH MORE TIME </a:t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297859" y="4581168"/>
            <a:ext cx="10063753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5029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in more data sets by country – age, ethnicity, gender, education, family size etc. </a:t>
            </a:r>
            <a:endParaRPr/>
          </a:p>
          <a:p>
            <a:pPr indent="-457200" lvl="0" marL="502919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same analysis back to 1960</a:t>
            </a:r>
            <a:endParaRPr/>
          </a:p>
          <a:p>
            <a:pPr indent="-457200" lvl="0" marL="502919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analysis for key countries of interest  </a:t>
            </a:r>
            <a:endParaRPr/>
          </a:p>
          <a:p>
            <a:pPr indent="-457200" lvl="0" marL="502919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prediction model </a:t>
            </a:r>
            <a:endParaRPr/>
          </a:p>
          <a:p>
            <a:pPr indent="-342899" lvl="0" marL="502919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i="1" lang="en-US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Q&amp;A 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379412" y="1905000"/>
            <a:ext cx="11125201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questions: </a:t>
            </a:r>
            <a:endParaRPr/>
          </a:p>
          <a:p>
            <a:pPr indent="0" lvl="0" marL="4572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your favorite color? </a:t>
            </a:r>
            <a:endParaRPr/>
          </a:p>
          <a:p>
            <a:pPr indent="0" lvl="0" marL="4572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 are you from originally? </a:t>
            </a:r>
            <a:endParaRPr/>
          </a:p>
          <a:p>
            <a:pPr indent="0" lvl="0" marL="4572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760412" y="304800"/>
            <a:ext cx="9753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i="1" lang="en-US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DATA SOURCE 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196975" y="1199700"/>
            <a:ext cx="11912700" cy="53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IMDB 5000 Movie Datset: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https://data.world/ansel/imdb-5000-movie-dataset/workspace/file?agentid=popculture&amp;filename=movie_metadata.csv%2Fmovie_metadata.csv</a:t>
            </a:r>
            <a:endParaRPr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Rotten Tomato Movie database: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https://www.kaggle.com/ayushkalla1/rotten-tomatoes-movie-database</a:t>
            </a:r>
            <a:endParaRPr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TMDB 5000 Movie Dataset: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https://www.kaggle.com/tmdb/tmdb-movie-metadata/version/2#</a:t>
            </a:r>
            <a:endParaRPr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IMDB Top 250 Directors: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https://www.imdb.com/list/ls008344500/</a:t>
            </a:r>
            <a:endParaRPr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r>
              <a:t/>
            </a:r>
            <a:endParaRPr b="1" sz="186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912812" y="228600"/>
            <a:ext cx="9753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i="1" lang="en-US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Revenue vs. Ratings</a:t>
            </a:r>
            <a:r>
              <a:rPr i="1" lang="en-US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- ANALYSIS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4875524" y="3879082"/>
            <a:ext cx="4572000" cy="2642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t/>
            </a: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577" y="1728061"/>
            <a:ext cx="5102775" cy="34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5176" y="1728050"/>
            <a:ext cx="5102799" cy="34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i="1" lang="en-US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RAVENUE VS BUDGET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5865814" y="685800"/>
            <a:ext cx="5638800" cy="548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 txBox="1"/>
          <p:nvPr>
            <p:ph idx="2" type="body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6182" y="85725"/>
            <a:ext cx="121920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036426" cy="677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036424" cy="6770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type="title"/>
          </p:nvPr>
        </p:nvSpPr>
        <p:spPr>
          <a:xfrm>
            <a:off x="950913" y="-5"/>
            <a:ext cx="10287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 Black"/>
              <a:buNone/>
            </a:pPr>
            <a:r>
              <a:rPr lang="en-US" sz="360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Revenue by Director</a:t>
            </a:r>
            <a:endParaRPr/>
          </a:p>
        </p:txBody>
      </p:sp>
      <p:sp>
        <p:nvSpPr>
          <p:cNvPr id="132" name="Google Shape;132;p11"/>
          <p:cNvSpPr txBox="1"/>
          <p:nvPr/>
        </p:nvSpPr>
        <p:spPr>
          <a:xfrm>
            <a:off x="5954505" y="5519032"/>
            <a:ext cx="5751304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"/>
          <p:cNvSpPr/>
          <p:nvPr/>
        </p:nvSpPr>
        <p:spPr>
          <a:xfrm>
            <a:off x="688768" y="6270921"/>
            <a:ext cx="10591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50" y="847850"/>
            <a:ext cx="10043299" cy="60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036424" cy="6770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5fb506006b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675"/>
            <a:ext cx="12188824" cy="68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ld Presentation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2019-07-13T19:02:27Z</dcterms:created>
  <dc:creator>Alexis Fox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