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4512" r:id="rId2"/>
  </p:sldMasterIdLst>
  <p:notesMasterIdLst>
    <p:notesMasterId r:id="rId22"/>
  </p:notesMasterIdLst>
  <p:sldIdLst>
    <p:sldId id="256" r:id="rId3"/>
    <p:sldId id="257" r:id="rId4"/>
    <p:sldId id="276" r:id="rId5"/>
    <p:sldId id="279" r:id="rId6"/>
    <p:sldId id="287" r:id="rId7"/>
    <p:sldId id="291" r:id="rId8"/>
    <p:sldId id="288" r:id="rId9"/>
    <p:sldId id="289" r:id="rId10"/>
    <p:sldId id="290" r:id="rId11"/>
    <p:sldId id="297" r:id="rId12"/>
    <p:sldId id="286" r:id="rId13"/>
    <p:sldId id="292" r:id="rId14"/>
    <p:sldId id="277" r:id="rId15"/>
    <p:sldId id="300" r:id="rId16"/>
    <p:sldId id="294" r:id="rId17"/>
    <p:sldId id="295" r:id="rId18"/>
    <p:sldId id="301" r:id="rId19"/>
    <p:sldId id="302" r:id="rId20"/>
    <p:sldId id="285" r:id="rId21"/>
  </p:sldIdLst>
  <p:sldSz cx="12188825" cy="6858000"/>
  <p:notesSz cx="6858000" cy="9144000"/>
  <p:embeddedFontLst>
    <p:embeddedFont>
      <p:font typeface="Arial Black" panose="020B0A04020102020204" pitchFamily="34" charset="0"/>
      <p:regular r:id="rId23"/>
      <p:bold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Gill Sans MT" panose="020B05020201040202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3" roundtripDataSignature="AMtx7mgY9fNyylZwNVR8p/2bH1OtbvVY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092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918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61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0845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468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67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479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253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304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348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28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86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14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71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71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660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1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 descr="Map of World"/>
          <p:cNvSpPr/>
          <p:nvPr/>
        </p:nvSpPr>
        <p:spPr>
          <a:xfrm>
            <a:off x="-4763" y="285750"/>
            <a:ext cx="12190413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60856" y="2361842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3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6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6033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2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4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121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1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1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2"/>
          </p:nvPr>
        </p:nvSpPr>
        <p:spPr>
          <a:xfrm>
            <a:off x="62624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3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4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25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1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2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6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4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becky.li#!/vizhome/FinalGroupProject_15730964044550/Story1?publish=y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 idx="4294967295"/>
          </p:nvPr>
        </p:nvSpPr>
        <p:spPr>
          <a:xfrm>
            <a:off x="92522" y="139795"/>
            <a:ext cx="5182272" cy="186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rgbClr val="002060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Will Anyone Download My App? </a:t>
            </a:r>
            <a:br>
              <a:rPr lang="en-US" sz="4400" b="1" dirty="0">
                <a:solidFill>
                  <a:srgbClr val="002060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US" sz="3000" b="1" dirty="0">
                <a:solidFill>
                  <a:srgbClr val="002060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(other than my mom </a:t>
            </a:r>
            <a:r>
              <a:rPr lang="en-US" sz="3000" b="1" dirty="0">
                <a:solidFill>
                  <a:srgbClr val="002060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Wingdings" panose="05000000000000000000" pitchFamily="2" charset="2"/>
              </a:rPr>
              <a:t></a:t>
            </a:r>
            <a:r>
              <a:rPr lang="en-US" sz="3000" b="1" dirty="0">
                <a:solidFill>
                  <a:srgbClr val="002060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  <a:br>
              <a:rPr lang="en-US" sz="4400" b="1" dirty="0">
                <a:solidFill>
                  <a:srgbClr val="002060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endParaRPr sz="4400" b="1" dirty="0">
              <a:solidFill>
                <a:srgbClr val="002060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64441" y="5072686"/>
            <a:ext cx="3275132" cy="164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002060"/>
                </a:solidFill>
                <a:latin typeface="Century Gothic" panose="020B050202020202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Team 3: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002060"/>
                </a:solidFill>
                <a:latin typeface="Century Gothic" panose="020B050202020202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Dr. Shilpi Ray</a:t>
            </a:r>
            <a:endParaRPr sz="3100" dirty="0">
              <a:solidFill>
                <a:srgbClr val="00206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002060"/>
                </a:solidFill>
                <a:latin typeface="Century Gothic" panose="020B050202020202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Becky Li, CPA</a:t>
            </a:r>
            <a:endParaRPr sz="3100" dirty="0">
              <a:solidFill>
                <a:srgbClr val="00206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002060"/>
                </a:solidFill>
                <a:latin typeface="Century Gothic" panose="020B050202020202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Bryce Dudka</a:t>
            </a:r>
            <a:endParaRPr sz="3100" dirty="0">
              <a:solidFill>
                <a:srgbClr val="00206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8" y="580599"/>
            <a:ext cx="1183740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Quest for &gt;=0.80</a:t>
            </a:r>
            <a:b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US" sz="4400" b="1" i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PCA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E889B-DE81-428A-BBF7-A37FC257E51A}"/>
              </a:ext>
            </a:extLst>
          </p:cNvPr>
          <p:cNvSpPr txBox="1"/>
          <p:nvPr/>
        </p:nvSpPr>
        <p:spPr>
          <a:xfrm>
            <a:off x="175708" y="6064815"/>
            <a:ext cx="1096147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Out of all 44 variables, PCA found that either every single variables was either very significant, or not significant at all.  Thanks, PCA – VERY HELPFUL.  We left them all in. </a:t>
            </a:r>
            <a:endParaRPr lang="en-US" sz="1800" b="1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3B191-6F4E-40D9-8D3E-64F22E9A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47" y="2043230"/>
            <a:ext cx="10477500" cy="36576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0" name="Google Shape;96;p2">
            <a:extLst>
              <a:ext uri="{FF2B5EF4-FFF2-40B4-BE49-F238E27FC236}">
                <a16:creationId xmlns:a16="http://schemas.microsoft.com/office/drawing/2014/main" id="{86771BC6-8B95-4AD1-8ACC-8ADBDF86383F}"/>
              </a:ext>
            </a:extLst>
          </p:cNvPr>
          <p:cNvSpPr txBox="1">
            <a:spLocks/>
          </p:cNvSpPr>
          <p:nvPr/>
        </p:nvSpPr>
        <p:spPr>
          <a:xfrm>
            <a:off x="175709" y="1157170"/>
            <a:ext cx="11372444" cy="7409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Since the best we could with Lasso variables was 0.43, we used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Principal Component Analysis (PCA)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as an alternative way to measure significance across 44 variables. </a:t>
            </a:r>
            <a:endParaRPr lang="en-US" sz="186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96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369A2A-AE92-4A51-A182-C7F6705C3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1" y="1543969"/>
            <a:ext cx="5185107" cy="430158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0616338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879AE-729A-4676-BE48-834131B8C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99" y="1543969"/>
            <a:ext cx="5671336" cy="430158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04FE3DC-5068-4398-A66E-D2BD4F495626}"/>
              </a:ext>
            </a:extLst>
          </p:cNvPr>
          <p:cNvSpPr/>
          <p:nvPr/>
        </p:nvSpPr>
        <p:spPr>
          <a:xfrm>
            <a:off x="8635512" y="5075024"/>
            <a:ext cx="955497" cy="8382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3B22E2-7335-4EBE-B61D-8F2A8DF6FF17}"/>
              </a:ext>
            </a:extLst>
          </p:cNvPr>
          <p:cNvSpPr/>
          <p:nvPr/>
        </p:nvSpPr>
        <p:spPr>
          <a:xfrm>
            <a:off x="553092" y="1904561"/>
            <a:ext cx="3309991" cy="7667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Google Shape;95;p2">
            <a:extLst>
              <a:ext uri="{FF2B5EF4-FFF2-40B4-BE49-F238E27FC236}">
                <a16:creationId xmlns:a16="http://schemas.microsoft.com/office/drawing/2014/main" id="{C11D1048-384C-40C1-AEBF-1CAE0317B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213" y="395288"/>
            <a:ext cx="1170146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Quest for &gt;=0.80</a:t>
            </a:r>
            <a:b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US" sz="4400" b="1" i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Random Forest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05F1C0-45C3-4B0B-9361-590E09AA0A4E}"/>
              </a:ext>
            </a:extLst>
          </p:cNvPr>
          <p:cNvSpPr txBox="1"/>
          <p:nvPr/>
        </p:nvSpPr>
        <p:spPr>
          <a:xfrm>
            <a:off x="443001" y="6201839"/>
            <a:ext cx="1096147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We used random forest model with all variables and </a:t>
            </a:r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model improved to 0.779</a:t>
            </a:r>
            <a:endParaRPr lang="en-US" sz="1800" b="1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8" y="395169"/>
            <a:ext cx="11701217" cy="83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0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Quest for &gt;=0.80</a:t>
            </a:r>
            <a:br>
              <a:rPr lang="en-US" sz="40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US" sz="4000" b="1" i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XG Boost and other stuff </a:t>
            </a:r>
            <a:endParaRPr sz="40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0616338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6;p2">
            <a:extLst>
              <a:ext uri="{FF2B5EF4-FFF2-40B4-BE49-F238E27FC236}">
                <a16:creationId xmlns:a16="http://schemas.microsoft.com/office/drawing/2014/main" id="{8DDE8F45-27F0-481A-ACED-FA5F1811F54E}"/>
              </a:ext>
            </a:extLst>
          </p:cNvPr>
          <p:cNvSpPr txBox="1">
            <a:spLocks/>
          </p:cNvSpPr>
          <p:nvPr/>
        </p:nvSpPr>
        <p:spPr>
          <a:xfrm>
            <a:off x="175709" y="1157171"/>
            <a:ext cx="11372444" cy="21202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XG BOOST model – issue is that model always “overfits”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So to remove overfitting we tried XG Boost with RepeatedKFold, then Shuffle &amp; Split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None/>
            </a:pPr>
            <a:endParaRPr lang="en-US"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A0F8AF4-85DE-4029-BD63-61EE40B8AA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1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037D5-AAC9-4B91-A15F-1D4464744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77" y="2766369"/>
            <a:ext cx="6083282" cy="2934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E5875-92AB-46FF-8C19-672C135A5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666" y="2635728"/>
            <a:ext cx="4801110" cy="336077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5070B8-6625-4D63-ADA2-74189CDD38FE}"/>
              </a:ext>
            </a:extLst>
          </p:cNvPr>
          <p:cNvSpPr txBox="1"/>
          <p:nvPr/>
        </p:nvSpPr>
        <p:spPr>
          <a:xfrm>
            <a:off x="6798445" y="2272036"/>
            <a:ext cx="315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Confusion matrix: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DAD11-21C9-4947-A01B-F1F357EB5518}"/>
              </a:ext>
            </a:extLst>
          </p:cNvPr>
          <p:cNvSpPr txBox="1"/>
          <p:nvPr/>
        </p:nvSpPr>
        <p:spPr>
          <a:xfrm>
            <a:off x="335626" y="6007171"/>
            <a:ext cx="654805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The best we score we achieved was 0.79 after trying several models – was something missing? </a:t>
            </a:r>
            <a:endParaRPr lang="en-US" sz="1800" b="1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2C2A7-59B8-4AAD-8D6A-79FFA0382DF6}"/>
              </a:ext>
            </a:extLst>
          </p:cNvPr>
          <p:cNvSpPr txBox="1"/>
          <p:nvPr/>
        </p:nvSpPr>
        <p:spPr>
          <a:xfrm>
            <a:off x="550777" y="2427815"/>
            <a:ext cx="315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Summary of Results: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54A603-8643-436E-AA89-CF0E2999FB1B}"/>
              </a:ext>
            </a:extLst>
          </p:cNvPr>
          <p:cNvSpPr/>
          <p:nvPr/>
        </p:nvSpPr>
        <p:spPr>
          <a:xfrm>
            <a:off x="550777" y="5054884"/>
            <a:ext cx="6083282" cy="30822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21011"/>
            <a:ext cx="9574466" cy="97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0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Vader analysis</a:t>
            </a:r>
            <a:endParaRPr sz="40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1886152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VADER: V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alence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ware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ictionary and s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ntiment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easoner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sz="1600" i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Note that Sentiment doesn’t actually begin with </a:t>
            </a:r>
            <a:r>
              <a:rPr lang="en-US" sz="1600" b="1" i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</a:t>
            </a:r>
            <a:r>
              <a:rPr lang="en-US" sz="1600" i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just saying. 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What is VADER? 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lexicon and rule-based sentiment analysis tool that is specifically attuned to sentiments expressed in social media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What does it do? 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Analyzes text using a dictionary and ascribes sentiment score between  1 and -1. </a:t>
            </a:r>
            <a:endParaRPr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576C9-109F-440A-A5F6-74F9DD3C0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40" y="3451327"/>
            <a:ext cx="8130471" cy="330945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24702-154E-4CAF-985A-260D6658B21D}"/>
              </a:ext>
            </a:extLst>
          </p:cNvPr>
          <p:cNvSpPr txBox="1"/>
          <p:nvPr/>
        </p:nvSpPr>
        <p:spPr>
          <a:xfrm>
            <a:off x="8597818" y="3593298"/>
            <a:ext cx="3249936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VADER analysis provides a score of written text from -1 to 1 where 0 is neutral, above 0 is positive and below 0 is negative</a:t>
            </a:r>
            <a:endParaRPr lang="en-US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21011"/>
            <a:ext cx="9574466" cy="97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Vader analysis ADDED to Model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1886152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8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Original data did not have review text</a:t>
            </a:r>
          </a:p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8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Copying and pasting from Google Play Store prohibitively time consuming </a:t>
            </a:r>
          </a:p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Found data set of apps with Vader score already processed (</a:t>
            </a: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Wingdings" panose="05000000000000000000" pitchFamily="2" charset="2"/>
              </a:rPr>
              <a:t>)</a:t>
            </a: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! </a:t>
            </a:r>
          </a:p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8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Used pivot to find average Vader score for apps by name </a:t>
            </a:r>
          </a:p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8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Resultant data set when adding in Vader scores shrunk from </a:t>
            </a:r>
            <a:r>
              <a:rPr lang="en-US" sz="1800" b="1" u="sng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8,892 to 817 </a:t>
            </a: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(</a:t>
            </a: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Wingdings" panose="05000000000000000000" pitchFamily="2" charset="2"/>
              </a:rPr>
              <a:t>)</a:t>
            </a:r>
            <a:r>
              <a:rPr lang="en-US" sz="18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26EAB-7073-4A87-805C-A6F97A50C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93" y="3516062"/>
            <a:ext cx="7726166" cy="3187644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B82727-7628-4694-A940-D65B760CD5CB}"/>
              </a:ext>
            </a:extLst>
          </p:cNvPr>
          <p:cNvSpPr txBox="1"/>
          <p:nvPr/>
        </p:nvSpPr>
        <p:spPr>
          <a:xfrm>
            <a:off x="8597818" y="3593298"/>
            <a:ext cx="3249936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Original data set shrank more than 91% after matching apps with Vader scores </a:t>
            </a:r>
          </a:p>
        </p:txBody>
      </p:sp>
    </p:spTree>
    <p:extLst>
      <p:ext uri="{BB962C8B-B14F-4D97-AF65-F5344CB8AC3E}">
        <p14:creationId xmlns:p14="http://schemas.microsoft.com/office/powerpoint/2010/main" val="28165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2713" y="646003"/>
            <a:ext cx="1135189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 for 817: Significance of Numerical Data 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326127" y="1276220"/>
            <a:ext cx="11351895" cy="90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Tested significance of variables by finding R^2 and P values using regression on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b="1" u="sng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numerical data only  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F82B2-9100-418B-993B-DBA00F833B1C}"/>
              </a:ext>
            </a:extLst>
          </p:cNvPr>
          <p:cNvSpPr txBox="1"/>
          <p:nvPr/>
        </p:nvSpPr>
        <p:spPr>
          <a:xfrm>
            <a:off x="90848" y="4963499"/>
            <a:ext cx="267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R^2: 0.00072</a:t>
            </a:r>
          </a:p>
          <a:p>
            <a:pPr lvl="0"/>
            <a:r>
              <a:rPr lang="en-US" sz="1600" b="1" dirty="0">
                <a:latin typeface="Century Gothic" panose="020B0502020202020204" pitchFamily="34" charset="0"/>
              </a:rPr>
              <a:t>P-value: 0.0001567932228658619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67AEA-9586-4E46-B2B5-B6A57A84A24F}"/>
              </a:ext>
            </a:extLst>
          </p:cNvPr>
          <p:cNvSpPr txBox="1"/>
          <p:nvPr/>
        </p:nvSpPr>
        <p:spPr>
          <a:xfrm>
            <a:off x="3067708" y="4971651"/>
            <a:ext cx="2891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R^2: 0.22</a:t>
            </a:r>
          </a:p>
          <a:p>
            <a:pPr lvl="0"/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P-value</a:t>
            </a:r>
            <a:r>
              <a:rPr lang="en-US" sz="1600" b="1" dirty="0">
                <a:latin typeface="Century Gothic" panose="020B0502020202020204" pitchFamily="34" charset="0"/>
              </a:rPr>
              <a:t>: 2.2687571481102595e-12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31C47-A2EB-4801-899D-BB64F865937C}"/>
              </a:ext>
            </a:extLst>
          </p:cNvPr>
          <p:cNvSpPr txBox="1"/>
          <p:nvPr/>
        </p:nvSpPr>
        <p:spPr>
          <a:xfrm>
            <a:off x="6002074" y="4994627"/>
            <a:ext cx="3114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R^2: 0.018 </a:t>
            </a:r>
          </a:p>
          <a:p>
            <a:pPr lvl="0"/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P-value</a:t>
            </a:r>
            <a:r>
              <a:rPr lang="en-US" sz="1600" b="1" dirty="0">
                <a:latin typeface="Century Gothic" panose="020B0502020202020204" pitchFamily="34" charset="0"/>
              </a:rPr>
              <a:t>: 4.4837144595887125e-06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78DE4-9BB8-4355-8853-CD46BA14BD3E}"/>
              </a:ext>
            </a:extLst>
          </p:cNvPr>
          <p:cNvSpPr txBox="1"/>
          <p:nvPr/>
        </p:nvSpPr>
        <p:spPr>
          <a:xfrm>
            <a:off x="9005123" y="4987437"/>
            <a:ext cx="3486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R^2: 0.012</a:t>
            </a:r>
          </a:p>
          <a:p>
            <a:pPr lvl="0"/>
            <a:r>
              <a:rPr lang="en-US" sz="1600" b="1" dirty="0">
                <a:latin typeface="Century Gothic" panose="020B0502020202020204" pitchFamily="34" charset="0"/>
              </a:rPr>
              <a:t>P-value: 5.57808200e-13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6877FD-70E2-42C2-A960-896A38EA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8" y="2124336"/>
            <a:ext cx="2839163" cy="283916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83D3DB-8DC9-42DC-899F-00D2776E2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461" y="2172317"/>
            <a:ext cx="2743200" cy="274320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C1D09-18BC-4CE9-94C0-6661ECA37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110" y="2205476"/>
            <a:ext cx="2678537" cy="267853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D01A5D-9E26-47FF-8E97-13C6FE8FD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136" y="2172317"/>
            <a:ext cx="2743200" cy="274320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3518A0-E572-4F17-8063-F8F435C39AC2}"/>
              </a:ext>
            </a:extLst>
          </p:cNvPr>
          <p:cNvSpPr txBox="1"/>
          <p:nvPr/>
        </p:nvSpPr>
        <p:spPr>
          <a:xfrm>
            <a:off x="286963" y="6320609"/>
            <a:ext cx="77744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Number of Reviews still most statistically significant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C957CB-2C1E-48E6-9456-3B1F407304D8}"/>
              </a:ext>
            </a:extLst>
          </p:cNvPr>
          <p:cNvSpPr txBox="1"/>
          <p:nvPr/>
        </p:nvSpPr>
        <p:spPr>
          <a:xfrm>
            <a:off x="22270" y="1805125"/>
            <a:ext cx="267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Rating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3456E-C7D4-4F59-B106-A275ECE03179}"/>
              </a:ext>
            </a:extLst>
          </p:cNvPr>
          <p:cNvSpPr txBox="1"/>
          <p:nvPr/>
        </p:nvSpPr>
        <p:spPr>
          <a:xfrm>
            <a:off x="2998591" y="1788248"/>
            <a:ext cx="267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Reviews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159238-8129-4430-93B1-ACC4C35CF772}"/>
              </a:ext>
            </a:extLst>
          </p:cNvPr>
          <p:cNvSpPr txBox="1"/>
          <p:nvPr/>
        </p:nvSpPr>
        <p:spPr>
          <a:xfrm>
            <a:off x="5906768" y="1833351"/>
            <a:ext cx="267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Size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57749-2454-467C-8902-C6B55903FB96}"/>
              </a:ext>
            </a:extLst>
          </p:cNvPr>
          <p:cNvSpPr txBox="1"/>
          <p:nvPr/>
        </p:nvSpPr>
        <p:spPr>
          <a:xfrm>
            <a:off x="9005123" y="1833351"/>
            <a:ext cx="267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Vader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521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19E080-333B-40CB-9CDC-31326B8C7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4" y="1750465"/>
            <a:ext cx="7626724" cy="444892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36494" y="582134"/>
            <a:ext cx="1218496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 For 817: Significance of Categorical Data (Correlation)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236494" y="1177720"/>
            <a:ext cx="11424675" cy="160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Used label encoder to find out if columns in data set were correlated with each other  </a:t>
            </a:r>
            <a:endParaRPr lang="en-US" b="1" u="sng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8B83F-9FAB-4EAD-A479-A43F9DE29AD7}"/>
              </a:ext>
            </a:extLst>
          </p:cNvPr>
          <p:cNvSpPr txBox="1"/>
          <p:nvPr/>
        </p:nvSpPr>
        <p:spPr>
          <a:xfrm>
            <a:off x="8903628" y="1891923"/>
            <a:ext cx="2976785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Many variables correlated with each other, so we didn’t drop any using this table </a:t>
            </a:r>
          </a:p>
          <a:p>
            <a:endParaRPr lang="en-US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8D9E0-AC18-4939-AA88-0DB2C272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72" y="2967853"/>
            <a:ext cx="5164227" cy="1620773"/>
          </a:xfrm>
          <a:prstGeom prst="rect">
            <a:avLst/>
          </a:prstGeom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8" y="395169"/>
            <a:ext cx="11701217" cy="83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0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 for 817: Quest for &gt;=0.80; </a:t>
            </a:r>
            <a:r>
              <a:rPr lang="en-US" sz="4000" b="1" i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XG Boost and other stuff </a:t>
            </a:r>
            <a:endParaRPr sz="40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0616338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6;p2">
            <a:extLst>
              <a:ext uri="{FF2B5EF4-FFF2-40B4-BE49-F238E27FC236}">
                <a16:creationId xmlns:a16="http://schemas.microsoft.com/office/drawing/2014/main" id="{8DDE8F45-27F0-481A-ACED-FA5F1811F54E}"/>
              </a:ext>
            </a:extLst>
          </p:cNvPr>
          <p:cNvSpPr txBox="1">
            <a:spLocks/>
          </p:cNvSpPr>
          <p:nvPr/>
        </p:nvSpPr>
        <p:spPr>
          <a:xfrm>
            <a:off x="175709" y="1157171"/>
            <a:ext cx="11372444" cy="21202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5356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XG BOOST model – issue is that model always “overfits”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5356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So to remove overfitting we tried XG Boost with RepeatedKFold, then Shuffle &amp; Split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5356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endParaRPr kumimoji="0" lang="en-US" sz="186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A0F8AF4-85DE-4029-BD63-61EE40B8AA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1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0B8-6625-4D63-ADA2-74189CDD38FE}"/>
              </a:ext>
            </a:extLst>
          </p:cNvPr>
          <p:cNvSpPr txBox="1"/>
          <p:nvPr/>
        </p:nvSpPr>
        <p:spPr>
          <a:xfrm>
            <a:off x="6798445" y="2272036"/>
            <a:ext cx="315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cs typeface="Arial"/>
                <a:sym typeface="Arial"/>
              </a:rPr>
              <a:t>Confusion matrix: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DAD11-21C9-4947-A01B-F1F357EB5518}"/>
              </a:ext>
            </a:extLst>
          </p:cNvPr>
          <p:cNvSpPr txBox="1"/>
          <p:nvPr/>
        </p:nvSpPr>
        <p:spPr>
          <a:xfrm>
            <a:off x="213048" y="5263700"/>
            <a:ext cx="6232647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Arial"/>
              </a:rPr>
              <a:t>Key takeaway: Vader score</a:t>
            </a:r>
            <a:r>
              <a:rPr lang="en-US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s did not improve model.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No models with 817 data points beat the original model score of 0.79 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2C2A7-59B8-4AAD-8D6A-79FFA0382DF6}"/>
              </a:ext>
            </a:extLst>
          </p:cNvPr>
          <p:cNvSpPr txBox="1"/>
          <p:nvPr/>
        </p:nvSpPr>
        <p:spPr>
          <a:xfrm>
            <a:off x="550777" y="2427815"/>
            <a:ext cx="315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cs typeface="Arial"/>
                <a:sym typeface="Arial"/>
              </a:rPr>
              <a:t>Summary of Results: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BDE297-D2FD-41C6-BC38-2B096BB45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445" y="2609507"/>
            <a:ext cx="4396958" cy="307787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36A1B1-62A3-4546-AB20-289242591F5C}"/>
              </a:ext>
            </a:extLst>
          </p:cNvPr>
          <p:cNvSpPr/>
          <p:nvPr/>
        </p:nvSpPr>
        <p:spPr>
          <a:xfrm>
            <a:off x="633374" y="3274034"/>
            <a:ext cx="5164228" cy="3232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5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5BD7B2F-D919-4014-A45E-B8E94D3F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04" y="4339724"/>
            <a:ext cx="5164227" cy="1620773"/>
          </a:xfrm>
          <a:prstGeom prst="rect">
            <a:avLst/>
          </a:prstGeom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395170"/>
            <a:ext cx="9753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Summary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93516" y="897503"/>
            <a:ext cx="10616338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XGBoost Model with shuffle and split provided the best results for predicting app success with cleaned data set of 8,892 records (0.79)</a:t>
            </a:r>
          </a:p>
          <a:p>
            <a:pPr marL="617152" lvl="1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8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Correlation Matrix, Lasso Regression, PCA were not useful in finding redundancies and paring down data </a:t>
            </a:r>
          </a:p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Adding Vader scores severely limited data set </a:t>
            </a:r>
            <a:r>
              <a:rPr lang="en-US" sz="1800" b="1" u="sng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did not</a:t>
            </a: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improve prediction capability </a:t>
            </a:r>
          </a:p>
          <a:p>
            <a:pPr marL="617152" lvl="1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60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Possible bias in averaging Vader scores </a:t>
            </a:r>
          </a:p>
          <a:p>
            <a:pPr marL="617152" lvl="1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60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More data may have improved overall score</a:t>
            </a:r>
          </a:p>
          <a:p>
            <a:pPr marL="617152" lvl="1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60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Name errors may have added to data fall out  </a:t>
            </a: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96E2E-77AD-4C6C-BF9D-8A58DC0B9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48" y="4297368"/>
            <a:ext cx="5096419" cy="2458416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6" name="Google Shape;96;p2">
            <a:extLst>
              <a:ext uri="{FF2B5EF4-FFF2-40B4-BE49-F238E27FC236}">
                <a16:creationId xmlns:a16="http://schemas.microsoft.com/office/drawing/2014/main" id="{1857A569-CB02-4D57-8BA0-2301F748FAC4}"/>
              </a:ext>
            </a:extLst>
          </p:cNvPr>
          <p:cNvSpPr txBox="1">
            <a:spLocks/>
          </p:cNvSpPr>
          <p:nvPr/>
        </p:nvSpPr>
        <p:spPr>
          <a:xfrm>
            <a:off x="8633011" y="6078399"/>
            <a:ext cx="3555814" cy="1104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70000"/>
              </a:lnSpc>
              <a:spcBef>
                <a:spcPts val="1800"/>
              </a:spcBef>
              <a:buSzPts val="1488"/>
              <a:buFont typeface="Arial" panose="020B0604020202020204" pitchFamily="34" charset="0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  <p:sp>
        <p:nvSpPr>
          <p:cNvPr id="8" name="Google Shape;96;p2">
            <a:extLst>
              <a:ext uri="{FF2B5EF4-FFF2-40B4-BE49-F238E27FC236}">
                <a16:creationId xmlns:a16="http://schemas.microsoft.com/office/drawing/2014/main" id="{F2DCE453-CEBE-4B6D-B86A-2C40503FEFA6}"/>
              </a:ext>
            </a:extLst>
          </p:cNvPr>
          <p:cNvSpPr txBox="1">
            <a:spLocks/>
          </p:cNvSpPr>
          <p:nvPr/>
        </p:nvSpPr>
        <p:spPr>
          <a:xfrm>
            <a:off x="513800" y="3759521"/>
            <a:ext cx="3555814" cy="1104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70000"/>
              </a:lnSpc>
              <a:spcBef>
                <a:spcPts val="1800"/>
              </a:spcBef>
              <a:buSzPts val="1488"/>
              <a:buFont typeface="Arial" panose="020B0604020202020204" pitchFamily="34" charset="0"/>
              <a:buNone/>
            </a:pPr>
            <a:r>
              <a:rPr lang="en-US" sz="1860" b="1" dirty="0">
                <a:latin typeface="Arial"/>
                <a:ea typeface="Arial"/>
                <a:cs typeface="Arial"/>
              </a:rPr>
              <a:t>8,892 records W/O Vader </a:t>
            </a:r>
            <a:endParaRPr lang="en-US"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6;p2">
            <a:extLst>
              <a:ext uri="{FF2B5EF4-FFF2-40B4-BE49-F238E27FC236}">
                <a16:creationId xmlns:a16="http://schemas.microsoft.com/office/drawing/2014/main" id="{5CF00335-4C19-4CA3-BB56-335C26610926}"/>
              </a:ext>
            </a:extLst>
          </p:cNvPr>
          <p:cNvSpPr txBox="1">
            <a:spLocks/>
          </p:cNvSpPr>
          <p:nvPr/>
        </p:nvSpPr>
        <p:spPr>
          <a:xfrm>
            <a:off x="6273903" y="3854444"/>
            <a:ext cx="3555814" cy="1104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70000"/>
              </a:lnSpc>
              <a:spcBef>
                <a:spcPts val="1800"/>
              </a:spcBef>
              <a:buSzPts val="1488"/>
              <a:buFont typeface="Arial" panose="020B0604020202020204" pitchFamily="34" charset="0"/>
              <a:buNone/>
            </a:pPr>
            <a:r>
              <a:rPr lang="en-US" sz="1860" b="1" dirty="0">
                <a:latin typeface="Arial"/>
                <a:ea typeface="Arial"/>
                <a:cs typeface="Arial"/>
              </a:rPr>
              <a:t>817 records WITH Vader </a:t>
            </a:r>
            <a:endParaRPr lang="en-US"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4348A-55B7-44B1-B56C-43E7FE2C0177}"/>
              </a:ext>
            </a:extLst>
          </p:cNvPr>
          <p:cNvSpPr/>
          <p:nvPr/>
        </p:nvSpPr>
        <p:spPr>
          <a:xfrm>
            <a:off x="598848" y="6189652"/>
            <a:ext cx="5096420" cy="27317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24A27-43C6-490F-A037-F5228054C4A7}"/>
              </a:ext>
            </a:extLst>
          </p:cNvPr>
          <p:cNvSpPr/>
          <p:nvPr/>
        </p:nvSpPr>
        <p:spPr>
          <a:xfrm>
            <a:off x="6341304" y="4669318"/>
            <a:ext cx="5164227" cy="2900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395170"/>
            <a:ext cx="9753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Questions?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0616338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Examples:</a:t>
            </a:r>
            <a:endParaRPr lang="nl-NL"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Tx/>
              <a:buChar char="-"/>
            </a:pP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What is your favorite sports team?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Tx/>
              <a:buChar char="-"/>
            </a:pP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Are you glad this is over? </a:t>
            </a:r>
            <a:endParaRPr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6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4661" y="205483"/>
            <a:ext cx="9753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0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Main objective</a:t>
            </a:r>
            <a:endParaRPr sz="40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87854" y="813371"/>
            <a:ext cx="12013116" cy="570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Predict how many downloads an app will get based on it’s characteristics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Data:</a:t>
            </a:r>
            <a:r>
              <a:rPr lang="en-US" sz="2200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Google play store data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10,841 records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Columns: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App Name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Category (games; communication; lifestyle, etc.) 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Rating (0-5)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Number of reviews 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Size (in MB)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Number of Installs (1000+, 5000+ , 10,000+, etc.)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Paid or Free 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Price 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Content Rating  (all ages, mature 17+, teenager)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endParaRPr lang="en-US"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endParaRPr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174660"/>
            <a:ext cx="1176286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DATA cleaning process and Summary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936660"/>
            <a:ext cx="10616338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Primary cleaning activities took place in Excel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Converted any text strings to integers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ct val="100000"/>
            </a:pPr>
            <a:r>
              <a:rPr lang="en-US" sz="1601" i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All data came through as text including numbers 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Removed special characters all fields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ct val="100000"/>
            </a:pPr>
            <a:r>
              <a:rPr lang="en-US" i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E.g. Ã,Å, ©, ¶  thousands of records impacted </a:t>
            </a:r>
            <a:endParaRPr lang="en-US" sz="1601" i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Converted file size to integers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ct val="100000"/>
            </a:pPr>
            <a:r>
              <a:rPr lang="en-US" sz="1601" i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denoted as MB and KB to millions and thousands)</a:t>
            </a:r>
          </a:p>
          <a:p>
            <a:pPr marL="571432" lvl="1" indent="-3429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ct val="100000"/>
              <a:buFont typeface="+mj-lt"/>
              <a:buAutoNum type="arabicPeriod"/>
            </a:pPr>
            <a:endParaRPr lang="en-US" sz="1800"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sz="1800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Summarized data in Tableau: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sz="1800" dirty="0">
                <a:hlinkClick r:id="rId3"/>
              </a:rPr>
              <a:t>https://public.tableau.com/profile/becky.li#!/vizhome/FinalGroupProject_15730964044550/Story1?publish=yes</a:t>
            </a:r>
            <a:endParaRPr lang="en-US" sz="1800"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816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179283"/>
            <a:ext cx="11526556" cy="78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distribution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746282"/>
            <a:ext cx="11053945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Cleaned data set was 8,892 records: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Began by analyzing input variables to understand shape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3409F0-BBB1-41BA-9D05-868386CD7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3" y="1712922"/>
            <a:ext cx="4220988" cy="242008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E488C0-ED98-4A98-B5CD-3D184C0B7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55" y="1718470"/>
            <a:ext cx="4242520" cy="243911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1B5076-1A32-409D-81F5-24A8CB8EC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85" y="4409814"/>
            <a:ext cx="4242520" cy="242008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ECC0F5-6FB7-4864-9998-A746679FE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555" y="4414781"/>
            <a:ext cx="4096348" cy="242106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B50446E-C961-44E0-9CE3-DAA0E7702F81}"/>
              </a:ext>
            </a:extLst>
          </p:cNvPr>
          <p:cNvSpPr/>
          <p:nvPr/>
        </p:nvSpPr>
        <p:spPr>
          <a:xfrm>
            <a:off x="1828800" y="2334194"/>
            <a:ext cx="2013735" cy="680071"/>
          </a:xfrm>
          <a:prstGeom prst="wedgeRectCallout">
            <a:avLst>
              <a:gd name="adj1" fmla="val -60629"/>
              <a:gd name="adj2" fmla="val 1501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Majority were free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913309B-951F-4731-9D98-BA3274C41C64}"/>
              </a:ext>
            </a:extLst>
          </p:cNvPr>
          <p:cNvSpPr/>
          <p:nvPr/>
        </p:nvSpPr>
        <p:spPr>
          <a:xfrm>
            <a:off x="5879179" y="2255473"/>
            <a:ext cx="2013735" cy="680071"/>
          </a:xfrm>
          <a:prstGeom prst="wedgeRectCallout">
            <a:avLst>
              <a:gd name="adj1" fmla="val 72024"/>
              <a:gd name="adj2" fmla="val 1411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avg rated &gt;4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49F5F-527F-44BD-9337-7403199579BE}"/>
              </a:ext>
            </a:extLst>
          </p:cNvPr>
          <p:cNvSpPr txBox="1"/>
          <p:nvPr/>
        </p:nvSpPr>
        <p:spPr>
          <a:xfrm>
            <a:off x="9630909" y="2010387"/>
            <a:ext cx="2213089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Ratings variable normally distributed, others skewed toward lower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872A9-26F3-4184-8523-DAE4DF740780}"/>
              </a:ext>
            </a:extLst>
          </p:cNvPr>
          <p:cNvSpPr txBox="1"/>
          <p:nvPr/>
        </p:nvSpPr>
        <p:spPr>
          <a:xfrm>
            <a:off x="369869" y="1448875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Price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5F33C-0BC9-40B2-ADC2-9D526F54A304}"/>
              </a:ext>
            </a:extLst>
          </p:cNvPr>
          <p:cNvSpPr txBox="1"/>
          <p:nvPr/>
        </p:nvSpPr>
        <p:spPr>
          <a:xfrm>
            <a:off x="4913381" y="4159927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55AF8B-974F-49F0-825F-B1475DAA8354}"/>
              </a:ext>
            </a:extLst>
          </p:cNvPr>
          <p:cNvSpPr txBox="1"/>
          <p:nvPr/>
        </p:nvSpPr>
        <p:spPr>
          <a:xfrm>
            <a:off x="4927314" y="1448875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63067-69F7-4700-9335-D6B839785665}"/>
              </a:ext>
            </a:extLst>
          </p:cNvPr>
          <p:cNvSpPr txBox="1"/>
          <p:nvPr/>
        </p:nvSpPr>
        <p:spPr>
          <a:xfrm>
            <a:off x="369869" y="4138498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Reviews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A12C2BB-7F44-41AD-96D9-2F1B33FF195E}"/>
              </a:ext>
            </a:extLst>
          </p:cNvPr>
          <p:cNvSpPr/>
          <p:nvPr/>
        </p:nvSpPr>
        <p:spPr>
          <a:xfrm>
            <a:off x="1507359" y="4945240"/>
            <a:ext cx="2013735" cy="680071"/>
          </a:xfrm>
          <a:prstGeom prst="wedgeRectCallout">
            <a:avLst>
              <a:gd name="adj1" fmla="val -60629"/>
              <a:gd name="adj2" fmla="val 150194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Typically &lt;300K reviews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F58BFB77-B6E8-4287-834E-6ADB268A452D}"/>
              </a:ext>
            </a:extLst>
          </p:cNvPr>
          <p:cNvSpPr/>
          <p:nvPr/>
        </p:nvSpPr>
        <p:spPr>
          <a:xfrm>
            <a:off x="6047861" y="4859846"/>
            <a:ext cx="2013735" cy="680071"/>
          </a:xfrm>
          <a:prstGeom prst="wedgeRectCallout">
            <a:avLst>
              <a:gd name="adj1" fmla="val -60629"/>
              <a:gd name="adj2" fmla="val 1501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Typically small file size</a:t>
            </a:r>
          </a:p>
        </p:txBody>
      </p:sp>
    </p:spTree>
    <p:extLst>
      <p:ext uri="{BB962C8B-B14F-4D97-AF65-F5344CB8AC3E}">
        <p14:creationId xmlns:p14="http://schemas.microsoft.com/office/powerpoint/2010/main" val="287118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47700" y="586929"/>
            <a:ext cx="9753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Significance of Numerical Data 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47700" y="1195273"/>
            <a:ext cx="12013116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Tested significance of variables by finding R^2 and P values using regression on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b="1" u="sng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numerical data only  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08771-F338-4784-9AFA-BD412658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63" y="2049549"/>
            <a:ext cx="3395547" cy="339554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DFBE57-8318-46B8-B2AF-713F2B385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177" y="2049549"/>
            <a:ext cx="3476900" cy="34769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5A1E7-F05A-42BE-AE83-511C69515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744" y="2009337"/>
            <a:ext cx="3517112" cy="351711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1F82B2-9100-418B-993B-DBA00F833B1C}"/>
              </a:ext>
            </a:extLst>
          </p:cNvPr>
          <p:cNvSpPr txBox="1"/>
          <p:nvPr/>
        </p:nvSpPr>
        <p:spPr>
          <a:xfrm>
            <a:off x="216881" y="5330897"/>
            <a:ext cx="36119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 </a:t>
            </a:r>
            <a:endParaRPr lang="en-US" b="1" dirty="0">
              <a:latin typeface="Century Gothic" panose="020B0502020202020204" pitchFamily="34" charset="0"/>
            </a:endParaRPr>
          </a:p>
          <a:p>
            <a:r>
              <a:rPr lang="en-US" sz="1600" b="1" dirty="0">
                <a:latin typeface="Century Gothic" panose="020B0502020202020204" pitchFamily="34" charset="0"/>
              </a:rPr>
              <a:t>R^2: 0.0026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P-value:3.2908985369114987e-09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67AEA-9586-4E46-B2B5-B6A57A84A24F}"/>
              </a:ext>
            </a:extLst>
          </p:cNvPr>
          <p:cNvSpPr txBox="1"/>
          <p:nvPr/>
        </p:nvSpPr>
        <p:spPr>
          <a:xfrm>
            <a:off x="4095556" y="5545373"/>
            <a:ext cx="309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R^2: 0.4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P-value: 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31C47-A2EB-4801-899D-BB64F865937C}"/>
              </a:ext>
            </a:extLst>
          </p:cNvPr>
          <p:cNvSpPr txBox="1"/>
          <p:nvPr/>
        </p:nvSpPr>
        <p:spPr>
          <a:xfrm>
            <a:off x="8080075" y="5545373"/>
            <a:ext cx="309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R^2: 4.5e-.05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P-value: 0.4420789414684386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C5810-250C-4145-9DEC-500E229D479B}"/>
              </a:ext>
            </a:extLst>
          </p:cNvPr>
          <p:cNvSpPr txBox="1"/>
          <p:nvPr/>
        </p:nvSpPr>
        <p:spPr>
          <a:xfrm>
            <a:off x="286963" y="6320609"/>
            <a:ext cx="77744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Number of Reviews were most statistically significant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85EDC-8FB1-4E88-931F-EC45E59E1931}"/>
              </a:ext>
            </a:extLst>
          </p:cNvPr>
          <p:cNvSpPr txBox="1"/>
          <p:nvPr/>
        </p:nvSpPr>
        <p:spPr>
          <a:xfrm>
            <a:off x="216881" y="1679372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Rating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A8BB0C-3FCB-4947-9171-106A7CBF0B81}"/>
              </a:ext>
            </a:extLst>
          </p:cNvPr>
          <p:cNvSpPr txBox="1"/>
          <p:nvPr/>
        </p:nvSpPr>
        <p:spPr>
          <a:xfrm>
            <a:off x="4108750" y="1701533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Reviews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FA757-B356-4DE1-91E7-95171B63D4B8}"/>
              </a:ext>
            </a:extLst>
          </p:cNvPr>
          <p:cNvSpPr txBox="1"/>
          <p:nvPr/>
        </p:nvSpPr>
        <p:spPr>
          <a:xfrm>
            <a:off x="8080075" y="1693551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1357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AF5CC2-93BB-400B-AD2F-1B03F09CD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93" y="1891923"/>
            <a:ext cx="8347223" cy="486921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584079"/>
            <a:ext cx="109923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Significance of Categorical Data (Correlation)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294816"/>
            <a:ext cx="12013116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Used label encoder to find out if columns in data set were correlated with each other  </a:t>
            </a:r>
            <a:endParaRPr lang="en-US" b="1" u="sng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7123A9-9CD1-414E-A402-4CA930316BE4}"/>
              </a:ext>
            </a:extLst>
          </p:cNvPr>
          <p:cNvSpPr/>
          <p:nvPr/>
        </p:nvSpPr>
        <p:spPr>
          <a:xfrm>
            <a:off x="708915" y="2496619"/>
            <a:ext cx="616450" cy="41096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2AB384-5BCD-4A8C-87A6-F4C1ACAFFDAA}"/>
              </a:ext>
            </a:extLst>
          </p:cNvPr>
          <p:cNvSpPr/>
          <p:nvPr/>
        </p:nvSpPr>
        <p:spPr>
          <a:xfrm>
            <a:off x="5817009" y="6068445"/>
            <a:ext cx="554805" cy="38651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EEDA7E-D077-44F8-8291-3F6EEE7F9389}"/>
              </a:ext>
            </a:extLst>
          </p:cNvPr>
          <p:cNvSpPr txBox="1"/>
          <p:nvPr/>
        </p:nvSpPr>
        <p:spPr>
          <a:xfrm>
            <a:off x="8903628" y="1891923"/>
            <a:ext cx="2976785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First step was a broad swipe to throw out highly correlated columns since those can cause problems with fitting the model and interpreting results.  </a:t>
            </a:r>
            <a:r>
              <a:rPr lang="en-US" sz="1800" b="1" dirty="0">
                <a:latin typeface="Century Gothic" panose="020B0502020202020204" pitchFamily="34" charset="0"/>
              </a:rPr>
              <a:t>Removed column “Genres”</a:t>
            </a:r>
          </a:p>
        </p:txBody>
      </p:sp>
    </p:spTree>
    <p:extLst>
      <p:ext uri="{BB962C8B-B14F-4D97-AF65-F5344CB8AC3E}">
        <p14:creationId xmlns:p14="http://schemas.microsoft.com/office/powerpoint/2010/main" val="33590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8" y="566853"/>
            <a:ext cx="1183740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Significance of Categorical Data (Correlation Cont.)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87853" y="1195273"/>
            <a:ext cx="12013116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Used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get dummies binary encoder 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to find correlation of all values within cells in all columns (e.g column “Categories” contains 34 unique values)</a:t>
            </a: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2444CF-7551-41D0-8DC3-886FF54E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34" y="2294897"/>
            <a:ext cx="7735024" cy="446745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BD2DC-4783-45C5-858A-057D8075E257}"/>
              </a:ext>
            </a:extLst>
          </p:cNvPr>
          <p:cNvSpPr txBox="1"/>
          <p:nvPr/>
        </p:nvSpPr>
        <p:spPr>
          <a:xfrm>
            <a:off x="8379646" y="2294897"/>
            <a:ext cx="3313145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Result was 44x44 matrix – difficult to read and interpret</a:t>
            </a:r>
            <a:endParaRPr lang="en-US" sz="1800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6F325-EE4B-4449-8D2A-AA3E09C4C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239" y="3429000"/>
            <a:ext cx="2809787" cy="33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8" y="574271"/>
            <a:ext cx="1183740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Significance of Categorical Data (Correlation Cont.)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2013116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Used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Lasso Regression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to automate variable selection.  </a:t>
            </a:r>
            <a:endParaRPr lang="en-US" b="1" u="sng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97D1D-9352-4CE1-A84E-1A500F2E6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5" y="2231190"/>
            <a:ext cx="7427168" cy="358398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18EAC-25D9-448E-90AB-348E4DD0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90" y="3030876"/>
            <a:ext cx="3368048" cy="3357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5A3903-F410-4B08-B570-431591798A0C}"/>
              </a:ext>
            </a:extLst>
          </p:cNvPr>
          <p:cNvSpPr txBox="1"/>
          <p:nvPr/>
        </p:nvSpPr>
        <p:spPr>
          <a:xfrm>
            <a:off x="8226219" y="1864620"/>
            <a:ext cx="3750241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LASSO = </a:t>
            </a:r>
            <a:r>
              <a:rPr lang="en-US" sz="1800" dirty="0">
                <a:solidFill>
                  <a:schemeClr val="tx1"/>
                </a:solidFill>
              </a:rPr>
              <a:t>Least Absolute Shrinkage and Selection Operator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Century Gothic" panose="020B0502020202020204" pitchFamily="34" charset="0"/>
              </a:rPr>
              <a:t>Also a loop or rope designed a restraint to be thrown around a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D8368-5560-473F-96DE-3FC0643F14E8}"/>
              </a:ext>
            </a:extLst>
          </p:cNvPr>
          <p:cNvSpPr txBox="1"/>
          <p:nvPr/>
        </p:nvSpPr>
        <p:spPr>
          <a:xfrm>
            <a:off x="175708" y="6064815"/>
            <a:ext cx="79716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Out of all 44 variables, Lasso selected 12</a:t>
            </a:r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 </a:t>
            </a:r>
            <a:endParaRPr lang="en-US" sz="1800" b="1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1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61763" y="1239379"/>
            <a:ext cx="1183740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Quest for &gt;=0.80</a:t>
            </a:r>
            <a:b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US" sz="4400" b="1" i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Training</a:t>
            </a:r>
            <a:b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89655" y="1315091"/>
            <a:ext cx="4286948" cy="511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sz="1800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Of 44 variables, only Lasso found these 12 as important: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Reviews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Size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Rating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Category_COMICS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Category_EDUCATION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Category_EVENTS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Category_MEDICAL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Category_PERSONALIZATION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Category_PHOTOGRAPHY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Category_TOOLS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Category_TRAVEL_AND_LOCAL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Content Rating_Mature 17+"</a:t>
            </a:r>
            <a:endParaRPr sz="1600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389AB-7239-424C-8A46-0B3323FB7A82}"/>
              </a:ext>
            </a:extLst>
          </p:cNvPr>
          <p:cNvSpPr txBox="1"/>
          <p:nvPr/>
        </p:nvSpPr>
        <p:spPr>
          <a:xfrm>
            <a:off x="4952144" y="1546057"/>
            <a:ext cx="6534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Century Gothic" panose="020B0502020202020204" pitchFamily="34" charset="0"/>
              </a:rPr>
              <a:t>First Training!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Used all 44 variables to train decision tree classification prediction model.  </a:t>
            </a:r>
            <a:r>
              <a:rPr lang="en-US" sz="1800" b="1" dirty="0">
                <a:latin typeface="Century Gothic" panose="020B0502020202020204" pitchFamily="34" charset="0"/>
              </a:rPr>
              <a:t>Score? 0.36</a:t>
            </a:r>
            <a:r>
              <a:rPr lang="en-US" sz="1800" dirty="0">
                <a:latin typeface="Century Gothic" panose="020B0502020202020204" pitchFamily="34" charset="0"/>
              </a:rPr>
              <a:t>, not great.</a:t>
            </a:r>
          </a:p>
          <a:p>
            <a:endParaRPr lang="en-US" sz="1800" dirty="0">
              <a:latin typeface="Century Gothic" panose="020B0502020202020204" pitchFamily="34" charset="0"/>
            </a:endParaRPr>
          </a:p>
          <a:p>
            <a:endParaRPr lang="en-US" sz="1800" u="sng" dirty="0">
              <a:latin typeface="Century Gothic" panose="020B0502020202020204" pitchFamily="34" charset="0"/>
            </a:endParaRPr>
          </a:p>
          <a:p>
            <a:r>
              <a:rPr lang="en-US" sz="1800" b="1" u="sng" dirty="0">
                <a:latin typeface="Century Gothic" panose="020B0502020202020204" pitchFamily="34" charset="0"/>
              </a:rPr>
              <a:t>Second Training! 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Used 12 variables from Lasso Regression to train decision tree classification model.  </a:t>
            </a:r>
            <a:r>
              <a:rPr lang="en-US" sz="1800" b="1" dirty="0">
                <a:latin typeface="Century Gothic" panose="020B0502020202020204" pitchFamily="34" charset="0"/>
              </a:rPr>
              <a:t>Score?  0.43</a:t>
            </a:r>
            <a:r>
              <a:rPr lang="en-US" sz="1800" dirty="0">
                <a:latin typeface="Century Gothic" panose="020B0502020202020204" pitchFamily="34" charset="0"/>
              </a:rPr>
              <a:t>, better but still not great.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412B6-C235-4267-AABB-9250D114ED6E}"/>
              </a:ext>
            </a:extLst>
          </p:cNvPr>
          <p:cNvSpPr txBox="1"/>
          <p:nvPr/>
        </p:nvSpPr>
        <p:spPr>
          <a:xfrm>
            <a:off x="5065159" y="4715838"/>
            <a:ext cx="4286949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The best training score we could get using Lasso variables as </a:t>
            </a:r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0.43. </a:t>
            </a:r>
            <a:endParaRPr lang="en-US" sz="1800" b="1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1252</Words>
  <Application>Microsoft Office PowerPoint</Application>
  <PresentationFormat>Custom</PresentationFormat>
  <Paragraphs>153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Century Gothic</vt:lpstr>
      <vt:lpstr>Arial Black</vt:lpstr>
      <vt:lpstr>Arial</vt:lpstr>
      <vt:lpstr>Courier New</vt:lpstr>
      <vt:lpstr>Gill Sans MT</vt:lpstr>
      <vt:lpstr>World Presentation 16x9</vt:lpstr>
      <vt:lpstr>Parcel</vt:lpstr>
      <vt:lpstr>Will Anyone Download My App?  (other than my mom ) </vt:lpstr>
      <vt:lpstr>Main objective</vt:lpstr>
      <vt:lpstr>DATA cleaning process and Summary</vt:lpstr>
      <vt:lpstr>Finding A Model: distribution</vt:lpstr>
      <vt:lpstr>Finding A Model: Significance of Numerical Data </vt:lpstr>
      <vt:lpstr>Finding A Model: Significance of Categorical Data (Correlation)</vt:lpstr>
      <vt:lpstr>Finding A Model: Significance of Categorical Data (Correlation Cont.)</vt:lpstr>
      <vt:lpstr>Finding A Model: Significance of Categorical Data (Correlation Cont.)</vt:lpstr>
      <vt:lpstr>Finding A Model: Quest for &gt;=0.80 Training </vt:lpstr>
      <vt:lpstr>Finding A Model: Quest for &gt;=0.80 PCA</vt:lpstr>
      <vt:lpstr>Finding A Model: Quest for &gt;=0.80 Random Forest</vt:lpstr>
      <vt:lpstr>Finding A Model: Quest for &gt;=0.80 XG Boost and other stuff </vt:lpstr>
      <vt:lpstr>Vader analysis</vt:lpstr>
      <vt:lpstr>Vader analysis ADDED to Model</vt:lpstr>
      <vt:lpstr>Finding A Model for 817: Significance of Numerical Data </vt:lpstr>
      <vt:lpstr>Finding A Model For 817: Significance of Categorical Data (Correlation)</vt:lpstr>
      <vt:lpstr>Finding A Model for 817: Quest for &gt;=0.80; XG Boost and other stuff 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</dc:title>
  <dc:creator>Alexis Fox</dc:creator>
  <cp:lastModifiedBy>Editor </cp:lastModifiedBy>
  <cp:revision>77</cp:revision>
  <dcterms:created xsi:type="dcterms:W3CDTF">2019-07-13T19:02:27Z</dcterms:created>
  <dcterms:modified xsi:type="dcterms:W3CDTF">2019-11-13T23:43:57Z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