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72" r:id="rId4"/>
    <p:sldId id="278" r:id="rId5"/>
    <p:sldId id="262" r:id="rId6"/>
    <p:sldId id="280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289" r:id="rId15"/>
    <p:sldId id="287" r:id="rId16"/>
    <p:sldId id="288" r:id="rId17"/>
    <p:sldId id="273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94" autoAdjust="0"/>
  </p:normalViewPr>
  <p:slideViewPr>
    <p:cSldViewPr>
      <p:cViewPr>
        <p:scale>
          <a:sx n="73" d="100"/>
          <a:sy n="73" d="100"/>
        </p:scale>
        <p:origin x="404" y="3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7/15/2019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7/15/2019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3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1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55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3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18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72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8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0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7/15/2019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7/15/2019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7/15/2019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NY.ADJ.NNTY.PC.CD" TargetMode="External"/><Relationship Id="rId2" Type="http://schemas.openxmlformats.org/officeDocument/2006/relationships/hyperlink" Target="https://data.world/bhavnachawla/population-fertility-rate-life-expectancy/workspace/file?filename=Country-Population.xl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143001"/>
            <a:ext cx="9753600" cy="1371601"/>
          </a:xfrm>
        </p:spPr>
        <p:txBody>
          <a:bodyPr/>
          <a:lstStyle/>
          <a:p>
            <a:r>
              <a:rPr lang="en-US" b="1" i="1" dirty="0">
                <a:solidFill>
                  <a:srgbClr val="C00000"/>
                </a:solidFill>
                <a:latin typeface="Arial Black" panose="020B0A04020102020204" pitchFamily="34" charset="0"/>
              </a:rPr>
              <a:t>Impacts on regional life expectancy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311" y="2528889"/>
            <a:ext cx="1447798" cy="457200"/>
          </a:xfrm>
        </p:spPr>
        <p:txBody>
          <a:bodyPr>
            <a:normAutofit fontScale="85000" lnSpcReduction="10000"/>
          </a:bodyPr>
          <a:lstStyle/>
          <a:p>
            <a:r>
              <a:rPr lang="en-US" b="1" i="1" dirty="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2004-2013</a:t>
            </a:r>
          </a:p>
          <a:p>
            <a:endParaRPr lang="en-US" b="1" i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1C5B782-DFB2-4C74-AEE4-E9675A56AACE}"/>
              </a:ext>
            </a:extLst>
          </p:cNvPr>
          <p:cNvSpPr txBox="1">
            <a:spLocks/>
          </p:cNvSpPr>
          <p:nvPr/>
        </p:nvSpPr>
        <p:spPr>
          <a:xfrm>
            <a:off x="1357311" y="2857500"/>
            <a:ext cx="7848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Shilpi Ray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Becky Li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Alexis Fox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Bryce Dudka</a:t>
            </a:r>
          </a:p>
          <a:p>
            <a:endParaRPr lang="en-US" b="1" i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2513" y="436445"/>
            <a:ext cx="10286998" cy="792162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Latin America and Caribbean</a:t>
            </a:r>
            <a:b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</a:br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fertility vs. income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56DA3F-05D5-419D-AE91-CD971D85CEE3}"/>
              </a:ext>
            </a:extLst>
          </p:cNvPr>
          <p:cNvSpPr txBox="1">
            <a:spLocks/>
          </p:cNvSpPr>
          <p:nvPr/>
        </p:nvSpPr>
        <p:spPr>
          <a:xfrm>
            <a:off x="690356" y="5031571"/>
            <a:ext cx="575130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R^2 = -0.999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4C2045E-B770-4837-A45F-D53B64A1853D}"/>
              </a:ext>
            </a:extLst>
          </p:cNvPr>
          <p:cNvSpPr txBox="1">
            <a:spLocks/>
          </p:cNvSpPr>
          <p:nvPr/>
        </p:nvSpPr>
        <p:spPr>
          <a:xfrm>
            <a:off x="5956093" y="4966483"/>
            <a:ext cx="575130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R^2 = 0.981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A6055F-5092-494B-97D0-C90C5A70FD0B}"/>
              </a:ext>
            </a:extLst>
          </p:cNvPr>
          <p:cNvSpPr/>
          <p:nvPr/>
        </p:nvSpPr>
        <p:spPr>
          <a:xfrm>
            <a:off x="690356" y="6168002"/>
            <a:ext cx="1059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both are highly correlated –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fertility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higher R^2</a:t>
            </a:r>
          </a:p>
          <a:p>
            <a:pPr marL="342900" indent="-342900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561471-548C-4F52-A358-5C376F540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11" y="1255265"/>
            <a:ext cx="5487650" cy="3658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B9845D-368E-41CB-9C46-46A959DA7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56" y="1227722"/>
            <a:ext cx="5487650" cy="3658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746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2513" y="436445"/>
            <a:ext cx="10286998" cy="792162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Middle East &amp; North Africa</a:t>
            </a:r>
            <a:b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</a:br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fertility vs. income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56DA3F-05D5-419D-AE91-CD971D85CEE3}"/>
              </a:ext>
            </a:extLst>
          </p:cNvPr>
          <p:cNvSpPr txBox="1">
            <a:spLocks/>
          </p:cNvSpPr>
          <p:nvPr/>
        </p:nvSpPr>
        <p:spPr>
          <a:xfrm>
            <a:off x="474935" y="5547290"/>
            <a:ext cx="575130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R^2 = -0.991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4C2045E-B770-4837-A45F-D53B64A1853D}"/>
              </a:ext>
            </a:extLst>
          </p:cNvPr>
          <p:cNvSpPr txBox="1">
            <a:spLocks/>
          </p:cNvSpPr>
          <p:nvPr/>
        </p:nvSpPr>
        <p:spPr>
          <a:xfrm>
            <a:off x="5954505" y="5519032"/>
            <a:ext cx="575130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R^2 = 0.878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A6055F-5092-494B-97D0-C90C5A70FD0B}"/>
              </a:ext>
            </a:extLst>
          </p:cNvPr>
          <p:cNvSpPr/>
          <p:nvPr/>
        </p:nvSpPr>
        <p:spPr>
          <a:xfrm>
            <a:off x="688768" y="6270921"/>
            <a:ext cx="1059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both are highly correlated –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fertility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higher R^2</a:t>
            </a:r>
          </a:p>
          <a:p>
            <a:pPr marL="342900" indent="-342900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A1D112-C8B1-4BCA-BEC3-E99521284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1676398"/>
            <a:ext cx="5487650" cy="3658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0D3363-A239-4719-954E-46A6F414F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32" y="1676397"/>
            <a:ext cx="5487650" cy="3658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865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2513" y="436445"/>
            <a:ext cx="10286998" cy="792162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North America</a:t>
            </a:r>
            <a:b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</a:br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fertility vs. income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56DA3F-05D5-419D-AE91-CD971D85CEE3}"/>
              </a:ext>
            </a:extLst>
          </p:cNvPr>
          <p:cNvSpPr txBox="1">
            <a:spLocks/>
          </p:cNvSpPr>
          <p:nvPr/>
        </p:nvSpPr>
        <p:spPr>
          <a:xfrm>
            <a:off x="419514" y="5287854"/>
            <a:ext cx="575130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R^2 = -0.628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4C2045E-B770-4837-A45F-D53B64A1853D}"/>
              </a:ext>
            </a:extLst>
          </p:cNvPr>
          <p:cNvSpPr txBox="1">
            <a:spLocks/>
          </p:cNvSpPr>
          <p:nvPr/>
        </p:nvSpPr>
        <p:spPr>
          <a:xfrm>
            <a:off x="5918277" y="5249149"/>
            <a:ext cx="575130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R^2 = 0.932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A6055F-5092-494B-97D0-C90C5A70FD0B}"/>
              </a:ext>
            </a:extLst>
          </p:cNvPr>
          <p:cNvSpPr/>
          <p:nvPr/>
        </p:nvSpPr>
        <p:spPr>
          <a:xfrm>
            <a:off x="746123" y="6211669"/>
            <a:ext cx="1059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both are highly correlated –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higher R^2</a:t>
            </a:r>
          </a:p>
          <a:p>
            <a:pPr marL="342900" indent="-342900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F18A4B-8DF7-4607-980B-1F4CCD2BD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73" y="1390309"/>
            <a:ext cx="5487650" cy="3658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1B50E5-42D5-4D3D-AC11-C5B14E8FA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1390308"/>
            <a:ext cx="5487650" cy="3658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253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2513" y="436445"/>
            <a:ext cx="10286998" cy="792162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Sub-Saharan Africa</a:t>
            </a:r>
            <a:b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</a:br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fertility vs. income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56DA3F-05D5-419D-AE91-CD971D85CEE3}"/>
              </a:ext>
            </a:extLst>
          </p:cNvPr>
          <p:cNvSpPr txBox="1">
            <a:spLocks/>
          </p:cNvSpPr>
          <p:nvPr/>
        </p:nvSpPr>
        <p:spPr>
          <a:xfrm>
            <a:off x="669718" y="5486400"/>
            <a:ext cx="575130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R^2 = -0.998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4C2045E-B770-4837-A45F-D53B64A1853D}"/>
              </a:ext>
            </a:extLst>
          </p:cNvPr>
          <p:cNvSpPr txBox="1">
            <a:spLocks/>
          </p:cNvSpPr>
          <p:nvPr/>
        </p:nvSpPr>
        <p:spPr>
          <a:xfrm>
            <a:off x="5865812" y="5380038"/>
            <a:ext cx="575130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R^2 = 0.977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A6055F-5092-494B-97D0-C90C5A70FD0B}"/>
              </a:ext>
            </a:extLst>
          </p:cNvPr>
          <p:cNvSpPr/>
          <p:nvPr/>
        </p:nvSpPr>
        <p:spPr>
          <a:xfrm>
            <a:off x="669718" y="6172200"/>
            <a:ext cx="1059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both are highly correlated –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fertility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higher R^2</a:t>
            </a:r>
          </a:p>
          <a:p>
            <a:pPr marL="342900" indent="-342900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60EC5A-3F6E-4AE1-A508-20D389BF0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62" y="1431886"/>
            <a:ext cx="5487650" cy="3658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5880F3-693A-4C79-8DF5-FD2A4B599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466" y="1427532"/>
            <a:ext cx="5487650" cy="3658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267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2" y="148709"/>
            <a:ext cx="9753600" cy="914399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Conclusion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668C22-19FD-4E0A-933B-2252333374A6}"/>
              </a:ext>
            </a:extLst>
          </p:cNvPr>
          <p:cNvSpPr/>
          <p:nvPr/>
        </p:nvSpPr>
        <p:spPr>
          <a:xfrm>
            <a:off x="455612" y="1011791"/>
            <a:ext cx="1112520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 all regions, income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significant in explaining increase in life expectancy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However, it was NOT universally the most impactful variable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seven regions studied: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five showed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fertility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rate to be the most significant factor in explaining increased life expectancy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Sub-Saharan Africa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Middle East &amp; North Africa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Latin America &amp; Caribbean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South Asia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East Asia &amp; Pacific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only two showed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to be the most significant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North America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Europe and Central Asia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37F37-707B-42D1-AF38-BA2AAE773B06}"/>
              </a:ext>
            </a:extLst>
          </p:cNvPr>
          <p:cNvSpPr/>
          <p:nvPr/>
        </p:nvSpPr>
        <p:spPr>
          <a:xfrm>
            <a:off x="455612" y="5675914"/>
            <a:ext cx="11125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increase your life expectancy in North America, become rich and don’t have children!!!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9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304800"/>
            <a:ext cx="9753600" cy="914399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Data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DB027-BEB3-45F5-A104-11E8706BC1B4}"/>
              </a:ext>
            </a:extLst>
          </p:cNvPr>
          <p:cNvSpPr txBox="1">
            <a:spLocks/>
          </p:cNvSpPr>
          <p:nvPr/>
        </p:nvSpPr>
        <p:spPr>
          <a:xfrm>
            <a:off x="379412" y="1276350"/>
            <a:ext cx="11658600" cy="5257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indent="-457200">
              <a:spcBef>
                <a:spcPts val="1200"/>
              </a:spcBef>
              <a:buAutoNum type="arabicParenR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Looked for like an entire afternoon for something fun to analyze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indent="-457200">
              <a:spcBef>
                <a:spcPts val="1200"/>
              </a:spcBef>
              <a:buAutoNum type="arabicParenR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Found data on </a:t>
            </a:r>
            <a:r>
              <a:rPr lang="en-US" b="1" dirty="0"/>
              <a:t>Population; Fertility rates; Life expectancy data by country from 1960-2013</a:t>
            </a:r>
            <a:r>
              <a:rPr lang="en-US" dirty="0"/>
              <a:t> </a:t>
            </a:r>
            <a:r>
              <a:rPr lang="en-US" u="sng" dirty="0">
                <a:hlinkClick r:id="rId2"/>
              </a:rPr>
              <a:t>https://data.world/bhavnachawla/population-fertility-rate-life-expectancy/workspace/file?filename=Country-Population.xls</a:t>
            </a:r>
            <a:endParaRPr lang="en-US" u="sng" dirty="0"/>
          </a:p>
          <a:p>
            <a:pPr marL="502920" indent="-457200">
              <a:spcBef>
                <a:spcPts val="1200"/>
              </a:spcBef>
              <a:buFont typeface="Arial" pitchFamily="34" charset="0"/>
              <a:buAutoNum type="arabicParenR"/>
            </a:pPr>
            <a:r>
              <a:rPr lang="en-US" b="1" dirty="0"/>
              <a:t>found data on average income by country 1960-2017:</a:t>
            </a:r>
            <a:r>
              <a:rPr lang="en-US" dirty="0"/>
              <a:t> </a:t>
            </a:r>
            <a:r>
              <a:rPr lang="en-US" u="sng" dirty="0">
                <a:hlinkClick r:id="rId3"/>
              </a:rPr>
              <a:t>https://data.worldbank.org/indicator/NY.ADJ.NNTY.PC.CD</a:t>
            </a:r>
            <a:endParaRPr lang="en-US" u="sng" dirty="0"/>
          </a:p>
          <a:p>
            <a:pPr marL="502920" indent="-457200">
              <a:spcBef>
                <a:spcPts val="1200"/>
              </a:spcBef>
              <a:buFont typeface="Arial" pitchFamily="34" charset="0"/>
              <a:buAutoNum type="arabicParenR"/>
            </a:pPr>
            <a:r>
              <a:rPr lang="en-US" b="1" dirty="0"/>
              <a:t>Combined four separate datasets into one master data set using “country”</a:t>
            </a:r>
          </a:p>
          <a:p>
            <a:pPr marL="502920" indent="-457200">
              <a:spcBef>
                <a:spcPts val="1200"/>
              </a:spcBef>
              <a:buFont typeface="Arial" pitchFamily="34" charset="0"/>
              <a:buAutoNum type="arabicParenR"/>
            </a:pPr>
            <a:r>
              <a:rPr lang="en-US" b="1" dirty="0"/>
              <a:t>Used </a:t>
            </a:r>
            <a:r>
              <a:rPr lang="en-US" b="1" dirty="0" err="1"/>
              <a:t>groupby</a:t>
            </a:r>
            <a:r>
              <a:rPr lang="en-US" b="1" dirty="0"/>
              <a:t> to combine 216 countries into 7 regions </a:t>
            </a:r>
          </a:p>
          <a:p>
            <a:pPr marL="502920" indent="-457200">
              <a:spcBef>
                <a:spcPts val="1200"/>
              </a:spcBef>
              <a:buFont typeface="Arial" pitchFamily="34" charset="0"/>
              <a:buAutoNum type="arabicParenR"/>
            </a:pPr>
            <a:r>
              <a:rPr lang="en-US" b="1" dirty="0"/>
              <a:t>Pulled out data for last ten years only (for manageability) </a:t>
            </a:r>
          </a:p>
          <a:p>
            <a:pPr marL="502920" indent="-457200">
              <a:spcBef>
                <a:spcPts val="1200"/>
              </a:spcBef>
              <a:buFont typeface="Arial" pitchFamily="34" charset="0"/>
              <a:buAutoNum type="arabicParenR"/>
            </a:pPr>
            <a:r>
              <a:rPr lang="en-US" b="1" dirty="0"/>
              <a:t>Created </a:t>
            </a:r>
            <a:r>
              <a:rPr lang="en-US" b="1" dirty="0" err="1"/>
              <a:t>dataframes</a:t>
            </a:r>
            <a:r>
              <a:rPr lang="en-US" b="1" dirty="0"/>
              <a:t> for each subcategory (life expectancy; population; fertility; income)</a:t>
            </a:r>
          </a:p>
          <a:p>
            <a:pPr marL="502920" indent="-457200">
              <a:spcBef>
                <a:spcPts val="1200"/>
              </a:spcBef>
              <a:buFont typeface="Arial" pitchFamily="34" charset="0"/>
              <a:buAutoNum type="arabicParenR"/>
            </a:pPr>
            <a:r>
              <a:rPr lang="en-US" b="1" dirty="0"/>
              <a:t>Used </a:t>
            </a:r>
            <a:r>
              <a:rPr lang="en-US" b="1" dirty="0" err="1"/>
              <a:t>dataframes</a:t>
            </a:r>
            <a:r>
              <a:rPr lang="en-US" b="1" dirty="0"/>
              <a:t> as basis for all subsequent analysis and graph production </a:t>
            </a:r>
          </a:p>
          <a:p>
            <a:pPr marL="502920" indent="-457200">
              <a:spcBef>
                <a:spcPts val="1200"/>
              </a:spcBef>
              <a:buAutoNum type="arabicParenR"/>
            </a:pPr>
            <a:endParaRPr lang="en-US" dirty="0"/>
          </a:p>
          <a:p>
            <a:pPr marL="45720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41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381000"/>
            <a:ext cx="9753600" cy="914399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Issues along the way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EA0E7-EF0C-46AE-8B3D-B5906E18CDD0}"/>
              </a:ext>
            </a:extLst>
          </p:cNvPr>
          <p:cNvSpPr/>
          <p:nvPr/>
        </p:nvSpPr>
        <p:spPr>
          <a:xfrm>
            <a:off x="297859" y="1295399"/>
            <a:ext cx="1112520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2920" indent="-457200">
              <a:spcBef>
                <a:spcPts val="1200"/>
              </a:spcBef>
              <a:buAutoNum type="arabicParenR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Missing data, lot of zero values </a:t>
            </a:r>
          </a:p>
          <a:p>
            <a:pPr marL="502920" indent="-457200">
              <a:spcBef>
                <a:spcPts val="1200"/>
              </a:spcBef>
              <a:buAutoNum type="arabicParenR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Some data set had different named columns, extra columns</a:t>
            </a:r>
          </a:p>
          <a:p>
            <a:pPr marL="502920" indent="-457200">
              <a:spcBef>
                <a:spcPts val="1200"/>
              </a:spcBef>
              <a:buAutoNum type="arabicParenR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 all data had all countries</a:t>
            </a:r>
          </a:p>
          <a:p>
            <a:pPr marL="502920" indent="-457200">
              <a:spcBef>
                <a:spcPts val="1200"/>
              </a:spcBef>
              <a:buAutoNum type="arabicParenR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Different years for each – all started in 1960 but ended in 2016, 2017, 2013, etc. </a:t>
            </a:r>
            <a:endParaRPr lang="en-US" dirty="0"/>
          </a:p>
          <a:p>
            <a:pPr marL="502920" indent="-457200">
              <a:spcBef>
                <a:spcPts val="1200"/>
              </a:spcBef>
              <a:buFont typeface="Arial" pitchFamily="34" charset="0"/>
              <a:buAutoNum type="arabicParenR"/>
            </a:pPr>
            <a:r>
              <a:rPr lang="en-US" b="1" dirty="0"/>
              <a:t>Non-linear data – (had to convert x-axis into log to gain insights on correlation)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4EB4BD6-4098-4132-8957-FB2795A9B24B}"/>
              </a:ext>
            </a:extLst>
          </p:cNvPr>
          <p:cNvSpPr txBox="1">
            <a:spLocks/>
          </p:cNvSpPr>
          <p:nvPr/>
        </p:nvSpPr>
        <p:spPr>
          <a:xfrm>
            <a:off x="608012" y="3666769"/>
            <a:ext cx="9753600" cy="91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Directions we could go with more time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930AD1-18DA-4787-922C-33D8A32BC243}"/>
              </a:ext>
            </a:extLst>
          </p:cNvPr>
          <p:cNvSpPr/>
          <p:nvPr/>
        </p:nvSpPr>
        <p:spPr>
          <a:xfrm>
            <a:off x="297859" y="4581168"/>
            <a:ext cx="1006375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2920" indent="-457200">
              <a:spcBef>
                <a:spcPts val="1200"/>
              </a:spcBef>
              <a:buAutoNum type="arabicParenR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Add in more data sets by country – age, ethnicity, gender, education, family size etc. </a:t>
            </a:r>
          </a:p>
          <a:p>
            <a:pPr marL="502920" indent="-457200">
              <a:spcBef>
                <a:spcPts val="1200"/>
              </a:spcBef>
              <a:buAutoNum type="arabicParenR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Perform same analysis back to 1960</a:t>
            </a:r>
          </a:p>
          <a:p>
            <a:pPr marL="502920" indent="-457200">
              <a:spcBef>
                <a:spcPts val="1200"/>
              </a:spcBef>
              <a:buAutoNum type="arabicParenR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Perform analysis for key countries of interest  </a:t>
            </a:r>
          </a:p>
          <a:p>
            <a:pPr marL="502920" indent="-457200">
              <a:spcBef>
                <a:spcPts val="1200"/>
              </a:spcBef>
              <a:buAutoNum type="arabicParenR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Create prediction model </a:t>
            </a:r>
          </a:p>
          <a:p>
            <a:pPr marL="502920" indent="-457200">
              <a:spcBef>
                <a:spcPts val="1200"/>
              </a:spcBef>
              <a:buAutoNum type="arabicParenR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0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Q&amp;A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923512-4754-48E9-899F-605A2D7AE42E}"/>
              </a:ext>
            </a:extLst>
          </p:cNvPr>
          <p:cNvSpPr/>
          <p:nvPr/>
        </p:nvSpPr>
        <p:spPr>
          <a:xfrm>
            <a:off x="379412" y="1905000"/>
            <a:ext cx="1112520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>
              <a:spcBef>
                <a:spcPts val="1200"/>
              </a:spcBef>
            </a:pPr>
            <a:r>
              <a:rPr lang="en-US" b="1" dirty="0"/>
              <a:t>Example questions: </a:t>
            </a:r>
          </a:p>
          <a:p>
            <a:pPr marL="45720">
              <a:spcBef>
                <a:spcPts val="1200"/>
              </a:spcBef>
            </a:pPr>
            <a:r>
              <a:rPr lang="en-US" dirty="0"/>
              <a:t>What is your favorite color? </a:t>
            </a:r>
          </a:p>
          <a:p>
            <a:pPr marL="45720">
              <a:spcBef>
                <a:spcPts val="1200"/>
              </a:spcBef>
            </a:pPr>
            <a:r>
              <a:rPr lang="en-US" dirty="0"/>
              <a:t>Where are you from originally? </a:t>
            </a:r>
          </a:p>
          <a:p>
            <a:pPr marL="45720"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04800"/>
            <a:ext cx="9753600" cy="7620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Motivation and summary: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200"/>
            <a:ext cx="11658600" cy="5257800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Find a dataset we could actually 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Understand and explain impacts to life expectancy in different regions of the world based on: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has income profile changed over time by region?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there an observable relationship between income and life expectancy </a:t>
            </a:r>
          </a:p>
          <a:p>
            <a:pPr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aggregate?  At the regional level?  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 population grown/shrank/stayed the same?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there an observable relationship between population and life expectancy </a:t>
            </a:r>
          </a:p>
          <a:p>
            <a:pPr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aggregate?  At the regional level? 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Fertility rates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has fertility changed over time by region?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there an observable relationship between fertility rates and life expectancy </a:t>
            </a:r>
          </a:p>
          <a:p>
            <a:pPr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aggregate?  At the regional level? 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Initial hypothesis:  If income is increasing, life expectancy will increase </a:t>
            </a:r>
          </a:p>
          <a:p>
            <a:pPr marL="4572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Additionally: of the variables we studied, income will have the highest correlation to life expectancy </a:t>
            </a:r>
          </a:p>
          <a:p>
            <a:pPr marL="4572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Summary conclusion: Yes, increasing income leads to increased life expectancy in all regions, but it is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universally the most significant factor, fertility was. 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228600"/>
            <a:ext cx="9753600" cy="715962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Summary data - analysis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9077AE2-F9F1-4E66-932B-77325CE2FA30}"/>
              </a:ext>
            </a:extLst>
          </p:cNvPr>
          <p:cNvSpPr txBox="1">
            <a:spLocks/>
          </p:cNvSpPr>
          <p:nvPr/>
        </p:nvSpPr>
        <p:spPr>
          <a:xfrm>
            <a:off x="4883461" y="1130715"/>
            <a:ext cx="4802188" cy="2069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Life expectancy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has increased in all regions since 2004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Sub-Saharan Africa has experienced the steepest increase in life expectancy from 53.4 years to 58.3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2013, the most recent year studied, North America had the highest life expectancy at 80.1 years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0CCC2E6-6496-43F4-BA09-8A6C3D141838}"/>
              </a:ext>
            </a:extLst>
          </p:cNvPr>
          <p:cNvSpPr txBox="1">
            <a:spLocks/>
          </p:cNvSpPr>
          <p:nvPr/>
        </p:nvSpPr>
        <p:spPr>
          <a:xfrm>
            <a:off x="4875524" y="3962400"/>
            <a:ext cx="45720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has either increased or remained flat in all regions since 2004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South Asia has experienced the highest population growth form an avg of 205M per country to 238M per country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Only North America, South Asia, and East Asia &amp; Pacific grew in population, all others stayed nearly constant.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55227BC-C45F-4888-BE72-2FF4480BC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012" y="5200090"/>
            <a:ext cx="2306862" cy="1502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E885FA-289E-44C6-A4D4-DE40B3F93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88" y="3828008"/>
            <a:ext cx="4202088" cy="28013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FB9CBE-3133-490F-8491-76335DCFB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88" y="838201"/>
            <a:ext cx="4202088" cy="280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228600"/>
            <a:ext cx="9753600" cy="715962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Summary data - analysis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9077AE2-F9F1-4E66-932B-77325CE2FA30}"/>
              </a:ext>
            </a:extLst>
          </p:cNvPr>
          <p:cNvSpPr txBox="1">
            <a:spLocks/>
          </p:cNvSpPr>
          <p:nvPr/>
        </p:nvSpPr>
        <p:spPr>
          <a:xfrm>
            <a:off x="4883461" y="1130715"/>
            <a:ext cx="4802188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Fertility rates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(measured as avg births per woman) have decreased in all regions except Europe &amp; Central Asia since 2004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Sub-Saharan Africa has experienced the steepest decline, but still maintains the highest fertility rates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0CCC2E6-6496-43F4-BA09-8A6C3D141838}"/>
              </a:ext>
            </a:extLst>
          </p:cNvPr>
          <p:cNvSpPr txBox="1">
            <a:spLocks/>
          </p:cNvSpPr>
          <p:nvPr/>
        </p:nvSpPr>
        <p:spPr>
          <a:xfrm>
            <a:off x="4875524" y="3879082"/>
            <a:ext cx="4572000" cy="2642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has increased in all regions with North America showing the greatest gain (we probably don’t all agree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South Asia and Sub-Saharan Africa have had the smallest increase in income.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55227BC-C45F-4888-BE72-2FF4480BC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012" y="5200090"/>
            <a:ext cx="2306862" cy="15029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756286-FBC6-4546-8C6B-D5A274EC5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0" y="1021732"/>
            <a:ext cx="4218422" cy="2812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BE6BAE-A9E3-43F5-A5AC-715183D1E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0" y="3937309"/>
            <a:ext cx="4218422" cy="28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2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286998" cy="792162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Correlations and trends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15454B1-BFC8-4EF1-BC14-1137CAED16E4}"/>
              </a:ext>
            </a:extLst>
          </p:cNvPr>
          <p:cNvSpPr txBox="1">
            <a:spLocks/>
          </p:cNvSpPr>
          <p:nvPr/>
        </p:nvSpPr>
        <p:spPr>
          <a:xfrm>
            <a:off x="5610327" y="1066799"/>
            <a:ext cx="5751304" cy="2074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Income and life expectancy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Clear correlation between increase in income and increase in life expectancy for all regions; upward trend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non-linear correlation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R^2 = 0.595172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2AD0F1A-C724-4B51-8AEE-1C782CBC4E3D}"/>
              </a:ext>
            </a:extLst>
          </p:cNvPr>
          <p:cNvSpPr txBox="1">
            <a:spLocks/>
          </p:cNvSpPr>
          <p:nvPr/>
        </p:nvSpPr>
        <p:spPr>
          <a:xfrm>
            <a:off x="5561012" y="4133850"/>
            <a:ext cx="5751304" cy="234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Fertility and life expectancy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Clear negative correlation between fertility rate and life expectancy for all geos – as fertility rates decrease, life expectancy increases 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linear correlation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R^2 =  -0.831430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59ECE8-2D01-4F8B-ABFC-0ED909DCB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066799"/>
            <a:ext cx="4419600" cy="29463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A05559-DADA-482D-91C7-84CFD9B08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6" y="4114800"/>
            <a:ext cx="4537076" cy="26700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286998" cy="792162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Correlations and trends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15454B1-BFC8-4EF1-BC14-1137CAED16E4}"/>
              </a:ext>
            </a:extLst>
          </p:cNvPr>
          <p:cNvSpPr txBox="1">
            <a:spLocks/>
          </p:cNvSpPr>
          <p:nvPr/>
        </p:nvSpPr>
        <p:spPr>
          <a:xfrm>
            <a:off x="5865812" y="1507328"/>
            <a:ext cx="5827504" cy="2302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Population and life expectancy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 clear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pattern of population, however each individual region shows strong correlation 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R^2 =  0.021720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9E99C1-7F81-4554-80D6-139CA8889058}"/>
              </a:ext>
            </a:extLst>
          </p:cNvPr>
          <p:cNvSpPr/>
          <p:nvPr/>
        </p:nvSpPr>
        <p:spPr>
          <a:xfrm>
            <a:off x="730250" y="4837114"/>
            <a:ext cx="107743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Steps: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Fertility rates clearly have the highest significance in explaining changed in life expectancy.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because of strong trends in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fertility and income,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 analyzed each region separately to investigate differences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find which factor had a higher correlation to life expectancy in each.</a:t>
            </a:r>
          </a:p>
          <a:p>
            <a:pPr marL="342900" indent="-342900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DA583-BF72-4A19-8843-ACAF25DE9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62" y="1333292"/>
            <a:ext cx="4855995" cy="32373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3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0913" y="407870"/>
            <a:ext cx="10286998" cy="792162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Regional study: South Asia </a:t>
            </a:r>
            <a:b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</a:br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fertility vs. income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56DA3F-05D5-419D-AE91-CD971D85CEE3}"/>
              </a:ext>
            </a:extLst>
          </p:cNvPr>
          <p:cNvSpPr txBox="1">
            <a:spLocks/>
          </p:cNvSpPr>
          <p:nvPr/>
        </p:nvSpPr>
        <p:spPr>
          <a:xfrm>
            <a:off x="455612" y="4995980"/>
            <a:ext cx="575130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R^2 = -0.998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4C2045E-B770-4837-A45F-D53B64A1853D}"/>
              </a:ext>
            </a:extLst>
          </p:cNvPr>
          <p:cNvSpPr txBox="1">
            <a:spLocks/>
          </p:cNvSpPr>
          <p:nvPr/>
        </p:nvSpPr>
        <p:spPr>
          <a:xfrm>
            <a:off x="5772149" y="4995980"/>
            <a:ext cx="575130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R^2 = 0.990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A6055F-5092-494B-97D0-C90C5A70FD0B}"/>
              </a:ext>
            </a:extLst>
          </p:cNvPr>
          <p:cNvSpPr/>
          <p:nvPr/>
        </p:nvSpPr>
        <p:spPr>
          <a:xfrm>
            <a:off x="755648" y="6019800"/>
            <a:ext cx="1059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both are highly correlated –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fertility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higher R^2</a:t>
            </a:r>
          </a:p>
          <a:p>
            <a:pPr marL="342900" indent="-342900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2DACC1-228C-472C-823D-C147ED3BF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1221717"/>
            <a:ext cx="5257800" cy="3658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2A8CBC-4D44-4D14-8475-53CAE5600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1" y="1221718"/>
            <a:ext cx="5473517" cy="3658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678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2513" y="436445"/>
            <a:ext cx="10286998" cy="792162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East Asia &amp; Pacific </a:t>
            </a:r>
            <a:b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</a:br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fertility vs. income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56DA3F-05D5-419D-AE91-CD971D85CEE3}"/>
              </a:ext>
            </a:extLst>
          </p:cNvPr>
          <p:cNvSpPr txBox="1">
            <a:spLocks/>
          </p:cNvSpPr>
          <p:nvPr/>
        </p:nvSpPr>
        <p:spPr>
          <a:xfrm>
            <a:off x="322470" y="5265504"/>
            <a:ext cx="575130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R^2 = -0.987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4C2045E-B770-4837-A45F-D53B64A1853D}"/>
              </a:ext>
            </a:extLst>
          </p:cNvPr>
          <p:cNvSpPr txBox="1">
            <a:spLocks/>
          </p:cNvSpPr>
          <p:nvPr/>
        </p:nvSpPr>
        <p:spPr>
          <a:xfrm>
            <a:off x="5924485" y="5227404"/>
            <a:ext cx="575130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R^2 = 0.956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A6055F-5092-494B-97D0-C90C5A70FD0B}"/>
              </a:ext>
            </a:extLst>
          </p:cNvPr>
          <p:cNvSpPr/>
          <p:nvPr/>
        </p:nvSpPr>
        <p:spPr>
          <a:xfrm>
            <a:off x="760412" y="6203771"/>
            <a:ext cx="1059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both are highly correlated –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fertility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higher R^2</a:t>
            </a:r>
          </a:p>
          <a:p>
            <a:pPr marL="342900" indent="-342900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3C94B6-394B-4063-99B4-10C33676E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70" y="1398789"/>
            <a:ext cx="5487650" cy="3658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E1DA5C-FA3A-4040-AAC1-898DF5F34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25" y="1412812"/>
            <a:ext cx="5487650" cy="3658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540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2513" y="436445"/>
            <a:ext cx="10286998" cy="792162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Europe and Central Asia</a:t>
            </a:r>
            <a:b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</a:br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fertility vs. income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56DA3F-05D5-419D-AE91-CD971D85CEE3}"/>
              </a:ext>
            </a:extLst>
          </p:cNvPr>
          <p:cNvSpPr txBox="1">
            <a:spLocks/>
          </p:cNvSpPr>
          <p:nvPr/>
        </p:nvSpPr>
        <p:spPr>
          <a:xfrm>
            <a:off x="684212" y="5306227"/>
            <a:ext cx="575130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R^2 = -0.742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4C2045E-B770-4837-A45F-D53B64A1853D}"/>
              </a:ext>
            </a:extLst>
          </p:cNvPr>
          <p:cNvSpPr txBox="1">
            <a:spLocks/>
          </p:cNvSpPr>
          <p:nvPr/>
        </p:nvSpPr>
        <p:spPr>
          <a:xfrm>
            <a:off x="5756485" y="5306227"/>
            <a:ext cx="575130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R^2 = 0.750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A6055F-5092-494B-97D0-C90C5A70FD0B}"/>
              </a:ext>
            </a:extLst>
          </p:cNvPr>
          <p:cNvSpPr/>
          <p:nvPr/>
        </p:nvSpPr>
        <p:spPr>
          <a:xfrm>
            <a:off x="717548" y="6098389"/>
            <a:ext cx="1059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both are highly correlated –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higher R^2</a:t>
            </a:r>
          </a:p>
          <a:p>
            <a:pPr marL="342900" indent="-342900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FC3530-38E6-46D1-BB6F-E6A28BEEA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7" y="1371599"/>
            <a:ext cx="5487650" cy="36584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1D878-45C2-43FB-975D-779373CCF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127" y="1371599"/>
            <a:ext cx="5487650" cy="3658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667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1209</TotalTime>
  <Words>1051</Words>
  <Application>Microsoft Office PowerPoint</Application>
  <PresentationFormat>Custom</PresentationFormat>
  <Paragraphs>128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Century Gothic</vt:lpstr>
      <vt:lpstr>World Presentation 16x9</vt:lpstr>
      <vt:lpstr>Impacts on regional life expectancy</vt:lpstr>
      <vt:lpstr>Motivation and summary:</vt:lpstr>
      <vt:lpstr>Summary data - analysis </vt:lpstr>
      <vt:lpstr>Summary data - analysis</vt:lpstr>
      <vt:lpstr>Correlations and trends</vt:lpstr>
      <vt:lpstr>Correlations and trends</vt:lpstr>
      <vt:lpstr>Regional study: South Asia  fertility vs. income</vt:lpstr>
      <vt:lpstr>East Asia &amp; Pacific  fertility vs. income</vt:lpstr>
      <vt:lpstr>Europe and Central Asia fertility vs. income</vt:lpstr>
      <vt:lpstr>Latin America and Caribbean fertility vs. income</vt:lpstr>
      <vt:lpstr>Middle East &amp; North Africa fertility vs. income</vt:lpstr>
      <vt:lpstr>North America fertility vs. income</vt:lpstr>
      <vt:lpstr>Sub-Saharan Africa fertility vs. income</vt:lpstr>
      <vt:lpstr>Conclusion </vt:lpstr>
      <vt:lpstr>Data process </vt:lpstr>
      <vt:lpstr>Issues along the way</vt:lpstr>
      <vt:lpstr>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on regional life expectancy</dc:title>
  <dc:creator>Alexis Fox</dc:creator>
  <cp:lastModifiedBy>Editor </cp:lastModifiedBy>
  <cp:revision>40</cp:revision>
  <dcterms:created xsi:type="dcterms:W3CDTF">2019-07-13T19:02:27Z</dcterms:created>
  <dcterms:modified xsi:type="dcterms:W3CDTF">2019-07-16T00:47:43Z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