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18" r:id="rId6"/>
    <p:sldId id="315" r:id="rId7"/>
    <p:sldId id="307" r:id="rId8"/>
    <p:sldId id="281" r:id="rId9"/>
    <p:sldId id="314" r:id="rId10"/>
    <p:sldId id="319" r:id="rId11"/>
    <p:sldId id="317" r:id="rId12"/>
    <p:sldId id="323" r:id="rId13"/>
    <p:sldId id="324" r:id="rId14"/>
    <p:sldId id="325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8C"/>
    <a:srgbClr val="202C8F"/>
    <a:srgbClr val="FDFBF6"/>
    <a:srgbClr val="AAC4E9"/>
    <a:srgbClr val="F5CDCE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96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432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lp\Downloads\project%204\Hiring%20Process%20Analyt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lp\Downloads\project%204\Hiring%20Process%20Analyt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lp\Downloads\project%204\Hiring%20Process%20Analyt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[Hiring Process Analytcs.xlsx]salary distribution!PivotTable4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Salary Distribution</a:t>
            </a:r>
            <a:endParaRPr lang="en-US" dirty="0"/>
          </a:p>
        </c:rich>
      </c:tx>
      <c:layout>
        <c:manualLayout>
          <c:xMode val="edge"/>
          <c:yMode val="edge"/>
          <c:x val="0.35856233595800524"/>
          <c:y val="7.30533683289588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8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5B9BD5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5B9BD5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round/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5B9BD5">
                <a:alpha val="30000"/>
              </a:srgbClr>
            </a:solidFill>
            <a:ln>
              <a:solidFill>
                <a:sysClr val="window" lastClr="FFFFFF">
                  <a:alpha val="50000"/>
                </a:sys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'salary distribution'!$C$7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'salary distribution'!$B$8:$B$21</c:f>
              <c:strCache>
                <c:ptCount val="13"/>
                <c:pt idx="0">
                  <c:v>100-10099</c:v>
                </c:pt>
                <c:pt idx="1">
                  <c:v>10100-20099</c:v>
                </c:pt>
                <c:pt idx="2">
                  <c:v>20100-30099</c:v>
                </c:pt>
                <c:pt idx="3">
                  <c:v>30100-40099</c:v>
                </c:pt>
                <c:pt idx="4">
                  <c:v>40100-50099</c:v>
                </c:pt>
                <c:pt idx="5">
                  <c:v>50100-60099</c:v>
                </c:pt>
                <c:pt idx="6">
                  <c:v>60100-70099</c:v>
                </c:pt>
                <c:pt idx="7">
                  <c:v>70100-80099</c:v>
                </c:pt>
                <c:pt idx="8">
                  <c:v>80100-90099</c:v>
                </c:pt>
                <c:pt idx="9">
                  <c:v>90100-100099</c:v>
                </c:pt>
                <c:pt idx="10">
                  <c:v>190100-200099</c:v>
                </c:pt>
                <c:pt idx="11">
                  <c:v>290100-300099</c:v>
                </c:pt>
                <c:pt idx="12">
                  <c:v>390100-400099</c:v>
                </c:pt>
              </c:strCache>
            </c:strRef>
          </c:cat>
          <c:val>
            <c:numRef>
              <c:f>'salary distribution'!$C$8:$C$21</c:f>
              <c:numCache>
                <c:formatCode>General</c:formatCode>
                <c:ptCount val="13"/>
                <c:pt idx="0">
                  <c:v>686</c:v>
                </c:pt>
                <c:pt idx="1">
                  <c:v>728</c:v>
                </c:pt>
                <c:pt idx="2">
                  <c:v>711</c:v>
                </c:pt>
                <c:pt idx="3">
                  <c:v>713</c:v>
                </c:pt>
                <c:pt idx="4">
                  <c:v>776</c:v>
                </c:pt>
                <c:pt idx="5">
                  <c:v>754</c:v>
                </c:pt>
                <c:pt idx="6">
                  <c:v>698</c:v>
                </c:pt>
                <c:pt idx="7">
                  <c:v>733</c:v>
                </c:pt>
                <c:pt idx="8">
                  <c:v>716</c:v>
                </c:pt>
                <c:pt idx="9">
                  <c:v>649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28-4A62-B2FA-50C8DBDEDC0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398924672"/>
        <c:axId val="398922272"/>
        <c:axId val="0"/>
      </c:bar3DChart>
      <c:catAx>
        <c:axId val="398924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922272"/>
        <c:crosses val="autoZero"/>
        <c:auto val="1"/>
        <c:lblAlgn val="ctr"/>
        <c:lblOffset val="100"/>
        <c:noMultiLvlLbl val="0"/>
      </c:catAx>
      <c:valAx>
        <c:axId val="398922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92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[Hiring Process Analytcs.xlsx]Departmental Analysis!PivotTable5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u="none" strike="noStrike" baseline="0" dirty="0">
                <a:effectLst/>
              </a:rPr>
              <a:t>Departmental Analysis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1514153616023885"/>
          <c:y val="0.16199905024096928"/>
          <c:w val="0.43804792794866038"/>
          <c:h val="0.78910119425780822"/>
        </c:manualLayout>
      </c:layout>
      <c:pieChart>
        <c:varyColors val="1"/>
        <c:ser>
          <c:idx val="0"/>
          <c:order val="0"/>
          <c:tx>
            <c:strRef>
              <c:f>'Departmental Analysis'!$C$9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C13-4594-A278-3F5E35B160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C13-4594-A278-3F5E35B160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C13-4594-A278-3F5E35B160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C13-4594-A278-3F5E35B1608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C13-4594-A278-3F5E35B1608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C13-4594-A278-3F5E35B1608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C13-4594-A278-3F5E35B1608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C13-4594-A278-3F5E35B1608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C13-4594-A278-3F5E35B1608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'Departmental Analysis'!$B$10:$B$19</c:f>
              <c:strCache>
                <c:ptCount val="9"/>
                <c:pt idx="0">
                  <c:v>Finance Department</c:v>
                </c:pt>
                <c:pt idx="1">
                  <c:v>General Management</c:v>
                </c:pt>
                <c:pt idx="2">
                  <c:v>Human Resource Department</c:v>
                </c:pt>
                <c:pt idx="3">
                  <c:v>Marketing Department</c:v>
                </c:pt>
                <c:pt idx="4">
                  <c:v>Operations Department</c:v>
                </c:pt>
                <c:pt idx="5">
                  <c:v>Production Department</c:v>
                </c:pt>
                <c:pt idx="6">
                  <c:v>Purchase Department</c:v>
                </c:pt>
                <c:pt idx="7">
                  <c:v>Sales Department</c:v>
                </c:pt>
                <c:pt idx="8">
                  <c:v>Service Department</c:v>
                </c:pt>
              </c:strCache>
            </c:strRef>
          </c:cat>
          <c:val>
            <c:numRef>
              <c:f>'Departmental Analysis'!$C$10:$C$19</c:f>
              <c:numCache>
                <c:formatCode>0.00%</c:formatCode>
                <c:ptCount val="9"/>
                <c:pt idx="0">
                  <c:v>4.0178571428571432E-2</c:v>
                </c:pt>
                <c:pt idx="1">
                  <c:v>2.3995535714285716E-2</c:v>
                </c:pt>
                <c:pt idx="2">
                  <c:v>1.3532366071428572E-2</c:v>
                </c:pt>
                <c:pt idx="3">
                  <c:v>4.5340401785714288E-2</c:v>
                </c:pt>
                <c:pt idx="4">
                  <c:v>0.38657924107142855</c:v>
                </c:pt>
                <c:pt idx="5">
                  <c:v>5.3013392857142856E-2</c:v>
                </c:pt>
                <c:pt idx="6">
                  <c:v>4.6456473214285712E-2</c:v>
                </c:pt>
                <c:pt idx="7">
                  <c:v>0.10421316964285714</c:v>
                </c:pt>
                <c:pt idx="8">
                  <c:v>0.2866908482142857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C13-4594-A278-3F5E35B1608B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019220208676554"/>
          <c:y val="0.17242073041603295"/>
          <c:w val="0.33333333333333331"/>
          <c:h val="0.7519579154072733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[Hiring Process Analytcs.xlsx]Position Tier Analysis!PivotTable8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Position Tier Analysis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'Position Tier Analysis'!$C$8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'Position Tier Analysis'!$B$9:$B$24</c:f>
              <c:strCache>
                <c:ptCount val="15"/>
                <c:pt idx="0">
                  <c:v>b9</c:v>
                </c:pt>
                <c:pt idx="1">
                  <c:v>c10</c:v>
                </c:pt>
                <c:pt idx="2">
                  <c:v>c5</c:v>
                </c:pt>
                <c:pt idx="3">
                  <c:v>c8</c:v>
                </c:pt>
                <c:pt idx="4">
                  <c:v>c9</c:v>
                </c:pt>
                <c:pt idx="5">
                  <c:v>i1</c:v>
                </c:pt>
                <c:pt idx="6">
                  <c:v>i4</c:v>
                </c:pt>
                <c:pt idx="7">
                  <c:v>i5</c:v>
                </c:pt>
                <c:pt idx="8">
                  <c:v>i6</c:v>
                </c:pt>
                <c:pt idx="9">
                  <c:v>i7</c:v>
                </c:pt>
                <c:pt idx="10">
                  <c:v>m6</c:v>
                </c:pt>
                <c:pt idx="11">
                  <c:v>m7</c:v>
                </c:pt>
                <c:pt idx="12">
                  <c:v>n10</c:v>
                </c:pt>
                <c:pt idx="13">
                  <c:v>n6</c:v>
                </c:pt>
                <c:pt idx="14">
                  <c:v>n9</c:v>
                </c:pt>
              </c:strCache>
            </c:strRef>
          </c:cat>
          <c:val>
            <c:numRef>
              <c:f>'Position Tier Analysis'!$C$9:$C$24</c:f>
              <c:numCache>
                <c:formatCode>General</c:formatCode>
                <c:ptCount val="15"/>
                <c:pt idx="0">
                  <c:v>463</c:v>
                </c:pt>
                <c:pt idx="1">
                  <c:v>231</c:v>
                </c:pt>
                <c:pt idx="2">
                  <c:v>1747</c:v>
                </c:pt>
                <c:pt idx="3">
                  <c:v>320</c:v>
                </c:pt>
                <c:pt idx="4">
                  <c:v>1792</c:v>
                </c:pt>
                <c:pt idx="5">
                  <c:v>222</c:v>
                </c:pt>
                <c:pt idx="6">
                  <c:v>88</c:v>
                </c:pt>
                <c:pt idx="7">
                  <c:v>787</c:v>
                </c:pt>
                <c:pt idx="8">
                  <c:v>527</c:v>
                </c:pt>
                <c:pt idx="9">
                  <c:v>982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26-48BA-8D7E-2C34B20C51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97380736"/>
        <c:axId val="697382656"/>
      </c:barChart>
      <c:catAx>
        <c:axId val="69738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82656"/>
        <c:crosses val="autoZero"/>
        <c:auto val="1"/>
        <c:lblAlgn val="ctr"/>
        <c:lblOffset val="100"/>
        <c:noMultiLvlLbl val="0"/>
      </c:catAx>
      <c:valAx>
        <c:axId val="697382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380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8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http://www.technollama.co.uk/no-the-eu-is-not-going-to-make-hyperlinks-illeg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hyperlink" Target="https://docs.google.com/spreadsheets/d/19Qq8tlktZebvXn7tz8GIClbEshp6-9Vq/edit?usp=sharing&amp;ouid=101805251337312452130&amp;rtpof=true&amp;sd=true" TargetMode="External"/><Relationship Id="rId4" Type="http://schemas.openxmlformats.org/officeDocument/2006/relationships/hyperlink" Target="https://www.simplilearn.com/what-is-data-management-artic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eb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Manrope"/>
              </a:rPr>
              <a:t>Hiring Process Analytics</a:t>
            </a:r>
            <a:b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Manrope"/>
              </a:rPr>
            </a:br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Manrope"/>
              </a:rPr>
              <a:t>(statistics)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8A0FF-0BD6-EBFE-EF2C-D07DA0000FD2}"/>
              </a:ext>
            </a:extLst>
          </p:cNvPr>
          <p:cNvSpPr txBox="1"/>
          <p:nvPr/>
        </p:nvSpPr>
        <p:spPr>
          <a:xfrm>
            <a:off x="113122" y="6488668"/>
            <a:ext cx="146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Shilpi Soni 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10" y="337373"/>
            <a:ext cx="7512157" cy="980844"/>
          </a:xfrm>
        </p:spPr>
        <p:txBody>
          <a:bodyPr/>
          <a:lstStyle/>
          <a:p>
            <a:r>
              <a:rPr lang="en-US" sz="4000" b="1" i="0" spc="3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Manrope"/>
              </a:rPr>
              <a:t>Position Tier Analysis</a:t>
            </a:r>
            <a:endParaRPr lang="en-US" sz="4000" spc="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0110" y="1650680"/>
            <a:ext cx="6065520" cy="1099980"/>
          </a:xfrm>
        </p:spPr>
        <p:txBody>
          <a:bodyPr/>
          <a:lstStyle/>
          <a:p>
            <a:r>
              <a:rPr lang="en-US" sz="2400" b="1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Different positions within a company often have different tiers or levels.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FAA2D5-0E7B-451A-C4D1-C4A3DCE4D6C6}"/>
              </a:ext>
            </a:extLst>
          </p:cNvPr>
          <p:cNvSpPr txBox="1"/>
          <p:nvPr/>
        </p:nvSpPr>
        <p:spPr>
          <a:xfrm>
            <a:off x="792480" y="3165455"/>
            <a:ext cx="6906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IN" sz="1800" b="1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5</a:t>
            </a:r>
            <a:r>
              <a:rPr lang="en-IN" sz="1800" b="0" i="0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IN" sz="18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Use a chart or graph to represent the different position tiers within the company. This will help you understand the distribution of positions across different tiers.</a:t>
            </a:r>
            <a:endParaRPr lang="en-IN" sz="1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42DF72-29CD-09D7-315F-EA4D3425B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4838" t="26129" r="75467" b="30488"/>
          <a:stretch/>
        </p:blipFill>
        <p:spPr>
          <a:xfrm>
            <a:off x="8036560" y="1724617"/>
            <a:ext cx="3413761" cy="4187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41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833" y="916772"/>
            <a:ext cx="7631709" cy="575461"/>
          </a:xfrm>
        </p:spPr>
        <p:txBody>
          <a:bodyPr/>
          <a:lstStyle/>
          <a:p>
            <a:pPr algn="ctr" rtl="0">
              <a:defRPr sz="1400" b="1" i="0" u="none" strike="noStrike" kern="1200" cap="none" baseline="0">
                <a:solidFill>
                  <a:sysClr val="window" lastClr="FFFFFF">
                    <a:lumMod val="8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4000" spc="3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Position Tier Analysis</a:t>
            </a:r>
            <a:endParaRPr lang="en-US" sz="4000" spc="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4" descr="Income Distribution Icon - Free Download Business Icons | IconScout">
            <a:extLst>
              <a:ext uri="{FF2B5EF4-FFF2-40B4-BE49-F238E27FC236}">
                <a16:creationId xmlns:a16="http://schemas.microsoft.com/office/drawing/2014/main" id="{4285F902-7320-ED6E-C978-BC2CB24CE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6" name="AutoShape 6" descr="Income Distribution Icon - Free Download Business Icons | IconScout">
            <a:extLst>
              <a:ext uri="{FF2B5EF4-FFF2-40B4-BE49-F238E27FC236}">
                <a16:creationId xmlns:a16="http://schemas.microsoft.com/office/drawing/2014/main" id="{0BA96BEB-DD2C-9FE0-2C12-6641827FAA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AutoShape 8" descr="Income Distribution Icon - Free Download Business Icons | IconScout">
            <a:extLst>
              <a:ext uri="{FF2B5EF4-FFF2-40B4-BE49-F238E27FC236}">
                <a16:creationId xmlns:a16="http://schemas.microsoft.com/office/drawing/2014/main" id="{02DCF57E-E8BD-D636-69C6-C8BF852CC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70E71E-9F13-2382-379C-662D623346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845159"/>
              </p:ext>
            </p:extLst>
          </p:nvPr>
        </p:nvGraphicFramePr>
        <p:xfrm>
          <a:off x="1483360" y="1889760"/>
          <a:ext cx="7040880" cy="436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749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203" y="2196445"/>
            <a:ext cx="4819455" cy="1465887"/>
          </a:xfrm>
        </p:spPr>
        <p:txBody>
          <a:bodyPr/>
          <a:lstStyle/>
          <a:p>
            <a:pPr algn="ctr"/>
            <a:r>
              <a:rPr lang="en-US" sz="4400" dirty="0"/>
              <a:t>Thank </a:t>
            </a:r>
            <a:br>
              <a:rPr lang="en-US" sz="4400" dirty="0"/>
            </a:br>
            <a:r>
              <a:rPr lang="en-US" sz="44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70" y="422297"/>
            <a:ext cx="7843837" cy="1012782"/>
          </a:xfrm>
        </p:spPr>
        <p:txBody>
          <a:bodyPr/>
          <a:lstStyle/>
          <a:p>
            <a:r>
              <a:rPr lang="en-IN" sz="4000" b="1" i="0" spc="3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Project Description</a:t>
            </a:r>
            <a:endParaRPr lang="en-US" sz="4000" spc="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9" y="1974952"/>
            <a:ext cx="7843837" cy="3721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anrope"/>
              </a:rPr>
              <a:t>A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nalyze the company's hiring process data and draw meaningful insights from 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The hiring process is a crucial function of any company, and understanding trends such as the number of rejections, interviews, job types, and vacancies can provide valuable insights for the hiring department.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anrope"/>
              </a:rPr>
              <a:t>T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he goal of this project is to use knowledge of </a:t>
            </a:r>
            <a:r>
              <a:rPr lang="en-US" b="1" i="0" u="sng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statistics and Excel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 to draw meaningful conclusions about the company's hiring process. 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Hiring process concept icon Royalty Free Vector Image">
            <a:extLst>
              <a:ext uri="{FF2B5EF4-FFF2-40B4-BE49-F238E27FC236}">
                <a16:creationId xmlns:a16="http://schemas.microsoft.com/office/drawing/2014/main" id="{857E9024-9AEC-A4C0-E2B4-81706A54F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3" t="8385" r="18627" b="31134"/>
          <a:stretch/>
        </p:blipFill>
        <p:spPr bwMode="auto">
          <a:xfrm>
            <a:off x="8948107" y="3459636"/>
            <a:ext cx="3243893" cy="339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0808" y="591553"/>
            <a:ext cx="4650059" cy="674269"/>
          </a:xfrm>
        </p:spPr>
        <p:txBody>
          <a:bodyPr/>
          <a:lstStyle/>
          <a:p>
            <a:r>
              <a:rPr lang="en-IN" sz="4000" b="1" i="0" spc="3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Approach</a:t>
            </a:r>
            <a:endParaRPr lang="en-US" sz="4000" spc="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571" y="1941922"/>
            <a:ext cx="4157221" cy="408144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Handling Missing Data and remove duplicate: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The data would need to be cleaned to remove any duplicate (or) irrelevant entries and ensure that the data is properly formatted on the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Outlier Detection &amp; Removal: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Check and identify the outliers.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Data Summary: 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Now extract the useful insights using statistical analysis and visualize the insights using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Manrope"/>
              </a:rPr>
              <a:t> </a:t>
            </a:r>
            <a:r>
              <a:rPr lang="en-US" b="0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data visualization methods</a:t>
            </a:r>
          </a:p>
          <a:p>
            <a:pPr algn="l"/>
            <a:endParaRPr lang="en-US" b="0" i="0" dirty="0">
              <a:solidFill>
                <a:srgbClr val="0C0C0C"/>
              </a:solidFill>
              <a:effectLst/>
              <a:latin typeface="ff4"/>
            </a:endParaRPr>
          </a:p>
          <a:p>
            <a:endParaRPr lang="en-US" dirty="0"/>
          </a:p>
        </p:txBody>
      </p:sp>
      <p:pic>
        <p:nvPicPr>
          <p:cNvPr id="3074" name="Picture 2" descr="Microsoft Excel web app gets a new feature to share links to Sheet views">
            <a:extLst>
              <a:ext uri="{FF2B5EF4-FFF2-40B4-BE49-F238E27FC236}">
                <a16:creationId xmlns:a16="http://schemas.microsoft.com/office/drawing/2014/main" id="{53BC821C-AB61-4900-A6A0-B8B7F131152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194" y="2092751"/>
            <a:ext cx="3563332" cy="32236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93" y="412594"/>
            <a:ext cx="5018049" cy="1048214"/>
          </a:xfrm>
        </p:spPr>
        <p:txBody>
          <a:bodyPr/>
          <a:lstStyle/>
          <a:p>
            <a:r>
              <a:rPr lang="en-IN" sz="4000" b="1" i="0" spc="3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Manrope"/>
              </a:rPr>
              <a:t>Tech-Stack Used</a:t>
            </a:r>
            <a:endParaRPr lang="en-US" sz="4000" spc="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 descr="Excel 2019 - Beginner | Excel - Excel Spreadsheet - Excel Formulas - Excel  Online - Experfy">
            <a:extLst>
              <a:ext uri="{FF2B5EF4-FFF2-40B4-BE49-F238E27FC236}">
                <a16:creationId xmlns:a16="http://schemas.microsoft.com/office/drawing/2014/main" id="{661DAED7-A106-8A59-0320-25F16E7EE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4" y="3389970"/>
            <a:ext cx="3769112" cy="297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1A8F7-4FE6-4DCF-5D7A-54D99A26C58C}"/>
              </a:ext>
            </a:extLst>
          </p:cNvPr>
          <p:cNvSpPr txBox="1"/>
          <p:nvPr/>
        </p:nvSpPr>
        <p:spPr>
          <a:xfrm>
            <a:off x="4705240" y="2169659"/>
            <a:ext cx="51834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Manrope"/>
              </a:rPr>
              <a:t>T</a:t>
            </a:r>
            <a:r>
              <a:rPr lang="en-US" sz="2800" b="0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he purpose of using Excel:</a:t>
            </a:r>
          </a:p>
          <a:p>
            <a:endParaRPr lang="en-US" b="0" i="0" dirty="0">
              <a:solidFill>
                <a:schemeClr val="accent3">
                  <a:lumMod val="75000"/>
                </a:schemeClr>
              </a:solidFill>
              <a:effectLst/>
              <a:latin typeface="Manrop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Microsoft Excel is one of the most popular applications for </a:t>
            </a:r>
            <a:r>
              <a:rPr lang="en-US" sz="2000" b="1" u="sng" dirty="0">
                <a:solidFill>
                  <a:schemeClr val="accent3">
                    <a:lumMod val="75000"/>
                  </a:schemeClr>
                </a:solidFill>
                <a:latin typeface="Manrope"/>
              </a:rPr>
              <a:t>data analysis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Manrope"/>
              </a:rPr>
              <a:t>.</a:t>
            </a:r>
            <a:endParaRPr lang="en-US" sz="2000" b="1" i="0" dirty="0">
              <a:solidFill>
                <a:schemeClr val="accent3">
                  <a:lumMod val="75000"/>
                </a:schemeClr>
              </a:solidFill>
              <a:effectLst/>
              <a:latin typeface="Manrop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Equipped with built-in pivot tables, they are without a doubt the most sought-after analytic tool available.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It is an all-in-one </a:t>
            </a:r>
            <a:r>
              <a:rPr lang="en-US" sz="2000" b="1" i="0" u="none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  <a:hlinkClick r:id="rId4" tooltip="data manage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data-management</a:t>
            </a:r>
            <a:r>
              <a:rPr lang="en-US" sz="2000" b="0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 software that allows you to easily import, explore, clean, analyze, and visualize your data.</a:t>
            </a:r>
            <a:b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8" name="TextBox 7">
            <a:hlinkClick r:id="rId5"/>
            <a:extLst>
              <a:ext uri="{FF2B5EF4-FFF2-40B4-BE49-F238E27FC236}">
                <a16:creationId xmlns:a16="http://schemas.microsoft.com/office/drawing/2014/main" id="{7FF4EEE3-650B-D9B5-567A-14E056F656E6}"/>
              </a:ext>
            </a:extLst>
          </p:cNvPr>
          <p:cNvSpPr txBox="1"/>
          <p:nvPr/>
        </p:nvSpPr>
        <p:spPr>
          <a:xfrm>
            <a:off x="1159727" y="1460808"/>
            <a:ext cx="333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  <a:highlight>
                  <a:srgbClr val="00FFFF"/>
                </a:highlight>
              </a:rPr>
              <a:t>Microsoft excel 2019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4D8CD1-5291-9EA4-B00C-96927FAC16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 rot="21438945">
            <a:off x="4373279" y="1463368"/>
            <a:ext cx="565288" cy="45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1962150"/>
            <a:ext cx="5259554" cy="1180578"/>
          </a:xfrm>
        </p:spPr>
        <p:txBody>
          <a:bodyPr/>
          <a:lstStyle/>
          <a:p>
            <a:r>
              <a:rPr lang="en-US" sz="2400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The hiring process involves bringing new individuals into the organization for various roles.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5" y="3820326"/>
            <a:ext cx="5259554" cy="1315700"/>
          </a:xfrm>
        </p:spPr>
        <p:txBody>
          <a:bodyPr>
            <a:normAutofit/>
          </a:bodyPr>
          <a:lstStyle/>
          <a:p>
            <a:r>
              <a:rPr lang="en-IN" sz="18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Task 1:</a:t>
            </a:r>
            <a:r>
              <a:rPr lang="en-IN" sz="18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Determine the gender distribution of hires. How many males and females have been hired by the company?</a:t>
            </a:r>
            <a:endParaRPr lang="en-IN" sz="1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9664EAA-11FE-6A87-ED81-13FA02106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29184" r="77634" b="56685"/>
          <a:stretch/>
        </p:blipFill>
        <p:spPr>
          <a:xfrm>
            <a:off x="6581942" y="1285875"/>
            <a:ext cx="5163856" cy="22130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6F09DB5-086F-B6FD-1E56-9F5DAFC9E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7" t="29020" r="45294" b="37516"/>
          <a:stretch/>
        </p:blipFill>
        <p:spPr>
          <a:xfrm>
            <a:off x="6796726" y="3686175"/>
            <a:ext cx="4699949" cy="28580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32" name="TextBox 231">
            <a:extLst>
              <a:ext uri="{FF2B5EF4-FFF2-40B4-BE49-F238E27FC236}">
                <a16:creationId xmlns:a16="http://schemas.microsoft.com/office/drawing/2014/main" id="{8CB9C7EC-F940-7F07-D518-BEB9CA33AF62}"/>
              </a:ext>
            </a:extLst>
          </p:cNvPr>
          <p:cNvSpPr txBox="1"/>
          <p:nvPr/>
        </p:nvSpPr>
        <p:spPr>
          <a:xfrm>
            <a:off x="809625" y="892314"/>
            <a:ext cx="5987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spc="3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HIRING ANALYSIS</a:t>
            </a:r>
            <a:endParaRPr lang="en-IN" sz="4000" b="1" spc="3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841" y="1455174"/>
            <a:ext cx="7043617" cy="1276743"/>
          </a:xfrm>
        </p:spPr>
        <p:txBody>
          <a:bodyPr/>
          <a:lstStyle/>
          <a:p>
            <a:r>
              <a:rPr lang="en-US" sz="2400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The average salary is calculated by adding up the salaries of a group of employees and then dividing the total by the number of employees.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04369" y="3199151"/>
            <a:ext cx="7043618" cy="900902"/>
          </a:xfrm>
        </p:spPr>
        <p:txBody>
          <a:bodyPr/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Manrope"/>
              </a:rPr>
              <a:t>Task 2:</a:t>
            </a:r>
            <a:r>
              <a:rPr lang="en-US" b="0" i="0" dirty="0">
                <a:solidFill>
                  <a:schemeClr val="tx1"/>
                </a:solidFill>
                <a:effectLst/>
                <a:latin typeface="Manrope"/>
              </a:rPr>
              <a:t> What is the average salary offered by this company? Use Excel functions to calculate this.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19603-B729-D554-0B3A-BC70E896015F}"/>
              </a:ext>
            </a:extLst>
          </p:cNvPr>
          <p:cNvSpPr txBox="1"/>
          <p:nvPr/>
        </p:nvSpPr>
        <p:spPr>
          <a:xfrm>
            <a:off x="4528440" y="570272"/>
            <a:ext cx="6030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spc="3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+mj-lt"/>
              </a:rPr>
              <a:t>SALARY ANALYSIS</a:t>
            </a:r>
            <a:endParaRPr lang="en-IN" sz="4000" spc="3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DB39C-0F66-04DA-50ED-34356591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64" t="22365" r="44596" b="44373"/>
          <a:stretch/>
        </p:blipFill>
        <p:spPr>
          <a:xfrm>
            <a:off x="3873910" y="4100053"/>
            <a:ext cx="6381135" cy="22810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50" name="Picture 2" descr="Salary - Free business and finance icons">
            <a:extLst>
              <a:ext uri="{FF2B5EF4-FFF2-40B4-BE49-F238E27FC236}">
                <a16:creationId xmlns:a16="http://schemas.microsoft.com/office/drawing/2014/main" id="{87B63223-0312-0CCB-C3A1-C1DCA953E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6" y="4306529"/>
            <a:ext cx="1995949" cy="199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110" y="337373"/>
            <a:ext cx="7512157" cy="980844"/>
          </a:xfrm>
        </p:spPr>
        <p:txBody>
          <a:bodyPr/>
          <a:lstStyle/>
          <a:p>
            <a:r>
              <a:rPr lang="en-IN" sz="4000" b="1" i="0" spc="3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Salary Distribution</a:t>
            </a:r>
            <a:endParaRPr lang="en-US" sz="4000" spc="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0110" y="1785460"/>
            <a:ext cx="6065520" cy="1491912"/>
          </a:xfrm>
        </p:spPr>
        <p:txBody>
          <a:bodyPr/>
          <a:lstStyle/>
          <a:p>
            <a:r>
              <a:rPr lang="en-US" sz="2400" b="1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Class intervals represent ranges of values, in this case, salary ranges. The class interval is the difference between the upper and lower limits of a class.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7852D7-99FA-72F2-7D30-7753CD98A2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4266" t="29602" r="74986" b="35787"/>
          <a:stretch/>
        </p:blipFill>
        <p:spPr>
          <a:xfrm>
            <a:off x="7874000" y="1613238"/>
            <a:ext cx="3982720" cy="3737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FAA2D5-0E7B-451A-C4D1-C4A3DCE4D6C6}"/>
              </a:ext>
            </a:extLst>
          </p:cNvPr>
          <p:cNvSpPr txBox="1"/>
          <p:nvPr/>
        </p:nvSpPr>
        <p:spPr>
          <a:xfrm>
            <a:off x="792480" y="3627120"/>
            <a:ext cx="591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solidFill>
                  <a:schemeClr val="dk1"/>
                </a:solidFill>
                <a:effectLst/>
                <a:latin typeface="Manrope"/>
              </a:rPr>
              <a:t>Task 3: </a:t>
            </a:r>
            <a:r>
              <a:rPr lang="en-IN" sz="1800" b="0" i="0" dirty="0">
                <a:solidFill>
                  <a:schemeClr val="dk1"/>
                </a:solidFill>
                <a:effectLst/>
                <a:latin typeface="Manrope"/>
              </a:rPr>
              <a:t>Create class intervals for the salaries in the company. This will help you understand the salary distribution.</a:t>
            </a:r>
            <a:endParaRPr lang="en-IN" sz="1800" b="0" dirty="0">
              <a:latin typeface="Manrope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0903084-6C37-0AE0-1454-BC17F616A2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2" t="65465" r="59775" b="22325"/>
          <a:stretch/>
        </p:blipFill>
        <p:spPr>
          <a:xfrm>
            <a:off x="969958" y="4635094"/>
            <a:ext cx="5604462" cy="125642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673" y="744052"/>
            <a:ext cx="7631709" cy="575461"/>
          </a:xfrm>
        </p:spPr>
        <p:txBody>
          <a:bodyPr/>
          <a:lstStyle/>
          <a:p>
            <a:r>
              <a:rPr lang="en-IN" sz="4000" b="1" i="0" spc="3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Salary Distribution</a:t>
            </a:r>
            <a:endParaRPr lang="en-US" sz="4000" dirty="0"/>
          </a:p>
        </p:txBody>
      </p:sp>
      <p:sp>
        <p:nvSpPr>
          <p:cNvPr id="15" name="AutoShape 4" descr="Income Distribution Icon - Free Download Business Icons | IconScout">
            <a:extLst>
              <a:ext uri="{FF2B5EF4-FFF2-40B4-BE49-F238E27FC236}">
                <a16:creationId xmlns:a16="http://schemas.microsoft.com/office/drawing/2014/main" id="{4285F902-7320-ED6E-C978-BC2CB24CEE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6" name="AutoShape 6" descr="Income Distribution Icon - Free Download Business Icons | IconScout">
            <a:extLst>
              <a:ext uri="{FF2B5EF4-FFF2-40B4-BE49-F238E27FC236}">
                <a16:creationId xmlns:a16="http://schemas.microsoft.com/office/drawing/2014/main" id="{0BA96BEB-DD2C-9FE0-2C12-6641827FAA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AutoShape 8" descr="Income Distribution Icon - Free Download Business Icons | IconScout">
            <a:extLst>
              <a:ext uri="{FF2B5EF4-FFF2-40B4-BE49-F238E27FC236}">
                <a16:creationId xmlns:a16="http://schemas.microsoft.com/office/drawing/2014/main" id="{02DCF57E-E8BD-D636-69C6-C8BF852CC8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C1DCDDF-5E1E-CB33-BEA3-82E41F969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364" y="4994475"/>
            <a:ext cx="1918156" cy="1863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BA7954A2-E0A8-55BA-F53A-FEFDE8A435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73655"/>
              </p:ext>
            </p:extLst>
          </p:nvPr>
        </p:nvGraphicFramePr>
        <p:xfrm>
          <a:off x="1168400" y="1920239"/>
          <a:ext cx="6990239" cy="4470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246" y="140728"/>
            <a:ext cx="7512157" cy="980844"/>
          </a:xfrm>
        </p:spPr>
        <p:txBody>
          <a:bodyPr/>
          <a:lstStyle/>
          <a:p>
            <a:r>
              <a:rPr lang="en-US" sz="4000" b="1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Manrope"/>
              </a:rPr>
              <a:t>Departmental Analysis</a:t>
            </a:r>
            <a:endParaRPr lang="en-US" sz="4000" spc="3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10110" y="1412528"/>
            <a:ext cx="9472522" cy="957046"/>
          </a:xfrm>
        </p:spPr>
        <p:txBody>
          <a:bodyPr/>
          <a:lstStyle/>
          <a:p>
            <a:r>
              <a:rPr lang="en-US" sz="2400" b="1" i="0" dirty="0">
                <a:solidFill>
                  <a:schemeClr val="accent3">
                    <a:lumMod val="75000"/>
                  </a:schemeClr>
                </a:solidFill>
                <a:effectLst/>
                <a:latin typeface="Manrope"/>
              </a:rPr>
              <a:t>Visualizing data through charts and plots is a crucial part of data analysis.</a:t>
            </a:r>
            <a:endParaRPr lang="en-US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FAA2D5-0E7B-451A-C4D1-C4A3DCE4D6C6}"/>
              </a:ext>
            </a:extLst>
          </p:cNvPr>
          <p:cNvSpPr txBox="1"/>
          <p:nvPr/>
        </p:nvSpPr>
        <p:spPr>
          <a:xfrm>
            <a:off x="1116945" y="2084440"/>
            <a:ext cx="5913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Task 4:</a:t>
            </a:r>
            <a:r>
              <a:rPr lang="en-IN" sz="18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 Use a pie chart, bar graph, or any other suitable visualization to show the proportion of people working in different departments.</a:t>
            </a:r>
            <a:endParaRPr lang="en-IN" sz="1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D6AB5E-CDF8-0688-4D95-503D0556AA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4797" t="32427" r="71126" b="39946"/>
          <a:stretch/>
        </p:blipFill>
        <p:spPr>
          <a:xfrm>
            <a:off x="7659330" y="2281084"/>
            <a:ext cx="3785418" cy="42777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72509F8-E9BE-433F-FC83-4F0260CE2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74840"/>
              </p:ext>
            </p:extLst>
          </p:nvPr>
        </p:nvGraphicFramePr>
        <p:xfrm>
          <a:off x="1199536" y="3245586"/>
          <a:ext cx="5830529" cy="3233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421717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{2EED9DC9-0AF1-4691-A9AC-DDCB0807B0A5}tf78438558_win32</Template>
  <TotalTime>624</TotalTime>
  <Words>464</Words>
  <Application>Microsoft Office PowerPoint</Application>
  <PresentationFormat>Widescreen</PresentationFormat>
  <Paragraphs>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ff4</vt:lpstr>
      <vt:lpstr>Manrope</vt:lpstr>
      <vt:lpstr>Roboto</vt:lpstr>
      <vt:lpstr>Sabon Next LT</vt:lpstr>
      <vt:lpstr>Custom</vt:lpstr>
      <vt:lpstr>Hiring Process Analytics (statistics)</vt:lpstr>
      <vt:lpstr>Project Description</vt:lpstr>
      <vt:lpstr>Approach</vt:lpstr>
      <vt:lpstr>Tech-Stack Used</vt:lpstr>
      <vt:lpstr>The hiring process involves bringing new individuals into the organization for various roles.</vt:lpstr>
      <vt:lpstr>The average salary is calculated by adding up the salaries of a group of employees and then dividing the total by the number of employees.</vt:lpstr>
      <vt:lpstr>Salary Distribution</vt:lpstr>
      <vt:lpstr>Salary Distribution</vt:lpstr>
      <vt:lpstr>Departmental Analysis</vt:lpstr>
      <vt:lpstr>Position Tier Analysis</vt:lpstr>
      <vt:lpstr>Position Tier Analysis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Shilpi Soni</dc:creator>
  <cp:lastModifiedBy>Shilpi Soni</cp:lastModifiedBy>
  <cp:revision>6</cp:revision>
  <dcterms:created xsi:type="dcterms:W3CDTF">2024-09-10T04:29:04Z</dcterms:created>
  <dcterms:modified xsi:type="dcterms:W3CDTF">2024-09-10T20:13:16Z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