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6" r:id="rId10"/>
    <p:sldId id="268" r:id="rId11"/>
    <p:sldId id="267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data%20analytics\CD%20new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new.xlsb]pivot chart!PivotTable1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Old</a:t>
            </a:r>
            <a:r>
              <a:rPr lang="en-IN" baseline="0" dirty="0"/>
              <a:t> customer</a:t>
            </a:r>
            <a:endParaRPr lang="en-IN" dirty="0"/>
          </a:p>
        </c:rich>
      </c:tx>
      <c:layout>
        <c:manualLayout>
          <c:xMode val="edge"/>
          <c:yMode val="edge"/>
          <c:x val="0.4666832547478762"/>
          <c:y val="1.5038048037682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6180373286672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2291484397783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3333333333333835E-3"/>
              <c:y val="-1.22914843977836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1.2731334408019993E-17"/>
              <c:y val="-4.93285214348206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2.7777777777778286E-3"/>
              <c:y val="-7.66185476815398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1.2731334408019993E-17"/>
              <c:y val="-4.93285214348206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3333333333333835E-3"/>
              <c:y val="-1.22914843977836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2291484397783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2.7777777777778286E-3"/>
              <c:y val="-7.66185476815398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6180373286672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1.2731334408019993E-17"/>
              <c:y val="-4.932852143482064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3333333333333835E-3"/>
              <c:y val="-1.229148439778369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22914843977836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2.7777777777778286E-3"/>
              <c:y val="-7.6618547681539806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61803732866724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342527836194384"/>
          <c:y val="0.19989270766829823"/>
          <c:w val="0.74216579177602804"/>
          <c:h val="0.547967337416156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51-4F95-B1C5-C0262AFB4F7F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51-4F95-B1C5-C0262AFB4F7F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51-4F95-B1C5-C0262AFB4F7F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51-4F95-B1C5-C0262AFB4F7F}"/>
              </c:ext>
            </c:extLst>
          </c:dPt>
          <c:dPt>
            <c:idx val="4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A51-4F95-B1C5-C0262AFB4F7F}"/>
              </c:ext>
            </c:extLst>
          </c:dPt>
          <c:dLbls>
            <c:dLbl>
              <c:idx val="0"/>
              <c:layout>
                <c:manualLayout>
                  <c:x val="-1.2731334408019993E-17"/>
                  <c:y val="-4.93285214348206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A51-4F95-B1C5-C0262AFB4F7F}"/>
                </c:ext>
              </c:extLst>
            </c:dLbl>
            <c:dLbl>
              <c:idx val="1"/>
              <c:layout>
                <c:manualLayout>
                  <c:x val="-8.3333333333333835E-3"/>
                  <c:y val="-1.229148439778369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A51-4F95-B1C5-C0262AFB4F7F}"/>
                </c:ext>
              </c:extLst>
            </c:dLbl>
            <c:dLbl>
              <c:idx val="2"/>
              <c:layout>
                <c:manualLayout>
                  <c:x val="0"/>
                  <c:y val="-1.2291484397783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A51-4F95-B1C5-C0262AFB4F7F}"/>
                </c:ext>
              </c:extLst>
            </c:dLbl>
            <c:dLbl>
              <c:idx val="3"/>
              <c:layout>
                <c:manualLayout>
                  <c:x val="-2.7777777777778286E-3"/>
                  <c:y val="-7.661854768153980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A51-4F95-B1C5-C0262AFB4F7F}"/>
                </c:ext>
              </c:extLst>
            </c:dLbl>
            <c:dLbl>
              <c:idx val="4"/>
              <c:layout>
                <c:manualLayout>
                  <c:x val="0"/>
                  <c:y val="-2.618037328667249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A51-4F95-B1C5-C0262AFB4F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chart'!$A$2:$A$10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91-100</c:v>
                </c:pt>
              </c:strCache>
            </c:strRef>
          </c:cat>
          <c:val>
            <c:numRef>
              <c:f>'pivot chart'!$B$2:$B$10</c:f>
              <c:numCache>
                <c:formatCode>General</c:formatCode>
                <c:ptCount val="8"/>
                <c:pt idx="0">
                  <c:v>20630</c:v>
                </c:pt>
                <c:pt idx="1">
                  <c:v>21391</c:v>
                </c:pt>
                <c:pt idx="2">
                  <c:v>45149</c:v>
                </c:pt>
                <c:pt idx="3">
                  <c:v>23146</c:v>
                </c:pt>
                <c:pt idx="4">
                  <c:v>19712</c:v>
                </c:pt>
                <c:pt idx="5">
                  <c:v>74</c:v>
                </c:pt>
                <c:pt idx="6">
                  <c:v>34</c:v>
                </c:pt>
                <c:pt idx="7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A51-4F95-B1C5-C0262AFB4F7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25819056"/>
        <c:axId val="738470911"/>
      </c:barChart>
      <c:catAx>
        <c:axId val="52581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8470911"/>
        <c:crosses val="autoZero"/>
        <c:auto val="1"/>
        <c:lblAlgn val="ctr"/>
        <c:lblOffset val="100"/>
        <c:noMultiLvlLbl val="0"/>
      </c:catAx>
      <c:valAx>
        <c:axId val="738470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5819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new.xlsb]NC chart!PivotTable12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dirty="0"/>
              <a:t>New</a:t>
            </a:r>
            <a:r>
              <a:rPr lang="en-IN" baseline="0" dirty="0"/>
              <a:t> Customer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35112500250446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3.89565426459097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1.3511250025044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36893670733906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877842559756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6.542869931316484E-17"/>
              <c:y val="-2.36893670733906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4.6045561098755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35112500250446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3.89565426459097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1.3511250025044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36893670733906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877842559756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6.542869931316484E-17"/>
              <c:y val="-2.36893670733906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4.6045561098755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1.351125002504462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3.89565426459097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1.35112500250445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368936707339063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-2.8778425597563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6.542869931316484E-17"/>
              <c:y val="-2.368936707339068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3.5688793718772305E-3"/>
              <c:y val="-4.60455610987557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3388033596189089"/>
          <c:y val="0.33254176317073286"/>
          <c:w val="0.76230729456462487"/>
          <c:h val="0.37583819198172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'NC chart'!$B$3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-1.351125002504462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F6A-424A-B1B4-0EB02EE1976C}"/>
                </c:ext>
              </c:extLst>
            </c:dLbl>
            <c:dLbl>
              <c:idx val="1"/>
              <c:layout>
                <c:manualLayout>
                  <c:x val="-3.5688793718772305E-3"/>
                  <c:y val="-3.895654264590976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F6A-424A-B1B4-0EB02EE1976C}"/>
                </c:ext>
              </c:extLst>
            </c:dLbl>
            <c:dLbl>
              <c:idx val="2"/>
              <c:layout>
                <c:manualLayout>
                  <c:x val="-3.5688793718772305E-3"/>
                  <c:y val="-1.35112500250445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F6A-424A-B1B4-0EB02EE1976C}"/>
                </c:ext>
              </c:extLst>
            </c:dLbl>
            <c:dLbl>
              <c:idx val="3"/>
              <c:layout>
                <c:manualLayout>
                  <c:x val="0"/>
                  <c:y val="-2.368936707339063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F6A-424A-B1B4-0EB02EE1976C}"/>
                </c:ext>
              </c:extLst>
            </c:dLbl>
            <c:dLbl>
              <c:idx val="4"/>
              <c:layout>
                <c:manualLayout>
                  <c:x val="0"/>
                  <c:y val="-2.87784255975637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F6A-424A-B1B4-0EB02EE1976C}"/>
                </c:ext>
              </c:extLst>
            </c:dLbl>
            <c:dLbl>
              <c:idx val="5"/>
              <c:layout>
                <c:manualLayout>
                  <c:x val="6.542869931316484E-17"/>
                  <c:y val="-2.368936707339068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F6A-424A-B1B4-0EB02EE1976C}"/>
                </c:ext>
              </c:extLst>
            </c:dLbl>
            <c:dLbl>
              <c:idx val="6"/>
              <c:layout>
                <c:manualLayout>
                  <c:x val="-3.5688793718772305E-3"/>
                  <c:y val="-4.604556109875578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F6A-424A-B1B4-0EB02EE1976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'NC chart'!$A$4:$A$12</c:f>
              <c:strCache>
                <c:ptCount val="8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  <c:pt idx="7">
                  <c:v>121-130</c:v>
                </c:pt>
              </c:strCache>
            </c:strRef>
          </c:cat>
          <c:val>
            <c:numRef>
              <c:f>'NC chart'!$B$4:$B$12</c:f>
              <c:numCache>
                <c:formatCode>General</c:formatCode>
                <c:ptCount val="8"/>
                <c:pt idx="0">
                  <c:v>149</c:v>
                </c:pt>
                <c:pt idx="1">
                  <c:v>103</c:v>
                </c:pt>
                <c:pt idx="2">
                  <c:v>223</c:v>
                </c:pt>
                <c:pt idx="3">
                  <c:v>173</c:v>
                </c:pt>
                <c:pt idx="4">
                  <c:v>174</c:v>
                </c:pt>
                <c:pt idx="5">
                  <c:v>107</c:v>
                </c:pt>
                <c:pt idx="6">
                  <c:v>54</c:v>
                </c:pt>
                <c:pt idx="7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F6A-424A-B1B4-0EB02EE1976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28993520"/>
        <c:axId val="111305728"/>
      </c:barChart>
      <c:catAx>
        <c:axId val="1328993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05728"/>
        <c:crosses val="autoZero"/>
        <c:auto val="1"/>
        <c:lblAlgn val="ctr"/>
        <c:lblOffset val="100"/>
        <c:noMultiLvlLbl val="0"/>
      </c:catAx>
      <c:valAx>
        <c:axId val="111305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993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389943827267354"/>
          <c:y val="0.88007504819282811"/>
          <c:w val="0.16610056172732646"/>
          <c:h val="0.119924951807171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new.xlsb]pivot chart!PivotTable4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based on job industry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9525" cap="flat" cmpd="sng" algn="ctr">
            <a:noFill/>
            <a:miter lim="800000"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9525" cap="flat" cmpd="sng" algn="ctr">
            <a:noFill/>
            <a:miter lim="800000"/>
          </a:ln>
          <a:effectLst/>
        </c:spPr>
        <c:marker>
          <c:symbol val="none"/>
        </c:marker>
        <c:dLbl>
          <c:idx val="0"/>
          <c:spPr>
            <a:solidFill>
              <a:srgbClr val="4F81BD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328798860381022"/>
          <c:y val="0.15640640640640641"/>
          <c:w val="0.64766258094477758"/>
          <c:h val="0.406859221426150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chart'!$H$25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'pivot chart'!$G$26:$G$35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'pivot chart'!$H$26:$H$35</c:f>
              <c:numCache>
                <c:formatCode>0</c:formatCode>
                <c:ptCount val="9"/>
                <c:pt idx="0">
                  <c:v>2059878.5599999952</c:v>
                </c:pt>
                <c:pt idx="1">
                  <c:v>2602885.2500000098</c:v>
                </c:pt>
                <c:pt idx="2">
                  <c:v>14590031.950000284</c:v>
                </c:pt>
                <c:pt idx="3">
                  <c:v>11484196.829999827</c:v>
                </c:pt>
                <c:pt idx="4">
                  <c:v>4185205.959999918</c:v>
                </c:pt>
                <c:pt idx="5">
                  <c:v>14589709.760000188</c:v>
                </c:pt>
                <c:pt idx="6">
                  <c:v>4661969.6599998996</c:v>
                </c:pt>
                <c:pt idx="7">
                  <c:v>6769468.5899998751</c:v>
                </c:pt>
                <c:pt idx="8">
                  <c:v>1221075.3300000061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50-476B-B193-C3559174C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212303551"/>
        <c:axId val="1329003248"/>
      </c:barChart>
      <c:catAx>
        <c:axId val="21230355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003248"/>
        <c:crosses val="autoZero"/>
        <c:auto val="1"/>
        <c:lblAlgn val="ctr"/>
        <c:lblOffset val="100"/>
        <c:noMultiLvlLbl val="0"/>
      </c:catAx>
      <c:valAx>
        <c:axId val="13290032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30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new.xlsb]pivot chart!PivotTable7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100" dirty="0"/>
              <a:t>Gender</a:t>
            </a:r>
            <a:r>
              <a:rPr lang="en-IN" sz="1100" baseline="0" dirty="0"/>
              <a:t> Based purchase</a:t>
            </a:r>
            <a:endParaRPr lang="en-IN" sz="1100" dirty="0"/>
          </a:p>
        </c:rich>
      </c:tx>
      <c:layout>
        <c:manualLayout>
          <c:xMode val="edge"/>
          <c:yMode val="edge"/>
          <c:x val="0.14930470144669861"/>
          <c:y val="7.9495087266201504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9072417084228108"/>
          <c:y val="0.29923197519773109"/>
          <c:w val="0.56293837843648387"/>
          <c:h val="0.401049274949228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chart'!$J$16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8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chart'!$I$17:$I$20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'pivot chart'!$J$17:$J$20</c:f>
              <c:numCache>
                <c:formatCode>0</c:formatCode>
                <c:ptCount val="3"/>
                <c:pt idx="0">
                  <c:v>3205359</c:v>
                </c:pt>
                <c:pt idx="1">
                  <c:v>3140146</c:v>
                </c:pt>
                <c:pt idx="2">
                  <c:v>133570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30-4302-9114-A87C7AA801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3703760"/>
        <c:axId val="741034127"/>
      </c:barChart>
      <c:catAx>
        <c:axId val="463703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34127"/>
        <c:crosses val="autoZero"/>
        <c:auto val="1"/>
        <c:lblAlgn val="ctr"/>
        <c:lblOffset val="100"/>
        <c:noMultiLvlLbl val="0"/>
      </c:catAx>
      <c:valAx>
        <c:axId val="741034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2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703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new.xlsb]pivot chart!PivotTable3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Brand</a:t>
            </a:r>
            <a:r>
              <a:rPr lang="en-IN" baseline="0" dirty="0"/>
              <a:t> based profit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7739218855921156"/>
          <c:y val="0.37730761595976975"/>
          <c:w val="0.27030789197707905"/>
          <c:h val="0.4547652131718829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chart'!$J$2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chart'!$I$3:$I$9</c:f>
              <c:strCache>
                <c:ptCount val="6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</c:strCache>
            </c:strRef>
          </c:cat>
          <c:val>
            <c:numRef>
              <c:f>'pivot chart'!$J$3:$J$9</c:f>
              <c:numCache>
                <c:formatCode>0</c:formatCode>
                <c:ptCount val="6"/>
                <c:pt idx="0">
                  <c:v>10517396.43999921</c:v>
                </c:pt>
                <c:pt idx="1">
                  <c:v>5804997.3900114475</c:v>
                </c:pt>
                <c:pt idx="2">
                  <c:v>10022500.159975395</c:v>
                </c:pt>
                <c:pt idx="3">
                  <c:v>16144107.374983259</c:v>
                </c:pt>
                <c:pt idx="4">
                  <c:v>12206561.830000089</c:v>
                </c:pt>
                <c:pt idx="5">
                  <c:v>18114138.390001759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1-4BDE-8862-A2E207315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73227552"/>
        <c:axId val="741021727"/>
      </c:barChart>
      <c:catAx>
        <c:axId val="67322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1021727"/>
        <c:crosses val="autoZero"/>
        <c:auto val="1"/>
        <c:lblAlgn val="ctr"/>
        <c:lblOffset val="100"/>
        <c:noMultiLvlLbl val="0"/>
      </c:catAx>
      <c:valAx>
        <c:axId val="7410217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2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new.xlsb]pivot chart!PivotTable2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based on wealth segment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chart'!$B$15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621-4E30-AB71-F238EA1A814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621-4E30-AB71-F238EA1A814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621-4E30-AB71-F238EA1A8140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chart'!$A$16:$A$19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'pivot chart'!$B$16:$B$19</c:f>
              <c:numCache>
                <c:formatCode>0</c:formatCode>
                <c:ptCount val="3"/>
                <c:pt idx="0">
                  <c:v>18136387.860000528</c:v>
                </c:pt>
                <c:pt idx="1">
                  <c:v>18522577.630000707</c:v>
                </c:pt>
                <c:pt idx="2">
                  <c:v>37582103.790002592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621-4E30-AB71-F238EA1A8140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[CD new.xlsb]RMF analysis!PivotTable10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RFM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9894543708421397"/>
          <c:y val="0.26820732489946197"/>
          <c:w val="0.70514300521570827"/>
          <c:h val="0.571576654297876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'RMF analysis'!$L$25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'RMF analysis'!$K$26:$K$30</c:f>
              <c:strCache>
                <c:ptCount val="4"/>
                <c:pt idx="0">
                  <c:v>bronze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'RMF analysis'!$L$26:$L$30</c:f>
              <c:numCache>
                <c:formatCode>General</c:formatCode>
                <c:ptCount val="4"/>
                <c:pt idx="0">
                  <c:v>183575</c:v>
                </c:pt>
                <c:pt idx="1">
                  <c:v>324180</c:v>
                </c:pt>
                <c:pt idx="2">
                  <c:v>304759</c:v>
                </c:pt>
                <c:pt idx="3">
                  <c:v>213183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15-4BE0-90E1-B4ACF5FCF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5396928"/>
        <c:axId val="111303744"/>
      </c:barChart>
      <c:catAx>
        <c:axId val="1375396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03744"/>
        <c:crosses val="autoZero"/>
        <c:auto val="1"/>
        <c:lblAlgn val="ctr"/>
        <c:lblOffset val="100"/>
        <c:noMultiLvlLbl val="0"/>
      </c:catAx>
      <c:valAx>
        <c:axId val="111303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539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4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/>
              <a:t>Shilpi Shukla</a:t>
            </a:r>
          </a:p>
          <a:p>
            <a:endParaRPr dirty="0"/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82D99-F458-B3A9-3B01-1025D1037F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CB7AC-3C37-CA10-03DD-5F03E7CCA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600" b="1" i="1" dirty="0"/>
              <a:t>Based on the Data analysis these are the high value customer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96053-BEB0-9E0B-E0C9-2E8456C8371A}"/>
              </a:ext>
            </a:extLst>
          </p:cNvPr>
          <p:cNvSpPr txBox="1"/>
          <p:nvPr/>
        </p:nvSpPr>
        <p:spPr>
          <a:xfrm>
            <a:off x="554636" y="1723869"/>
            <a:ext cx="6618157" cy="2246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age between the 40 to 59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Customer who work in Manufacturing, Health and Financial services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Most of the high value customer are female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Most of high .value customer are of Mass wealth segment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29004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0D88-AE37-4E2F-5A40-A5A57F050E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A2E41-A78E-979A-ED21-C70316F26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0481CF-B812-C650-1D08-CE91D5832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381281"/>
              </p:ext>
            </p:extLst>
          </p:nvPr>
        </p:nvGraphicFramePr>
        <p:xfrm>
          <a:off x="311699" y="1214203"/>
          <a:ext cx="8520603" cy="37700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7229">
                  <a:extLst>
                    <a:ext uri="{9D8B030D-6E8A-4147-A177-3AD203B41FA5}">
                      <a16:colId xmlns:a16="http://schemas.microsoft.com/office/drawing/2014/main" val="3751586501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242482466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2974199519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420396231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387325892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078768702"/>
                    </a:ext>
                  </a:extLst>
                </a:gridCol>
                <a:gridCol w="1217229">
                  <a:extLst>
                    <a:ext uri="{9D8B030D-6E8A-4147-A177-3AD203B41FA5}">
                      <a16:colId xmlns:a16="http://schemas.microsoft.com/office/drawing/2014/main" val="1141845267"/>
                    </a:ext>
                  </a:extLst>
                </a:gridCol>
              </a:tblGrid>
              <a:tr h="771994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first_name</a:t>
                      </a:r>
                      <a:endParaRPr lang="en-IN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last_name</a:t>
                      </a:r>
                      <a:endParaRPr lang="en-IN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job_industry_category</a:t>
                      </a:r>
                      <a:endParaRPr lang="en-IN" sz="16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wealth_segment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</a:t>
                      </a:r>
                    </a:p>
                  </a:txBody>
                  <a:tcPr marL="7620" marR="7620" marT="762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582171"/>
                  </a:ext>
                </a:extLst>
              </a:tr>
              <a:tr h="5996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Lucine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Stutt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Affluent Customer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QLD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962437"/>
                  </a:ext>
                </a:extLst>
              </a:tr>
              <a:tr h="5996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Rutledge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Hallt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47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Financial Services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36716"/>
                  </a:ext>
                </a:extLst>
              </a:tr>
              <a:tr h="5996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Wheeler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Winward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VIC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112777"/>
                  </a:ext>
                </a:extLst>
              </a:tr>
              <a:tr h="5996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Teddie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Burchill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54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Manufacturing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672383"/>
                  </a:ext>
                </a:extLst>
              </a:tr>
              <a:tr h="59960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Melba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Spellacy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Mass Customer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NSW</a:t>
                      </a:r>
                    </a:p>
                  </a:txBody>
                  <a:tcPr marL="7620" marR="7620" marT="7620" marB="0" anchor="b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54198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.</a:t>
            </a: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424AB-6934-0D76-F67D-BF0C4D8653CD}"/>
              </a:ext>
            </a:extLst>
          </p:cNvPr>
          <p:cNvSpPr txBox="1"/>
          <p:nvPr/>
        </p:nvSpPr>
        <p:spPr>
          <a:xfrm>
            <a:off x="280455" y="999949"/>
            <a:ext cx="230558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Problem 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1A2F7-A749-BCAF-2574-EE63B081CC5A}"/>
              </a:ext>
            </a:extLst>
          </p:cNvPr>
          <p:cNvSpPr txBox="1"/>
          <p:nvPr/>
        </p:nvSpPr>
        <p:spPr>
          <a:xfrm>
            <a:off x="6116774" y="999949"/>
            <a:ext cx="2607469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r>
              <a:rPr kumimoji="0" lang="en-IN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1E249-FE28-623E-7814-D373CE244F14}"/>
              </a:ext>
            </a:extLst>
          </p:cNvPr>
          <p:cNvSpPr txBox="1"/>
          <p:nvPr/>
        </p:nvSpPr>
        <p:spPr>
          <a:xfrm>
            <a:off x="306186" y="1487148"/>
            <a:ext cx="3723548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Sprocket Central Pty Ltd is a Company that specializes in high quality bike and accessories.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The Company is Targeting 1000 new customers.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The compa</a:t>
            </a:r>
            <a:r>
              <a:rPr lang="en-IN" dirty="0"/>
              <a:t>ny is focused in maximizing profit through Bike Sales.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AB1BF-58A1-87B9-62F6-9BF8C4796A27}"/>
              </a:ext>
            </a:extLst>
          </p:cNvPr>
          <p:cNvSpPr txBox="1"/>
          <p:nvPr/>
        </p:nvSpPr>
        <p:spPr>
          <a:xfrm>
            <a:off x="5114268" y="1391074"/>
            <a:ext cx="3459207" cy="26776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Age Distributions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Number of bikes purchases in 3 years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Job industry category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Wealth segments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Customer Profile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</a:t>
            </a: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IN" dirty="0"/>
              <a:t>Gender and brand analysis on profit basis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51804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/>
              <a:t>Data quality Assessment</a:t>
            </a:r>
          </a:p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3CDDAF5-0230-1E7F-1AC4-586650AE6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422988"/>
              </p:ext>
            </p:extLst>
          </p:nvPr>
        </p:nvGraphicFramePr>
        <p:xfrm>
          <a:off x="555811" y="1599409"/>
          <a:ext cx="8214814" cy="3187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9136">
                  <a:extLst>
                    <a:ext uri="{9D8B030D-6E8A-4147-A177-3AD203B41FA5}">
                      <a16:colId xmlns:a16="http://schemas.microsoft.com/office/drawing/2014/main" val="329339837"/>
                    </a:ext>
                  </a:extLst>
                </a:gridCol>
                <a:gridCol w="1369136">
                  <a:extLst>
                    <a:ext uri="{9D8B030D-6E8A-4147-A177-3AD203B41FA5}">
                      <a16:colId xmlns:a16="http://schemas.microsoft.com/office/drawing/2014/main" val="3957979656"/>
                    </a:ext>
                  </a:extLst>
                </a:gridCol>
                <a:gridCol w="1484203">
                  <a:extLst>
                    <a:ext uri="{9D8B030D-6E8A-4147-A177-3AD203B41FA5}">
                      <a16:colId xmlns:a16="http://schemas.microsoft.com/office/drawing/2014/main" val="213204958"/>
                    </a:ext>
                  </a:extLst>
                </a:gridCol>
                <a:gridCol w="1560914">
                  <a:extLst>
                    <a:ext uri="{9D8B030D-6E8A-4147-A177-3AD203B41FA5}">
                      <a16:colId xmlns:a16="http://schemas.microsoft.com/office/drawing/2014/main" val="2208914650"/>
                    </a:ext>
                  </a:extLst>
                </a:gridCol>
                <a:gridCol w="1120656">
                  <a:extLst>
                    <a:ext uri="{9D8B030D-6E8A-4147-A177-3AD203B41FA5}">
                      <a16:colId xmlns:a16="http://schemas.microsoft.com/office/drawing/2014/main" val="3773957837"/>
                    </a:ext>
                  </a:extLst>
                </a:gridCol>
                <a:gridCol w="1310769">
                  <a:extLst>
                    <a:ext uri="{9D8B030D-6E8A-4147-A177-3AD203B41FA5}">
                      <a16:colId xmlns:a16="http://schemas.microsoft.com/office/drawing/2014/main" val="3539103282"/>
                    </a:ext>
                  </a:extLst>
                </a:gridCol>
              </a:tblGrid>
              <a:tr h="796936"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Data sets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Accuracy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Completeness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Relavency</a:t>
                      </a:r>
                      <a:endParaRPr lang="en-IN" sz="1400" b="1" i="1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Validity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i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Consistency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756087"/>
                  </a:ext>
                </a:extLst>
              </a:tr>
              <a:tr h="79693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Customer Demographic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Age: Missing DOB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Job title blank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Default </a:t>
                      </a:r>
                      <a:r>
                        <a:rPr lang="en-IN" sz="1200" dirty="0" err="1"/>
                        <a:t>column:Irrelevant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Gender: Inconsistent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50601"/>
                  </a:ext>
                </a:extLst>
              </a:tr>
              <a:tr h="79693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Transitlion</a:t>
                      </a:r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Profit :missing 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Online orders: Blanks</a:t>
                      </a:r>
                    </a:p>
                    <a:p>
                      <a:pPr algn="ctr"/>
                      <a:r>
                        <a:rPr lang="en-IN" sz="1200" dirty="0"/>
                        <a:t>Brand : Blanks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List price and product sold: Format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077473"/>
                  </a:ext>
                </a:extLst>
              </a:tr>
              <a:tr h="796936"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  <a:p>
                      <a:pPr algn="ctr"/>
                      <a:r>
                        <a:rPr lang="en-IN" sz="1200" dirty="0" err="1"/>
                        <a:t>Costomer</a:t>
                      </a:r>
                      <a:r>
                        <a:rPr lang="en-IN" sz="1200" dirty="0"/>
                        <a:t> Address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States: Inconsistent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48755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14951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Based on analysis among old customers and new customer both age group between 41-50 have made most of the bike related purchase.</a:t>
            </a:r>
          </a:p>
          <a:p>
            <a:endParaRPr dirty="0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7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r>
              <a:rPr dirty="0" err="1"/>
              <a:t>Plr</a:t>
            </a:r>
            <a:r>
              <a:rPr dirty="0"/>
              <a:t> extra text here.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0191E9-4C17-8D2B-4D74-3F16E8199A2E}"/>
              </a:ext>
            </a:extLst>
          </p:cNvPr>
          <p:cNvSpPr txBox="1"/>
          <p:nvPr/>
        </p:nvSpPr>
        <p:spPr>
          <a:xfrm>
            <a:off x="205024" y="923366"/>
            <a:ext cx="744187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purchases based on the age of customers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C985817-0603-FA65-EB15-6382F879E6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8230374"/>
              </p:ext>
            </p:extLst>
          </p:nvPr>
        </p:nvGraphicFramePr>
        <p:xfrm>
          <a:off x="5456420" y="1262580"/>
          <a:ext cx="2885606" cy="1689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C8BAAC6-A792-AB38-62FD-72E3FB0411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085868"/>
              </p:ext>
            </p:extLst>
          </p:nvPr>
        </p:nvGraphicFramePr>
        <p:xfrm>
          <a:off x="5456420" y="3043587"/>
          <a:ext cx="2885606" cy="1689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r>
              <a:rPr lang="en-IN" sz="1800" b="1" dirty="0"/>
              <a:t>Model Development</a:t>
            </a:r>
            <a:endParaRPr sz="1800" b="1" dirty="0"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AD5344-F330-4EE6-1861-7A5A5CFDAE08}"/>
              </a:ext>
            </a:extLst>
          </p:cNvPr>
          <p:cNvSpPr txBox="1"/>
          <p:nvPr/>
        </p:nvSpPr>
        <p:spPr>
          <a:xfrm>
            <a:off x="205025" y="929389"/>
            <a:ext cx="4890541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Bike related purchase based on Job industry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EBE889-FC08-7482-CA8D-DECA419309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6520539"/>
              </p:ext>
            </p:extLst>
          </p:nvPr>
        </p:nvGraphicFramePr>
        <p:xfrm>
          <a:off x="4937764" y="1346029"/>
          <a:ext cx="4078819" cy="306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E07FB2-E966-63F7-01B3-F1439324014B}"/>
              </a:ext>
            </a:extLst>
          </p:cNvPr>
          <p:cNvSpPr txBox="1"/>
          <p:nvPr/>
        </p:nvSpPr>
        <p:spPr>
          <a:xfrm>
            <a:off x="444868" y="1608357"/>
            <a:ext cx="2818151" cy="954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Top three job industries that made bring profit are Financial service, Manufacturing and Health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42891-69D8-9A99-A1B0-E2998D4CAE8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F05F-3178-FED8-DAA1-BC5418DCF1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Brand based profit and gender based purchase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2BD32C-5363-DE87-1250-32333F39FC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89239"/>
              </p:ext>
            </p:extLst>
          </p:nvPr>
        </p:nvGraphicFramePr>
        <p:xfrm>
          <a:off x="5944724" y="2987852"/>
          <a:ext cx="2780676" cy="1597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16B6DAA-17CA-60A7-6808-4A34F1B6D3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4365973"/>
              </p:ext>
            </p:extLst>
          </p:nvPr>
        </p:nvGraphicFramePr>
        <p:xfrm>
          <a:off x="5944724" y="1147970"/>
          <a:ext cx="2780676" cy="1691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7A9115-C00B-6FF0-E187-7A1D2DD6A98B}"/>
              </a:ext>
            </a:extLst>
          </p:cNvPr>
          <p:cNvSpPr txBox="1"/>
          <p:nvPr/>
        </p:nvSpPr>
        <p:spPr>
          <a:xfrm>
            <a:off x="472189" y="1708878"/>
            <a:ext cx="4527030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We are A2B is the most popular brand among customers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 err="1"/>
              <a:t>Follwed</a:t>
            </a:r>
            <a:r>
              <a:rPr lang="en-IN" dirty="0"/>
              <a:t> by </a:t>
            </a:r>
            <a:r>
              <a:rPr lang="en-IN" dirty="0" err="1"/>
              <a:t>Solex</a:t>
            </a:r>
            <a:r>
              <a:rPr lang="en-IN" dirty="0"/>
              <a:t> and Trek Bicycle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Female </a:t>
            </a:r>
            <a:r>
              <a:rPr lang="en-IN" dirty="0"/>
              <a:t>made more purchase followed by male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68715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4E7F-145C-98BF-6A08-4EC9F4EC7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03939"/>
            <a:ext cx="8520602" cy="572701"/>
          </a:xfrm>
          <a:solidFill>
            <a:srgbClr val="333399"/>
          </a:solidFill>
        </p:spPr>
        <p:txBody>
          <a:bodyPr>
            <a:normAutofit/>
          </a:bodyPr>
          <a:lstStyle/>
          <a:p>
            <a:r>
              <a:rPr lang="en-IN" sz="2000" dirty="0"/>
              <a:t>Model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75456-B223-0C22-E9D1-E9BE52BB6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10068"/>
            <a:ext cx="4814937" cy="728791"/>
          </a:xfrm>
        </p:spPr>
        <p:txBody>
          <a:bodyPr>
            <a:normAutofit fontScale="85000" lnSpcReduction="10000"/>
          </a:bodyPr>
          <a:lstStyle/>
          <a:p>
            <a:endParaRPr lang="en-IN" dirty="0"/>
          </a:p>
          <a:p>
            <a:pPr marL="114300" indent="0">
              <a:buNone/>
            </a:pPr>
            <a:r>
              <a:rPr lang="en-IN" b="1" i="1" dirty="0"/>
              <a:t>Profit Distribution according to Wealth Segment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4C20EC-1093-FBDF-B996-81B8D60E6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178877"/>
              </p:ext>
            </p:extLst>
          </p:nvPr>
        </p:nvGraphicFramePr>
        <p:xfrm>
          <a:off x="5853659" y="1304144"/>
          <a:ext cx="2918647" cy="2442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9692501-45EA-CB5C-A75D-D2A092BA4964}"/>
              </a:ext>
            </a:extLst>
          </p:cNvPr>
          <p:cNvSpPr txBox="1"/>
          <p:nvPr/>
        </p:nvSpPr>
        <p:spPr>
          <a:xfrm>
            <a:off x="311699" y="1738859"/>
            <a:ext cx="3353396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dirty="0"/>
              <a:t>The highest profit is obtain from Mass customer followed by High net worth and Affluent Customer</a:t>
            </a:r>
            <a:endParaRPr kumimoji="0" lang="en-I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689719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00F9-529F-F8AC-E748-D6C855301A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70C0"/>
          </a:solidFill>
        </p:spPr>
        <p:txBody>
          <a:bodyPr>
            <a:normAutofit fontScale="90000"/>
          </a:bodyPr>
          <a:lstStyle/>
          <a:p>
            <a:r>
              <a:rPr lang="en-IN" dirty="0"/>
              <a:t>Model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2322-21DB-0A18-61C0-00D467E2C124}"/>
              </a:ext>
            </a:extLst>
          </p:cNvPr>
          <p:cNvSpPr txBox="1"/>
          <p:nvPr/>
        </p:nvSpPr>
        <p:spPr>
          <a:xfrm>
            <a:off x="401640" y="1176728"/>
            <a:ext cx="4402708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1" i="1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RFM analysis and customer profile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BCC7D4-B38E-7513-CB84-002A5FA0F683}"/>
              </a:ext>
            </a:extLst>
          </p:cNvPr>
          <p:cNvSpPr txBox="1"/>
          <p:nvPr/>
        </p:nvSpPr>
        <p:spPr>
          <a:xfrm>
            <a:off x="311699" y="1578511"/>
            <a:ext cx="360513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Based on The Recency of purchase of customer, Frequency of their purchase and Monetary from a purchase made a customer profile visual is generated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Most of the customer are </a:t>
            </a:r>
            <a:r>
              <a:rPr lang="en-IN" dirty="0"/>
              <a:t>Gold </a:t>
            </a: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customer 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I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Platinum being on the second place followed by Silver and Bronze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E224431-8EEA-363E-BAFC-8D0820A5E4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795946"/>
              </p:ext>
            </p:extLst>
          </p:nvPr>
        </p:nvGraphicFramePr>
        <p:xfrm>
          <a:off x="5575217" y="1515280"/>
          <a:ext cx="3257084" cy="2251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62259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Microsoft Office PowerPoint</Application>
  <PresentationFormat>On-screen Show (16:9)</PresentationFormat>
  <Paragraphs>141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development</vt:lpstr>
      <vt:lpstr>Model development</vt:lpstr>
      <vt:lpstr>Model Development</vt:lpstr>
      <vt:lpstr>Model Development</vt:lpstr>
      <vt:lpstr>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kapoor and sons</dc:creator>
  <cp:lastModifiedBy>D K</cp:lastModifiedBy>
  <cp:revision>2</cp:revision>
  <dcterms:modified xsi:type="dcterms:W3CDTF">2023-11-26T18:44:56Z</dcterms:modified>
</cp:coreProperties>
</file>