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imes New Roman Bold" panose="02020803070505020304" pitchFamily="18" charset="0"/>
      <p:regular r:id="rId8"/>
      <p:bold r:id="rId9"/>
    </p:embeddedFont>
    <p:embeddedFont>
      <p:font typeface="Times New Roman Italics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78106" y="3640053"/>
            <a:ext cx="14283333" cy="722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Distinguising Pneumonia from Normal Chest X-Ray using ResNet-50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15685" y="8043375"/>
            <a:ext cx="3998238" cy="1792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1"/>
              </a:lnSpc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to: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Kamal Kishore</a:t>
            </a:r>
          </a:p>
          <a:p>
            <a:pPr algn="just">
              <a:lnSpc>
                <a:spcPts val="4611"/>
              </a:lnSpc>
              <a:spcBef>
                <a:spcPct val="0"/>
              </a:spcBef>
            </a:pPr>
            <a:r>
              <a:rPr lang="en-US" sz="32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PGIMER Chandigarh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483164" y="2320274"/>
            <a:ext cx="13530024" cy="949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0"/>
              </a:lnSpc>
              <a:spcBef>
                <a:spcPct val="0"/>
              </a:spcBef>
            </a:pPr>
            <a:r>
              <a:rPr lang="en-US" sz="49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Assignment 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21589"/>
            <a:ext cx="2958263" cy="8155137"/>
          </a:xfrm>
          <a:custGeom>
            <a:avLst/>
            <a:gdLst/>
            <a:ahLst/>
            <a:cxnLst/>
            <a:rect l="l" t="t" r="r" b="b"/>
            <a:pathLst>
              <a:path w="3859127" h="8155137">
                <a:moveTo>
                  <a:pt x="0" y="0"/>
                </a:moveTo>
                <a:lnTo>
                  <a:pt x="3859128" y="0"/>
                </a:lnTo>
                <a:lnTo>
                  <a:pt x="3859128" y="8155136"/>
                </a:lnTo>
                <a:lnTo>
                  <a:pt x="0" y="8155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45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52730" y="6949034"/>
            <a:ext cx="4335270" cy="3337966"/>
          </a:xfrm>
          <a:custGeom>
            <a:avLst/>
            <a:gdLst/>
            <a:ahLst/>
            <a:cxnLst/>
            <a:rect l="l" t="t" r="r" b="b"/>
            <a:pathLst>
              <a:path w="6217418" h="4114800">
                <a:moveTo>
                  <a:pt x="0" y="0"/>
                </a:moveTo>
                <a:lnTo>
                  <a:pt x="6217418" y="0"/>
                </a:lnTo>
                <a:lnTo>
                  <a:pt x="62174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43414" b="-2327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916166" y="8010554"/>
            <a:ext cx="2492224" cy="1214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1"/>
              </a:lnSpc>
            </a:pPr>
            <a:r>
              <a:rPr lang="en-US" sz="3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</a:p>
          <a:p>
            <a:pPr algn="l">
              <a:lnSpc>
                <a:spcPts val="4611"/>
              </a:lnSpc>
              <a:spcBef>
                <a:spcPct val="0"/>
              </a:spcBef>
            </a:pPr>
            <a:r>
              <a:rPr lang="en-US" sz="329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Shilpi Singh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04457" y="2305685"/>
            <a:ext cx="16079086" cy="695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To classify the chest X rays into either Normal(0) or Pneumonia(1). </a:t>
            </a:r>
          </a:p>
          <a:p>
            <a:pPr algn="l">
              <a:lnSpc>
                <a:spcPts val="5039"/>
              </a:lnSpc>
            </a:pPr>
            <a:endParaRPr lang="en-US" sz="35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(the dataset used was PneumoniaMNIST which has been curated by MedMNIST)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l">
              <a:lnSpc>
                <a:spcPts val="4480"/>
              </a:lnSpc>
              <a:spcBef>
                <a:spcPct val="0"/>
              </a:spcBef>
            </a:pPr>
            <a:endParaRPr lang="en-US" sz="32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classification ResNet-50 is used because it is a powerful 50 layer convolutional network with residual connections that helps in overcoming the problem of vanishing gradients.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Vanishing Gradient problem occurs during backpropagation when weights are updated. Weights get smaller and smaller as they are passed backward, leading to no or poor learning.</a:t>
            </a:r>
          </a:p>
        </p:txBody>
      </p:sp>
      <p:sp>
        <p:nvSpPr>
          <p:cNvPr id="3" name="Freeform 3"/>
          <p:cNvSpPr/>
          <p:nvPr/>
        </p:nvSpPr>
        <p:spPr>
          <a:xfrm rot="-10800000">
            <a:off x="12901237" y="0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31108" y="876300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and Approach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12901237" y="212274"/>
            <a:ext cx="5386763" cy="5386763"/>
          </a:xfrm>
          <a:custGeom>
            <a:avLst/>
            <a:gdLst/>
            <a:ahLst/>
            <a:cxnLst/>
            <a:rect l="l" t="t" r="r" b="b"/>
            <a:pathLst>
              <a:path w="5386763" h="5386763">
                <a:moveTo>
                  <a:pt x="0" y="0"/>
                </a:moveTo>
                <a:lnTo>
                  <a:pt x="5386763" y="0"/>
                </a:lnTo>
                <a:lnTo>
                  <a:pt x="5386763" y="5386763"/>
                </a:lnTo>
                <a:lnTo>
                  <a:pt x="0" y="53867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67944" y="546088"/>
            <a:ext cx="8552113" cy="803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6"/>
              </a:lnSpc>
              <a:spcBef>
                <a:spcPct val="0"/>
              </a:spcBef>
            </a:pPr>
            <a:r>
              <a:rPr lang="en-US" sz="425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Architecture and Workflow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11358" y="2569083"/>
            <a:ext cx="7649951" cy="7177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.Data Preparation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dataset from .npz format were loaded using NumPy to extract the images and labels that were in pre-split arrays format for training, validation and testing.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I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mage Preprocessing: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images were grayscale (28 x 28, single channel) but ResNets expect image of size 224 x 224 pixel with 3 color channels (RGB). Hence the images were resized to 224 x 224 using Albumentations and converted from grayscale to RGB.</a:t>
            </a:r>
          </a:p>
          <a:p>
            <a:pPr algn="just">
              <a:lnSpc>
                <a:spcPts val="3347"/>
              </a:lnSpc>
            </a:pPr>
            <a:endParaRPr lang="en-US" sz="26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6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Data Augmentation: </a:t>
            </a:r>
            <a:r>
              <a:rPr lang="en-US" sz="2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improve model generalization and prevent overfitting, augmentation was used using the Albumentations library. Horizontal Flipping, Brightness/Contrast variations and scaling-rotations were done.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630467" y="1351986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Data Preprocessing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879820" y="2569083"/>
            <a:ext cx="7806800" cy="5082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Transfer Learning Setup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Used ResNet-50 model pretrained on ImageNet, which leverages powerful extraction of features from large number of natural images.</a:t>
            </a:r>
          </a:p>
          <a:p>
            <a:pPr algn="just">
              <a:lnSpc>
                <a:spcPts val="3347"/>
              </a:lnSpc>
            </a:pPr>
            <a:endParaRPr lang="en-US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Customization of Final Layer: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predefined 1000 classes, it was changed to 2 classes for binary classification - Normal vs Pneumonia. </a:t>
            </a:r>
            <a:r>
              <a:rPr lang="en-US" sz="2700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nn.linear(out_features=2)</a:t>
            </a:r>
          </a:p>
          <a:p>
            <a:pPr algn="just">
              <a:lnSpc>
                <a:spcPts val="3347"/>
              </a:lnSpc>
            </a:pPr>
            <a:endParaRPr lang="en-US" sz="2700" i="1">
              <a:solidFill>
                <a:srgbClr val="000000"/>
              </a:solidFill>
              <a:latin typeface="Times New Roman Italics"/>
              <a:ea typeface="Times New Roman Italics"/>
              <a:cs typeface="Times New Roman Italics"/>
              <a:sym typeface="Times New Roman Italics"/>
            </a:endParaRPr>
          </a:p>
          <a:p>
            <a:pPr algn="just">
              <a:lnSpc>
                <a:spcPts val="3347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00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Fine Tuning: </a:t>
            </a: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avoid overfitting on this relatively small dataset, only top layers were fine-tuned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45744" y="1605604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Model Modification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0" y="1992573"/>
            <a:ext cx="9462960" cy="8294427"/>
          </a:xfrm>
          <a:custGeom>
            <a:avLst/>
            <a:gdLst/>
            <a:ahLst/>
            <a:cxnLst/>
            <a:rect l="l" t="t" r="r" b="b"/>
            <a:pathLst>
              <a:path w="11045847" h="8294427">
                <a:moveTo>
                  <a:pt x="0" y="0"/>
                </a:moveTo>
                <a:lnTo>
                  <a:pt x="11045847" y="0"/>
                </a:lnTo>
                <a:lnTo>
                  <a:pt x="11045847" y="8294427"/>
                </a:lnTo>
                <a:lnTo>
                  <a:pt x="0" y="82944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6727" r="1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42637" y="1911308"/>
            <a:ext cx="6035664" cy="6434093"/>
          </a:xfrm>
          <a:custGeom>
            <a:avLst/>
            <a:gdLst/>
            <a:ahLst/>
            <a:cxnLst/>
            <a:rect l="l" t="t" r="r" b="b"/>
            <a:pathLst>
              <a:path w="6035664" h="6434093">
                <a:moveTo>
                  <a:pt x="0" y="0"/>
                </a:moveTo>
                <a:lnTo>
                  <a:pt x="6035664" y="0"/>
                </a:lnTo>
                <a:lnTo>
                  <a:pt x="6035664" y="6434093"/>
                </a:lnTo>
                <a:lnTo>
                  <a:pt x="0" y="6434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85570" y="895350"/>
            <a:ext cx="4474952" cy="6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02"/>
              </a:lnSpc>
              <a:spcBef>
                <a:spcPct val="0"/>
              </a:spcBef>
            </a:pPr>
            <a:r>
              <a:rPr lang="en-US" sz="33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Training Scheme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8993" y="2396903"/>
            <a:ext cx="7865007" cy="6662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lass weights and Loss Function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Due to class imbalance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(Normal - 388; Pneumonia - 3494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class weights were calculated and were used to calculate CrossEntropyLoss function.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Adam Optimizer and Learning Rate: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Adam optimizer with learning rate 1e-4 was used. StepLR scheduler reduced the learning rate by a factor of 0.1 every 5 epochs. This helped in making large updates initially and small refinement later.</a:t>
            </a:r>
          </a:p>
          <a:p>
            <a:pPr algn="just">
              <a:lnSpc>
                <a:spcPts val="5347"/>
              </a:lnSpc>
            </a:pPr>
            <a:endParaRPr lang="en-US" sz="27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>
              <a:lnSpc>
                <a:spcPts val="3471"/>
              </a:lnSpc>
            </a:pP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lang="en-US" sz="27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Epochs: </a:t>
            </a:r>
            <a:r>
              <a:rPr lang="en-US" sz="2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were sufficient for convergence. Validation and Training accuracy was high around this point </a:t>
            </a:r>
            <a:r>
              <a:rPr lang="en-US" sz="2799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(about 98.38% and 96.76% respectively)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1690133"/>
            <a:ext cx="10844211" cy="8143017"/>
          </a:xfrm>
          <a:custGeom>
            <a:avLst/>
            <a:gdLst/>
            <a:ahLst/>
            <a:cxnLst/>
            <a:rect l="l" t="t" r="r" b="b"/>
            <a:pathLst>
              <a:path w="10844211" h="8143017">
                <a:moveTo>
                  <a:pt x="0" y="0"/>
                </a:moveTo>
                <a:lnTo>
                  <a:pt x="10844211" y="0"/>
                </a:lnTo>
                <a:lnTo>
                  <a:pt x="10844211" y="8143017"/>
                </a:lnTo>
                <a:lnTo>
                  <a:pt x="0" y="81430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31108" y="582848"/>
            <a:ext cx="7825785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Evaluation Metrics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1965855"/>
            <a:ext cx="7806800" cy="1946678"/>
            <a:chOff x="0" y="0"/>
            <a:chExt cx="10409067" cy="2595570"/>
          </a:xfrm>
        </p:grpSpPr>
        <p:sp>
          <p:nvSpPr>
            <p:cNvPr id="4" name="TextBox 4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A. Test Loss and Accuracy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870783"/>
              <a:ext cx="10409067" cy="17247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Accuracy of 90.7% was achieved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 Loss was 69.73% slightly higher due to high ratio of imbalance or low minority class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4560233"/>
            <a:ext cx="7806800" cy="4461278"/>
            <a:chOff x="0" y="0"/>
            <a:chExt cx="10409067" cy="5948370"/>
          </a:xfrm>
        </p:grpSpPr>
        <p:sp>
          <p:nvSpPr>
            <p:cNvPr id="7" name="TextBox 7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B. Confusion Matrix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870783"/>
              <a:ext cx="10409067" cy="50775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177 True Normal conditions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57 Normals are falsely classified as Pneumonia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389 Pneumonia are correctly identified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 Pneumonia is falsely classified as Normal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 : In healhcare it is relatively safer to mistakenly classify a healthy person as ill than to miss a diseased case.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90657" y="1965855"/>
            <a:ext cx="7806800" cy="3216170"/>
            <a:chOff x="0" y="0"/>
            <a:chExt cx="10409067" cy="4288226"/>
          </a:xfrm>
        </p:grpSpPr>
        <p:sp>
          <p:nvSpPr>
            <p:cNvPr id="10" name="TextBox 10"/>
            <p:cNvSpPr txBox="1"/>
            <p:nvPr/>
          </p:nvSpPr>
          <p:spPr>
            <a:xfrm>
              <a:off x="263815" y="-133350"/>
              <a:ext cx="8567061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C. Precision, Recall and F1-score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87039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Precision of Normal is 0.99, almost all predicted Normals are actually Normal.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Recall for Normal is 0.76, which means that 24% of real Normals are misclassified as Pneumonia.</a:t>
              </a:r>
            </a:p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F1-score of Pneumonia is 0.89, which tells us that model is good in catching Pneumonia cases.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90657" y="5817533"/>
            <a:ext cx="7806800" cy="3203978"/>
            <a:chOff x="0" y="0"/>
            <a:chExt cx="10409067" cy="4271970"/>
          </a:xfrm>
        </p:grpSpPr>
        <p:sp>
          <p:nvSpPr>
            <p:cNvPr id="13" name="TextBox 13"/>
            <p:cNvSpPr txBox="1"/>
            <p:nvPr/>
          </p:nvSpPr>
          <p:spPr>
            <a:xfrm>
              <a:off x="364364" y="-133350"/>
              <a:ext cx="7511802" cy="8069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702"/>
                </a:lnSpc>
                <a:spcBef>
                  <a:spcPct val="0"/>
                </a:spcBef>
              </a:pPr>
              <a:r>
                <a:rPr lang="en-US" sz="3358" b="1">
                  <a:solidFill>
                    <a:srgbClr val="0097B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D. AUC-ROC Score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70783"/>
              <a:ext cx="10409067" cy="34011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82930" lvl="1" indent="-291465" algn="just">
                <a:lnSpc>
                  <a:spcPts val="3347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score for AUC-ROC is 0.9743, which means that the model separates Pneumonia from Normal extremely well.</a:t>
              </a:r>
            </a:p>
            <a:p>
              <a:pPr algn="just">
                <a:lnSpc>
                  <a:spcPts val="3347"/>
                </a:lnSpc>
              </a:pPr>
              <a:endPara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algn="just">
                <a:lnSpc>
                  <a:spcPts val="3347"/>
                </a:lnSpc>
              </a:pPr>
              <a:r>
                <a:rPr lang="en-US" sz="2700" i="1">
                  <a:solidFill>
                    <a:srgbClr val="000000"/>
                  </a:solidFill>
                  <a:latin typeface="Times New Roman Italics"/>
                  <a:ea typeface="Times New Roman Italics"/>
                  <a:cs typeface="Times New Roman Italics"/>
                  <a:sym typeface="Times New Roman Italics"/>
                </a:rPr>
                <a:t>Note: Since this score is close to 1 it can be clinically reliable for screening.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2728" y="582848"/>
            <a:ext cx="9691330" cy="739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1"/>
              </a:lnSpc>
              <a:spcBef>
                <a:spcPct val="0"/>
              </a:spcBef>
            </a:pPr>
            <a:r>
              <a:rPr lang="en-US" sz="3893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Few Other Question asked in Assignment pdf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988760"/>
            <a:ext cx="16230600" cy="411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59"/>
              </a:lnSpc>
              <a:spcBef>
                <a:spcPct val="0"/>
              </a:spcBef>
            </a:pPr>
            <a:r>
              <a:rPr lang="en-US" sz="282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Q1. How problem of Class Imbalance have been detected and mitigated?</a:t>
            </a:r>
          </a:p>
          <a:p>
            <a:pPr algn="l">
              <a:lnSpc>
                <a:spcPts val="3543"/>
              </a:lnSpc>
              <a:spcBef>
                <a:spcPct val="0"/>
              </a:spcBef>
            </a:pPr>
            <a:r>
              <a:rPr lang="en-US" sz="2531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Ans.</a:t>
            </a:r>
            <a:r>
              <a:rPr lang="en-US" sz="2531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imbalance of data were observed in the ratio 1:9 on loading the training dataset. Normal samples were 388 and Pneumonia samples were 3494.</a:t>
            </a:r>
          </a:p>
          <a:p>
            <a:pPr algn="l">
              <a:lnSpc>
                <a:spcPts val="3543"/>
              </a:lnSpc>
              <a:spcBef>
                <a:spcPct val="0"/>
              </a:spcBef>
            </a:pPr>
            <a:r>
              <a:rPr lang="en-US" sz="2531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Mitigation Strategy</a:t>
            </a: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class weights using </a:t>
            </a:r>
            <a:r>
              <a:rPr lang="en-US" sz="2531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sklearn.utils.class.compute_class_weight() </a:t>
            </a: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whose output was</a:t>
            </a:r>
            <a:r>
              <a:rPr lang="en-US" sz="2531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 [5.0026, 0.5555].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these weights were applied in the loss function to penalize the dominant class less and amplify learning of minority class. </a:t>
            </a:r>
          </a:p>
          <a:p>
            <a:pPr marL="546471" lvl="1" indent="-273236" algn="l">
              <a:lnSpc>
                <a:spcPts val="3543"/>
              </a:lnSpc>
              <a:buFont typeface="Arial"/>
              <a:buChar char="•"/>
            </a:pPr>
            <a:r>
              <a:rPr lang="en-US" sz="25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helped in maintaining high recall for pneumonia, reduce bias towards majority class and achieve good F1-Score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66" y="6637211"/>
            <a:ext cx="17470534" cy="2666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2"/>
              </a:lnSpc>
              <a:spcBef>
                <a:spcPct val="0"/>
              </a:spcBef>
            </a:pPr>
            <a:r>
              <a:rPr lang="en-US" sz="2758" b="1">
                <a:solidFill>
                  <a:srgbClr val="0097B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Q2. Describe measures taken to prevent overfitting.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Augmentation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HorizontalFlip, RandomBrightnessContrast, ShiftScaleRotate, Resize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Pretrained Transfer Learning (ResNet-50)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fine tuning of top layers</a:t>
            </a:r>
          </a:p>
          <a:p>
            <a:pPr algn="l">
              <a:lnSpc>
                <a:spcPts val="3427"/>
              </a:lnSpc>
              <a:spcBef>
                <a:spcPct val="0"/>
              </a:spcBef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Regularization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Adam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 for faster convergence. L2 Regularization can also be used via 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Adam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Optimizer (</a:t>
            </a:r>
            <a:r>
              <a:rPr lang="en-US" sz="2448" i="1">
                <a:solidFill>
                  <a:srgbClr val="000000"/>
                </a:solidFill>
                <a:latin typeface="Times New Roman Italics"/>
                <a:ea typeface="Times New Roman Italics"/>
                <a:cs typeface="Times New Roman Italics"/>
                <a:sym typeface="Times New Roman Italics"/>
              </a:rPr>
              <a:t>weight_decay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algn="l">
              <a:lnSpc>
                <a:spcPts val="3427"/>
              </a:lnSpc>
            </a:pP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2448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Learning Rate Scheduler</a:t>
            </a:r>
            <a:r>
              <a:rPr lang="en-US" sz="24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to gradually reduce the learning rate which allowed fine tuning without overshooting minima</a:t>
            </a:r>
          </a:p>
          <a:p>
            <a:pPr algn="l">
              <a:lnSpc>
                <a:spcPts val="3427"/>
              </a:lnSpc>
            </a:pPr>
            <a:endParaRPr lang="en-US" sz="24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811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 Italics</vt:lpstr>
      <vt:lpstr>Times New Roman</vt:lpstr>
      <vt:lpstr>Arial</vt:lpstr>
      <vt:lpstr>Times New Roman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Distinguising Normal</dc:title>
  <cp:lastModifiedBy>SHILPI SINGH</cp:lastModifiedBy>
  <cp:revision>2</cp:revision>
  <dcterms:created xsi:type="dcterms:W3CDTF">2006-08-16T00:00:00Z</dcterms:created>
  <dcterms:modified xsi:type="dcterms:W3CDTF">2025-06-08T16:00:23Z</dcterms:modified>
  <dc:identifier>DAGpvkWAQHA</dc:identifier>
</cp:coreProperties>
</file>