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Times New Roman Bold" panose="02020803070505020304" pitchFamily="18" charset="0"/>
      <p:regular r:id="rId9"/>
      <p:bold r:id="rId10"/>
    </p:embeddedFont>
    <p:embeddedFont>
      <p:font typeface="Times New Roman Italics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B113-77CD-4583-A3D6-8CA643C47AE3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BE7E-A201-4906-A7F9-D5FC78E9F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0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2BE7E-A201-4906-A7F9-D5FC78E9FC1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1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78106" y="3640053"/>
            <a:ext cx="14283333" cy="72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Distinguising Pneumonia from Normal Chest X-Ray using ResNet-50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15685" y="8043375"/>
            <a:ext cx="3998238" cy="1792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1"/>
              </a:lnSpc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</a:p>
          <a:p>
            <a:pPr algn="just">
              <a:lnSpc>
                <a:spcPts val="4611"/>
              </a:lnSpc>
              <a:spcBef>
                <a:spcPct val="0"/>
              </a:spcBef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Kamal Kishore</a:t>
            </a:r>
          </a:p>
          <a:p>
            <a:pPr algn="just">
              <a:lnSpc>
                <a:spcPts val="4611"/>
              </a:lnSpc>
              <a:spcBef>
                <a:spcPct val="0"/>
              </a:spcBef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PGIMER Chandigarh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83164" y="2320274"/>
            <a:ext cx="13530024" cy="949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0"/>
              </a:lnSpc>
              <a:spcBef>
                <a:spcPct val="0"/>
              </a:spcBef>
            </a:pPr>
            <a:r>
              <a:rPr lang="en-US" sz="49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Assignment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21589"/>
            <a:ext cx="2958263" cy="8155137"/>
          </a:xfrm>
          <a:custGeom>
            <a:avLst/>
            <a:gdLst/>
            <a:ahLst/>
            <a:cxnLst/>
            <a:rect l="l" t="t" r="r" b="b"/>
            <a:pathLst>
              <a:path w="3859127" h="8155137">
                <a:moveTo>
                  <a:pt x="0" y="0"/>
                </a:moveTo>
                <a:lnTo>
                  <a:pt x="3859128" y="0"/>
                </a:lnTo>
                <a:lnTo>
                  <a:pt x="3859128" y="8155136"/>
                </a:lnTo>
                <a:lnTo>
                  <a:pt x="0" y="8155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45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952730" y="6949034"/>
            <a:ext cx="4335270" cy="3337966"/>
          </a:xfrm>
          <a:custGeom>
            <a:avLst/>
            <a:gdLst/>
            <a:ahLst/>
            <a:cxnLst/>
            <a:rect l="l" t="t" r="r" b="b"/>
            <a:pathLst>
              <a:path w="6217418" h="4114800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43414" b="-2327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520964" y="8043375"/>
            <a:ext cx="2492224" cy="121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1"/>
              </a:lnSpc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</a:p>
          <a:p>
            <a:pPr algn="l">
              <a:lnSpc>
                <a:spcPts val="4611"/>
              </a:lnSpc>
              <a:spcBef>
                <a:spcPct val="0"/>
              </a:spcBef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Shilpi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4457" y="2305685"/>
            <a:ext cx="16079086" cy="695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</a:t>
            </a: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To classify the chest X rays into either Normal(0) or Pneumonia(1). 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(the dataset used was PneumoniaMNIST which has been curated by MedMNIST)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i="1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i="1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classification ResNet-50 is used because it is a powerful 50 layer convolutional network with residual connections that helps in overcoming the problem of vanishing gradients.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Vanishing Gradient problem occurs during backpropagation when weights are updated. Weights get smaller and smaller as they are passed backward, leading to no or poor learning.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12901237" y="0"/>
            <a:ext cx="5386763" cy="5386763"/>
          </a:xfrm>
          <a:custGeom>
            <a:avLst/>
            <a:gdLst/>
            <a:ahLst/>
            <a:cxnLst/>
            <a:rect l="l" t="t" r="r" b="b"/>
            <a:pathLst>
              <a:path w="5386763" h="5386763">
                <a:moveTo>
                  <a:pt x="0" y="0"/>
                </a:moveTo>
                <a:lnTo>
                  <a:pt x="5386763" y="0"/>
                </a:lnTo>
                <a:lnTo>
                  <a:pt x="5386763" y="5386763"/>
                </a:lnTo>
                <a:lnTo>
                  <a:pt x="0" y="5386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31108" y="876300"/>
            <a:ext cx="7825785" cy="73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  <a:spcBef>
                <a:spcPct val="0"/>
              </a:spcBef>
            </a:pPr>
            <a:r>
              <a:rPr lang="en-US" sz="38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and Approach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12901237" y="212274"/>
            <a:ext cx="5386763" cy="5386763"/>
          </a:xfrm>
          <a:custGeom>
            <a:avLst/>
            <a:gdLst/>
            <a:ahLst/>
            <a:cxnLst/>
            <a:rect l="l" t="t" r="r" b="b"/>
            <a:pathLst>
              <a:path w="5386763" h="5386763">
                <a:moveTo>
                  <a:pt x="0" y="0"/>
                </a:moveTo>
                <a:lnTo>
                  <a:pt x="5386763" y="0"/>
                </a:lnTo>
                <a:lnTo>
                  <a:pt x="5386763" y="5386763"/>
                </a:lnTo>
                <a:lnTo>
                  <a:pt x="0" y="5386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67944" y="546088"/>
            <a:ext cx="8552113" cy="80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6"/>
              </a:lnSpc>
              <a:spcBef>
                <a:spcPct val="0"/>
              </a:spcBef>
            </a:pPr>
            <a:r>
              <a:rPr lang="en-US" sz="425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Architecture and Workflow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1358" y="2569083"/>
            <a:ext cx="7649951" cy="7177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47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.Data Preparation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dataset from .npz format were loaded using NumPy to extract the images and labels that were in pre-split arrays format for training, validation and testing.</a:t>
            </a:r>
          </a:p>
          <a:p>
            <a:pPr algn="just">
              <a:lnSpc>
                <a:spcPts val="3347"/>
              </a:lnSpc>
            </a:pPr>
            <a:endParaRPr lang="en-US" sz="2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347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</a:t>
            </a:r>
            <a:r>
              <a:rPr lang="en-US" sz="2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mage Preprocessing: 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images were grayscale (28 x 28, single channel) but ResNets expect image of size 224 x 224 pixel with 3 color channels (RGB). Hence the images were resized to 224 x 224 using Albumentations and converted from grayscale to RGB.</a:t>
            </a:r>
          </a:p>
          <a:p>
            <a:pPr algn="just">
              <a:lnSpc>
                <a:spcPts val="3347"/>
              </a:lnSpc>
            </a:pPr>
            <a:endParaRPr lang="en-US" sz="2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347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Data Augmentation: 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model generalization and prevent overfitting, augmentation was used using the Albumentations library. Horizontal Flipping, Brightness/Contrast variations and scaling-rotations were done.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30467" y="1351986"/>
            <a:ext cx="4474952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A. Data Preprocessing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79820" y="2569083"/>
            <a:ext cx="7806800" cy="508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47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Transfer Learning Setup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ResNet-50 model pretrained on ImageNet, which leverages powerful extraction of features from large number of natural images.</a:t>
            </a:r>
          </a:p>
          <a:p>
            <a:pPr algn="just">
              <a:lnSpc>
                <a:spcPts val="3347"/>
              </a:lnSpc>
            </a:pPr>
            <a:endParaRPr lang="en-US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347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Customization of Final Layer: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predefined 1000 classes, it was changed to 2 classes for binary classification - Normal vs Pneumonia. </a:t>
            </a:r>
            <a:r>
              <a:rPr lang="en-US" sz="27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nn.linear(out_features=2)</a:t>
            </a:r>
          </a:p>
          <a:p>
            <a:pPr algn="just">
              <a:lnSpc>
                <a:spcPts val="3347"/>
              </a:lnSpc>
            </a:pPr>
            <a:endParaRPr lang="en-US" sz="2700" i="1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3347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Fine Tuning: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overfitting on this relatively small dataset, only top layers were fine-tuned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45744" y="1605604"/>
            <a:ext cx="4474952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 Model Modification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1992573"/>
            <a:ext cx="9462960" cy="8294427"/>
          </a:xfrm>
          <a:custGeom>
            <a:avLst/>
            <a:gdLst/>
            <a:ahLst/>
            <a:cxnLst/>
            <a:rect l="l" t="t" r="r" b="b"/>
            <a:pathLst>
              <a:path w="11045847" h="8294427">
                <a:moveTo>
                  <a:pt x="0" y="0"/>
                </a:moveTo>
                <a:lnTo>
                  <a:pt x="11045847" y="0"/>
                </a:lnTo>
                <a:lnTo>
                  <a:pt x="11045847" y="8294427"/>
                </a:lnTo>
                <a:lnTo>
                  <a:pt x="0" y="8294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6727" r="1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42637" y="1911308"/>
            <a:ext cx="6035664" cy="6434093"/>
          </a:xfrm>
          <a:custGeom>
            <a:avLst/>
            <a:gdLst/>
            <a:ahLst/>
            <a:cxnLst/>
            <a:rect l="l" t="t" r="r" b="b"/>
            <a:pathLst>
              <a:path w="6035664" h="6434093">
                <a:moveTo>
                  <a:pt x="0" y="0"/>
                </a:moveTo>
                <a:lnTo>
                  <a:pt x="6035664" y="0"/>
                </a:lnTo>
                <a:lnTo>
                  <a:pt x="6035664" y="6434093"/>
                </a:lnTo>
                <a:lnTo>
                  <a:pt x="0" y="6434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85570" y="895350"/>
            <a:ext cx="4474952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C. Training Scheme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78993" y="2396903"/>
            <a:ext cx="7865007" cy="666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</a:t>
            </a: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lass weights and Loss Function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Due to class imbalance </a:t>
            </a:r>
            <a:r>
              <a:rPr lang="en-US" sz="2799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(Normal - 388; Pneumonia - 3494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class weights were calculated and were used to calculate CrossEntropyLoss function.</a:t>
            </a:r>
          </a:p>
          <a:p>
            <a:pPr algn="just">
              <a:lnSpc>
                <a:spcPts val="5347"/>
              </a:lnSpc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Adam Optimizer and Learning Rate: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optimizer with learning rate 1e-4 was used. StepLR scheduler reduced the learning rate by a factor of 0.1 every 5 epochs. This helped in making large updates initially and small refinement later.</a:t>
            </a:r>
          </a:p>
          <a:p>
            <a:pPr algn="just">
              <a:lnSpc>
                <a:spcPts val="5347"/>
              </a:lnSpc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Epochs: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were sufficient for convergence. Validation and Training accuracy was high around this point </a:t>
            </a:r>
            <a:r>
              <a:rPr lang="en-US" sz="2799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(about 98.38% and 96.76% respectively)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1690133"/>
            <a:ext cx="10844211" cy="8143017"/>
          </a:xfrm>
          <a:custGeom>
            <a:avLst/>
            <a:gdLst/>
            <a:ahLst/>
            <a:cxnLst/>
            <a:rect l="l" t="t" r="r" b="b"/>
            <a:pathLst>
              <a:path w="10844211" h="8143017">
                <a:moveTo>
                  <a:pt x="0" y="0"/>
                </a:moveTo>
                <a:lnTo>
                  <a:pt x="10844211" y="0"/>
                </a:lnTo>
                <a:lnTo>
                  <a:pt x="10844211" y="8143017"/>
                </a:lnTo>
                <a:lnTo>
                  <a:pt x="0" y="8143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31108" y="582848"/>
            <a:ext cx="7825785" cy="73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  <a:spcBef>
                <a:spcPct val="0"/>
              </a:spcBef>
            </a:pPr>
            <a:r>
              <a:rPr lang="en-US" sz="38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Evaluation Metrics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965855"/>
            <a:ext cx="7806800" cy="1946678"/>
            <a:chOff x="0" y="0"/>
            <a:chExt cx="10409067" cy="2595570"/>
          </a:xfrm>
        </p:grpSpPr>
        <p:sp>
          <p:nvSpPr>
            <p:cNvPr id="4" name="TextBox 4"/>
            <p:cNvSpPr txBox="1"/>
            <p:nvPr/>
          </p:nvSpPr>
          <p:spPr>
            <a:xfrm>
              <a:off x="364364" y="-133350"/>
              <a:ext cx="7511802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A. Test Loss and Accuracy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70783"/>
              <a:ext cx="10409067" cy="1724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Accuracy of 91.03% was achieved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Loss was 74.27% slightly higher due to high ratio of imbalance or low minority class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4560233"/>
            <a:ext cx="7806800" cy="4461278"/>
            <a:chOff x="0" y="0"/>
            <a:chExt cx="10409067" cy="5948370"/>
          </a:xfrm>
        </p:grpSpPr>
        <p:sp>
          <p:nvSpPr>
            <p:cNvPr id="7" name="TextBox 7"/>
            <p:cNvSpPr txBox="1"/>
            <p:nvPr/>
          </p:nvSpPr>
          <p:spPr>
            <a:xfrm>
              <a:off x="364364" y="-133350"/>
              <a:ext cx="7511802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B. Confusion Matrix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70783"/>
              <a:ext cx="10409067" cy="507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180 True Normal conditions are correctly identified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54 Normals are falsely classified as Pneumonia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388 Pneumonia are correctly identified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Pneumonia is falsely classified as Normal</a:t>
              </a:r>
            </a:p>
            <a:p>
              <a:pPr algn="just">
                <a:lnSpc>
                  <a:spcPts val="3347"/>
                </a:lnSpc>
              </a:pPr>
              <a:endPara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just">
                <a:lnSpc>
                  <a:spcPts val="3347"/>
                </a:lnSpc>
              </a:pPr>
              <a:r>
                <a:rPr lang="en-US" sz="27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Note : In healhcare it is relatively safer to mistakenly classify a healthy person as ill than to miss a diseased case.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90657" y="1965855"/>
            <a:ext cx="7806800" cy="3216170"/>
            <a:chOff x="0" y="0"/>
            <a:chExt cx="10409067" cy="4288226"/>
          </a:xfrm>
        </p:grpSpPr>
        <p:sp>
          <p:nvSpPr>
            <p:cNvPr id="10" name="TextBox 10"/>
            <p:cNvSpPr txBox="1"/>
            <p:nvPr/>
          </p:nvSpPr>
          <p:spPr>
            <a:xfrm>
              <a:off x="263815" y="-133350"/>
              <a:ext cx="8567061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C. Precision, Recall and F1-score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7039"/>
              <a:ext cx="10409067" cy="3401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Precision of Normal is 0.99, almost all predicted </a:t>
              </a:r>
              <a:r>
                <a:rPr lang="en-US" sz="27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Normals</a:t>
              </a:r>
              <a:r>
                <a:rPr lang="en-US" sz="27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actually Normal.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Recall for Normal is 0.77, which means that 23% of real </a:t>
              </a:r>
              <a:r>
                <a:rPr lang="en-US" sz="27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Normals</a:t>
              </a:r>
              <a:r>
                <a:rPr lang="en-US" sz="27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misclassified as Pneumonia.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F1-score of Pneumonia is 0.93, which tells us that model is good in catching Pneumonia cases.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90657" y="5817533"/>
            <a:ext cx="7806800" cy="3203978"/>
            <a:chOff x="0" y="0"/>
            <a:chExt cx="10409067" cy="4271970"/>
          </a:xfrm>
        </p:grpSpPr>
        <p:sp>
          <p:nvSpPr>
            <p:cNvPr id="13" name="TextBox 13"/>
            <p:cNvSpPr txBox="1"/>
            <p:nvPr/>
          </p:nvSpPr>
          <p:spPr>
            <a:xfrm>
              <a:off x="364364" y="-133350"/>
              <a:ext cx="7511802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D. AUC-ROC Score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70783"/>
              <a:ext cx="10409067" cy="3401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score for AUC-ROC is 0.9713, which means that the model separates Pneumonia from Normal extremely well.</a:t>
              </a:r>
            </a:p>
            <a:p>
              <a:pPr algn="just">
                <a:lnSpc>
                  <a:spcPts val="3347"/>
                </a:lnSpc>
              </a:pPr>
              <a:endPara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just">
                <a:lnSpc>
                  <a:spcPts val="3347"/>
                </a:lnSpc>
              </a:pPr>
              <a:r>
                <a:rPr lang="en-US" sz="27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Note: Since this score is close to 1 it can be clinically reliable for screening.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2728" y="582848"/>
            <a:ext cx="9691330" cy="73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  <a:spcBef>
                <a:spcPct val="0"/>
              </a:spcBef>
            </a:pPr>
            <a:r>
              <a:rPr lang="en-US" sz="38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Few Other Question asked in Assignment pdf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88760"/>
            <a:ext cx="16230600" cy="411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9"/>
              </a:lnSpc>
              <a:spcBef>
                <a:spcPct val="0"/>
              </a:spcBef>
            </a:pPr>
            <a:r>
              <a:rPr lang="en-US" sz="2828" b="1" dirty="0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Q1. How problem of Class Imbalance have been detected and mitigated?</a:t>
            </a:r>
          </a:p>
          <a:p>
            <a:pPr algn="l">
              <a:lnSpc>
                <a:spcPts val="3543"/>
              </a:lnSpc>
              <a:spcBef>
                <a:spcPct val="0"/>
              </a:spcBef>
            </a:pPr>
            <a:r>
              <a:rPr lang="en-US" sz="2531" b="1" dirty="0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Ans.</a:t>
            </a:r>
            <a:r>
              <a:rPr lang="en-US" sz="2531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5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imbalance of data were observed in the ratio 1:9 on loading the training dataset. Normal samples were 388 and Pneumonia samples were 3494.</a:t>
            </a:r>
          </a:p>
          <a:p>
            <a:pPr algn="l">
              <a:lnSpc>
                <a:spcPts val="3543"/>
              </a:lnSpc>
              <a:spcBef>
                <a:spcPct val="0"/>
              </a:spcBef>
            </a:pPr>
            <a:r>
              <a:rPr lang="en-US" sz="2531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Mitigation Strategy</a:t>
            </a:r>
            <a:r>
              <a:rPr lang="en-US" sz="25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546471" lvl="1" indent="-273236" algn="l">
              <a:lnSpc>
                <a:spcPts val="3543"/>
              </a:lnSpc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class weights using </a:t>
            </a:r>
            <a:r>
              <a:rPr lang="en-US" sz="2531" i="1" dirty="0" err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sklearn.utils.class.compute_class_weight</a:t>
            </a:r>
            <a:r>
              <a:rPr lang="en-US" sz="2531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() </a:t>
            </a:r>
            <a:r>
              <a:rPr lang="en-US" sz="25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 output was</a:t>
            </a:r>
            <a:r>
              <a:rPr lang="en-US" sz="2531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[5.0026, 0.5555]. </a:t>
            </a:r>
          </a:p>
          <a:p>
            <a:pPr marL="546471" lvl="1" indent="-273236" algn="l">
              <a:lnSpc>
                <a:spcPts val="3543"/>
              </a:lnSpc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these weights were applied in the loss function to penalize the dominant class less and amplify learning of minority class. </a:t>
            </a:r>
          </a:p>
          <a:p>
            <a:pPr marL="546471" lvl="1" indent="-273236" algn="l">
              <a:lnSpc>
                <a:spcPts val="3543"/>
              </a:lnSpc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helped in maintaining high recall for pneumonia, reduce bias towards majority class and achieve good F1-Score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7466" y="6637211"/>
            <a:ext cx="17470534" cy="2666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2"/>
              </a:lnSpc>
              <a:spcBef>
                <a:spcPct val="0"/>
              </a:spcBef>
            </a:pPr>
            <a:r>
              <a:rPr lang="en-US" sz="27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Q2. Describe measures taken to prevent overfitting.</a:t>
            </a:r>
          </a:p>
          <a:p>
            <a:pPr algn="l">
              <a:lnSpc>
                <a:spcPts val="3427"/>
              </a:lnSpc>
              <a:spcBef>
                <a:spcPct val="0"/>
              </a:spcBef>
            </a:pP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44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Augmentation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4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HorizontalFlip, RandomBrightnessContrast, ShiftScaleRotate, Resize</a:t>
            </a:r>
          </a:p>
          <a:p>
            <a:pPr algn="l">
              <a:lnSpc>
                <a:spcPts val="3427"/>
              </a:lnSpc>
              <a:spcBef>
                <a:spcPct val="0"/>
              </a:spcBef>
            </a:pP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44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Pretrained Transfer Learning (ResNet-50)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fine tuning of top layers</a:t>
            </a:r>
          </a:p>
          <a:p>
            <a:pPr algn="l">
              <a:lnSpc>
                <a:spcPts val="3427"/>
              </a:lnSpc>
              <a:spcBef>
                <a:spcPct val="0"/>
              </a:spcBef>
            </a:pP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44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Regularization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4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Adam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optimizer for faster convergence. L2 Regularization can also be used via </a:t>
            </a:r>
            <a:r>
              <a:rPr lang="en-US" sz="244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Adam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Optimizer (</a:t>
            </a:r>
            <a:r>
              <a:rPr lang="en-US" sz="244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weight_decay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algn="l">
              <a:lnSpc>
                <a:spcPts val="3427"/>
              </a:lnSpc>
            </a:pP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44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Learning Rate Scheduler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to gradually reduce the learning rate which allowed fine tuning without overshooting minima</a:t>
            </a:r>
          </a:p>
          <a:p>
            <a:pPr algn="l">
              <a:lnSpc>
                <a:spcPts val="3427"/>
              </a:lnSpc>
            </a:pPr>
            <a:endParaRPr lang="en-US" sz="244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812</Words>
  <Application>Microsoft Office PowerPoint</Application>
  <PresentationFormat>Custom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 Bold</vt:lpstr>
      <vt:lpstr>Times New Roman</vt:lpstr>
      <vt:lpstr>Arial</vt:lpstr>
      <vt:lpstr>Times New Roman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Distinguising Normal</dc:title>
  <dc:creator>SHILPI SINGH</dc:creator>
  <cp:lastModifiedBy>SHILPI SINGH</cp:lastModifiedBy>
  <cp:revision>4</cp:revision>
  <dcterms:created xsi:type="dcterms:W3CDTF">2006-08-16T00:00:00Z</dcterms:created>
  <dcterms:modified xsi:type="dcterms:W3CDTF">2025-06-09T15:04:51Z</dcterms:modified>
  <dc:identifier>DAGpvkWAQHA</dc:identifier>
</cp:coreProperties>
</file>