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Predicting the Popular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552" y="4147494"/>
            <a:ext cx="1747578" cy="402707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dirty="0"/>
              <a:t>By: Shilpi</a:t>
            </a:r>
            <a:endParaRPr lang="en-US" b="1" dirty="0">
              <a:solidFill>
                <a:srgbClr val="082A75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09C16A-8AF7-4228-9C17-793FC83D8730}"/>
              </a:ext>
            </a:extLst>
          </p:cNvPr>
          <p:cNvSpPr/>
          <p:nvPr/>
        </p:nvSpPr>
        <p:spPr>
          <a:xfrm>
            <a:off x="3352800" y="260058"/>
            <a:ext cx="8757920" cy="6364261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18A41-D9F0-4548-AB84-77469D9C20E8}"/>
              </a:ext>
            </a:extLst>
          </p:cNvPr>
          <p:cNvSpPr/>
          <p:nvPr/>
        </p:nvSpPr>
        <p:spPr>
          <a:xfrm>
            <a:off x="3505200" y="360727"/>
            <a:ext cx="8415556" cy="609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F9526E-A641-4142-97B7-4ABDF8D1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480" y="642594"/>
            <a:ext cx="8127999" cy="11309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Improve the experience of the visitors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D611E-2866-427A-8583-D2A48FD0209D}"/>
              </a:ext>
            </a:extLst>
          </p:cNvPr>
          <p:cNvSpPr txBox="1"/>
          <p:nvPr/>
        </p:nvSpPr>
        <p:spPr>
          <a:xfrm>
            <a:off x="3586481" y="1946246"/>
            <a:ext cx="8016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Visitors like to experience the place and visit the most popular areas and locations.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visitors know about the areas in town which has most number of popular places beforehand, then it will certainly help them to plan the trip better.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Getting different attractions in the vicinity will certainly reduce the travel time.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Visitor can see more iconic venues with less travel time.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Prediction will help the visitors in saving the money: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By booking their reservations in advance at the local landmark places like restaurants, museums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By booking their accommodation, rent the car, etc. based on the travel time required to reach these highly rated places of the city.</a:t>
            </a:r>
          </a:p>
        </p:txBody>
      </p:sp>
    </p:spTree>
    <p:extLst>
      <p:ext uri="{BB962C8B-B14F-4D97-AF65-F5344CB8AC3E}">
        <p14:creationId xmlns:p14="http://schemas.microsoft.com/office/powerpoint/2010/main" val="19287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09C16A-8AF7-4228-9C17-793FC83D8730}"/>
              </a:ext>
            </a:extLst>
          </p:cNvPr>
          <p:cNvSpPr/>
          <p:nvPr/>
        </p:nvSpPr>
        <p:spPr>
          <a:xfrm>
            <a:off x="3352800" y="260058"/>
            <a:ext cx="8757920" cy="6364261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18A41-D9F0-4548-AB84-77469D9C20E8}"/>
              </a:ext>
            </a:extLst>
          </p:cNvPr>
          <p:cNvSpPr/>
          <p:nvPr/>
        </p:nvSpPr>
        <p:spPr>
          <a:xfrm>
            <a:off x="3505200" y="360727"/>
            <a:ext cx="8415556" cy="609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F9526E-A641-4142-97B7-4ABDF8D1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480" y="642594"/>
            <a:ext cx="8127999" cy="11309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acquisition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D611E-2866-427A-8583-D2A48FD0209D}"/>
              </a:ext>
            </a:extLst>
          </p:cNvPr>
          <p:cNvSpPr txBox="1"/>
          <p:nvPr/>
        </p:nvSpPr>
        <p:spPr>
          <a:xfrm>
            <a:off x="3586481" y="1946246"/>
            <a:ext cx="8016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Foursquare API has information about the venues and their categories for Orlando, Florida.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While retrieving only the popular venues from Foursquare API, an additional  parameter is used(</a:t>
            </a:r>
            <a:r>
              <a:rPr lang="en-US" dirty="0" err="1"/>
              <a:t>bool_popular</a:t>
            </a:r>
            <a:r>
              <a:rPr lang="en-US" dirty="0"/>
              <a:t> = 1).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Geolocation data (latitude and longitude) is retrieved from Google Maps API.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There are 61 categories for venues in the dataset retrieved from Foursquare API.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cleaned data contains four major categories (Restaurant, Drinks, Park, Others).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6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09C16A-8AF7-4228-9C17-793FC83D8730}"/>
              </a:ext>
            </a:extLst>
          </p:cNvPr>
          <p:cNvSpPr/>
          <p:nvPr/>
        </p:nvSpPr>
        <p:spPr>
          <a:xfrm>
            <a:off x="3352800" y="260058"/>
            <a:ext cx="8757920" cy="6364261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hhhhh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18A41-D9F0-4548-AB84-77469D9C20E8}"/>
              </a:ext>
            </a:extLst>
          </p:cNvPr>
          <p:cNvSpPr/>
          <p:nvPr/>
        </p:nvSpPr>
        <p:spPr>
          <a:xfrm>
            <a:off x="3505200" y="360727"/>
            <a:ext cx="8415556" cy="609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F9526E-A641-4142-97B7-4ABDF8D1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718" y="484036"/>
            <a:ext cx="8127999" cy="11309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Analysis: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Frequency of venues in different categories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4063B-929F-4439-822E-A3CC4491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04" y="1787688"/>
            <a:ext cx="4832497" cy="3308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F5E8A-98E3-4872-8C3E-5281469C68BB}"/>
              </a:ext>
            </a:extLst>
          </p:cNvPr>
          <p:cNvSpPr txBox="1"/>
          <p:nvPr/>
        </p:nvSpPr>
        <p:spPr>
          <a:xfrm>
            <a:off x="3679740" y="5421991"/>
            <a:ext cx="789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tells that there are 6 popular parks, 10 popular locations to enjoy the </a:t>
            </a:r>
          </a:p>
          <a:p>
            <a:r>
              <a:rPr lang="en-US" dirty="0"/>
              <a:t>Drinks and 30 highly rated restaurants.</a:t>
            </a:r>
          </a:p>
        </p:txBody>
      </p:sp>
    </p:spTree>
    <p:extLst>
      <p:ext uri="{BB962C8B-B14F-4D97-AF65-F5344CB8AC3E}">
        <p14:creationId xmlns:p14="http://schemas.microsoft.com/office/powerpoint/2010/main" val="418020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09C16A-8AF7-4228-9C17-793FC83D8730}"/>
              </a:ext>
            </a:extLst>
          </p:cNvPr>
          <p:cNvSpPr/>
          <p:nvPr/>
        </p:nvSpPr>
        <p:spPr>
          <a:xfrm>
            <a:off x="3352800" y="260058"/>
            <a:ext cx="8757920" cy="6364261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18A41-D9F0-4548-AB84-77469D9C20E8}"/>
              </a:ext>
            </a:extLst>
          </p:cNvPr>
          <p:cNvSpPr/>
          <p:nvPr/>
        </p:nvSpPr>
        <p:spPr>
          <a:xfrm>
            <a:off x="3505200" y="360727"/>
            <a:ext cx="8415556" cy="609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F9526E-A641-4142-97B7-4ABDF8D1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480" y="483492"/>
            <a:ext cx="8225220" cy="1290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Analysis: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Listing Top 5 venues in different categories based on the frequencies calculated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D611E-2866-427A-8583-D2A48FD0209D}"/>
              </a:ext>
            </a:extLst>
          </p:cNvPr>
          <p:cNvSpPr txBox="1"/>
          <p:nvPr/>
        </p:nvSpPr>
        <p:spPr>
          <a:xfrm>
            <a:off x="3586481" y="1946246"/>
            <a:ext cx="8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A938AC-0D4F-4B93-856E-DD5328264ED3}"/>
              </a:ext>
            </a:extLst>
          </p:cNvPr>
          <p:cNvSpPr/>
          <p:nvPr/>
        </p:nvSpPr>
        <p:spPr>
          <a:xfrm>
            <a:off x="3586479" y="2033585"/>
            <a:ext cx="3586107" cy="2051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Parks</a:t>
            </a:r>
          </a:p>
          <a:p>
            <a:pPr algn="ctr"/>
            <a:r>
              <a:rPr lang="en-US" sz="1600" dirty="0"/>
              <a:t>Lake Underhill Park</a:t>
            </a:r>
          </a:p>
          <a:p>
            <a:pPr algn="ctr"/>
            <a:r>
              <a:rPr lang="en-US" sz="1600" dirty="0"/>
              <a:t>Lake </a:t>
            </a:r>
            <a:r>
              <a:rPr lang="en-US" sz="1600" dirty="0" err="1"/>
              <a:t>Eola</a:t>
            </a:r>
            <a:r>
              <a:rPr lang="en-US" sz="1600" dirty="0"/>
              <a:t> Park</a:t>
            </a:r>
          </a:p>
          <a:p>
            <a:pPr algn="ctr"/>
            <a:r>
              <a:rPr lang="en-US" sz="1600" dirty="0"/>
              <a:t>Lake Davis Park</a:t>
            </a:r>
          </a:p>
          <a:p>
            <a:pPr algn="ctr"/>
            <a:r>
              <a:rPr lang="en-US" sz="1600" dirty="0"/>
              <a:t>Delaney Park</a:t>
            </a:r>
          </a:p>
          <a:p>
            <a:pPr algn="ctr"/>
            <a:r>
              <a:rPr lang="en-US" sz="1600" dirty="0"/>
              <a:t>Orlando Loch Haven Park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49574-5F16-4BF4-BC40-473EDDC35B59}"/>
              </a:ext>
            </a:extLst>
          </p:cNvPr>
          <p:cNvSpPr/>
          <p:nvPr/>
        </p:nvSpPr>
        <p:spPr>
          <a:xfrm>
            <a:off x="8128372" y="2003479"/>
            <a:ext cx="3586107" cy="20518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400" b="1" dirty="0"/>
              <a:t>Restaurants</a:t>
            </a:r>
          </a:p>
          <a:p>
            <a:pPr algn="ctr"/>
            <a:r>
              <a:rPr lang="en-US" sz="1600" dirty="0"/>
              <a:t>Tijuana Flats</a:t>
            </a:r>
          </a:p>
          <a:p>
            <a:pPr algn="ctr"/>
            <a:r>
              <a:rPr lang="en-US" sz="1600" dirty="0"/>
              <a:t>Chipotle Mexican Grill</a:t>
            </a:r>
          </a:p>
          <a:p>
            <a:pPr algn="ctr"/>
            <a:r>
              <a:rPr lang="en-US" sz="1600" dirty="0"/>
              <a:t>Chick-fil-A</a:t>
            </a:r>
          </a:p>
          <a:p>
            <a:pPr algn="ctr"/>
            <a:r>
              <a:rPr lang="en-US" sz="1600" dirty="0"/>
              <a:t>Gringos Locos</a:t>
            </a:r>
          </a:p>
          <a:p>
            <a:pPr algn="ctr"/>
            <a:r>
              <a:rPr lang="en-US" sz="1600" dirty="0"/>
              <a:t>Firebirds Wood Fired Grill</a:t>
            </a:r>
          </a:p>
          <a:p>
            <a:pPr algn="ctr"/>
            <a:endParaRPr lang="en-US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A9BB57-7F9A-46C8-9925-54CC1009D725}"/>
              </a:ext>
            </a:extLst>
          </p:cNvPr>
          <p:cNvSpPr/>
          <p:nvPr/>
        </p:nvSpPr>
        <p:spPr>
          <a:xfrm>
            <a:off x="3586480" y="4265424"/>
            <a:ext cx="3586107" cy="2051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Drinks</a:t>
            </a:r>
          </a:p>
          <a:p>
            <a:pPr algn="ctr"/>
            <a:r>
              <a:rPr lang="en-US" sz="1600" dirty="0"/>
              <a:t>Lucky Lure</a:t>
            </a:r>
          </a:p>
          <a:p>
            <a:pPr algn="ctr"/>
            <a:r>
              <a:rPr lang="en-US" sz="1600" dirty="0"/>
              <a:t>The Hammered Lamb</a:t>
            </a:r>
          </a:p>
          <a:p>
            <a:pPr algn="ctr"/>
            <a:r>
              <a:rPr lang="en-US" sz="1600" dirty="0"/>
              <a:t>Southern Nights</a:t>
            </a:r>
          </a:p>
          <a:p>
            <a:pPr algn="ctr"/>
            <a:r>
              <a:rPr lang="en-US" sz="1600" dirty="0"/>
              <a:t>Roque Pub</a:t>
            </a:r>
          </a:p>
          <a:p>
            <a:pPr algn="ctr"/>
            <a:r>
              <a:rPr lang="en-US" sz="1600" dirty="0"/>
              <a:t>Stonewall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F29BC-C228-42FB-A808-96EC152C64B9}"/>
              </a:ext>
            </a:extLst>
          </p:cNvPr>
          <p:cNvSpPr/>
          <p:nvPr/>
        </p:nvSpPr>
        <p:spPr>
          <a:xfrm>
            <a:off x="8128372" y="4265424"/>
            <a:ext cx="3586107" cy="20518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Others</a:t>
            </a:r>
          </a:p>
          <a:p>
            <a:pPr algn="ctr"/>
            <a:r>
              <a:rPr lang="en-US" sz="1600" dirty="0"/>
              <a:t>Publix</a:t>
            </a:r>
          </a:p>
          <a:p>
            <a:pPr algn="ctr"/>
            <a:r>
              <a:rPr lang="en-US" sz="1600" dirty="0"/>
              <a:t>Wawa</a:t>
            </a:r>
          </a:p>
          <a:p>
            <a:pPr algn="ctr"/>
            <a:r>
              <a:rPr lang="en-US" sz="1600" dirty="0"/>
              <a:t>ABC Fine Wine &amp; Spirits</a:t>
            </a:r>
          </a:p>
          <a:p>
            <a:pPr algn="ctr"/>
            <a:r>
              <a:rPr lang="en-US" sz="1600" dirty="0"/>
              <a:t>Starbucks</a:t>
            </a:r>
          </a:p>
          <a:p>
            <a:pPr algn="ctr"/>
            <a:r>
              <a:rPr lang="en-US" sz="1600" dirty="0"/>
              <a:t>The Country Club Of Orlando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614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3E6A25-AD3D-4F41-ACB5-326E081D48EC}"/>
              </a:ext>
            </a:extLst>
          </p:cNvPr>
          <p:cNvSpPr/>
          <p:nvPr/>
        </p:nvSpPr>
        <p:spPr>
          <a:xfrm>
            <a:off x="7807827" y="1711354"/>
            <a:ext cx="4123003" cy="255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3FEF-EC76-468F-A745-2D47F8127DE1}"/>
              </a:ext>
            </a:extLst>
          </p:cNvPr>
          <p:cNvSpPr/>
          <p:nvPr/>
        </p:nvSpPr>
        <p:spPr>
          <a:xfrm>
            <a:off x="3586479" y="1711354"/>
            <a:ext cx="4123003" cy="255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A25353EB-2EC9-4DF6-8B3B-BA59DF9F8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09C16A-8AF7-4228-9C17-793FC83D8730}"/>
              </a:ext>
            </a:extLst>
          </p:cNvPr>
          <p:cNvSpPr/>
          <p:nvPr/>
        </p:nvSpPr>
        <p:spPr>
          <a:xfrm>
            <a:off x="3352800" y="260058"/>
            <a:ext cx="8757920" cy="6364261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18A41-D9F0-4548-AB84-77469D9C20E8}"/>
              </a:ext>
            </a:extLst>
          </p:cNvPr>
          <p:cNvSpPr/>
          <p:nvPr/>
        </p:nvSpPr>
        <p:spPr>
          <a:xfrm>
            <a:off x="3505200" y="360727"/>
            <a:ext cx="8415556" cy="609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F9526E-A641-4142-97B7-4ABDF8D1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479" y="406400"/>
            <a:ext cx="8127999" cy="78483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Analysis: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Geolocation of the popular venues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7841DF-DF61-47C9-9BCB-2EF0BE2D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761" y="1773526"/>
            <a:ext cx="4109847" cy="24891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630AA0-F3F8-4325-8EC5-92C3793F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79" y="1773526"/>
            <a:ext cx="4123003" cy="24891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B94D5C-678C-4DBB-BED3-6003763CDA9D}"/>
              </a:ext>
            </a:extLst>
          </p:cNvPr>
          <p:cNvSpPr/>
          <p:nvPr/>
        </p:nvSpPr>
        <p:spPr>
          <a:xfrm>
            <a:off x="3586479" y="4412610"/>
            <a:ext cx="4123003" cy="9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489ED-F242-4AEE-9FD0-1FD96D89E386}"/>
              </a:ext>
            </a:extLst>
          </p:cNvPr>
          <p:cNvSpPr/>
          <p:nvPr/>
        </p:nvSpPr>
        <p:spPr>
          <a:xfrm>
            <a:off x="7807827" y="4392291"/>
            <a:ext cx="4092781" cy="99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graph shows the top 5 venues in the four different categories.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77080-86CC-41EF-AC9B-6A62F09A5432}"/>
              </a:ext>
            </a:extLst>
          </p:cNvPr>
          <p:cNvSpPr/>
          <p:nvPr/>
        </p:nvSpPr>
        <p:spPr>
          <a:xfrm>
            <a:off x="3586479" y="4412610"/>
            <a:ext cx="4123003" cy="9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graphs shows all the popular venues in four different categories.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2A8DE-2273-47AE-A125-E6FE4942B600}"/>
              </a:ext>
            </a:extLst>
          </p:cNvPr>
          <p:cNvSpPr/>
          <p:nvPr/>
        </p:nvSpPr>
        <p:spPr>
          <a:xfrm>
            <a:off x="3586479" y="5872294"/>
            <a:ext cx="8225220" cy="394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Markers color codes are: </a:t>
            </a:r>
            <a:r>
              <a:rPr lang="en-US" sz="1600" dirty="0">
                <a:solidFill>
                  <a:srgbClr val="FF0000"/>
                </a:solidFill>
              </a:rPr>
              <a:t>Drinks-Red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Restaurant-Blue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Park-green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FF00"/>
                </a:solidFill>
              </a:rPr>
              <a:t>Others-yellow</a:t>
            </a:r>
          </a:p>
        </p:txBody>
      </p:sp>
    </p:spTree>
    <p:extLst>
      <p:ext uri="{BB962C8B-B14F-4D97-AF65-F5344CB8AC3E}">
        <p14:creationId xmlns:p14="http://schemas.microsoft.com/office/powerpoint/2010/main" val="157142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09C16A-8AF7-4228-9C17-793FC83D8730}"/>
              </a:ext>
            </a:extLst>
          </p:cNvPr>
          <p:cNvSpPr/>
          <p:nvPr/>
        </p:nvSpPr>
        <p:spPr>
          <a:xfrm>
            <a:off x="3352800" y="260058"/>
            <a:ext cx="8757920" cy="6364261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18A41-D9F0-4548-AB84-77469D9C20E8}"/>
              </a:ext>
            </a:extLst>
          </p:cNvPr>
          <p:cNvSpPr/>
          <p:nvPr/>
        </p:nvSpPr>
        <p:spPr>
          <a:xfrm>
            <a:off x="3505200" y="360727"/>
            <a:ext cx="8415556" cy="609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F9526E-A641-4142-97B7-4ABDF8D1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481" y="548877"/>
            <a:ext cx="8127999" cy="11309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D611E-2866-427A-8583-D2A48FD0209D}"/>
              </a:ext>
            </a:extLst>
          </p:cNvPr>
          <p:cNvSpPr txBox="1"/>
          <p:nvPr/>
        </p:nvSpPr>
        <p:spPr>
          <a:xfrm>
            <a:off x="3586481" y="1946246"/>
            <a:ext cx="8016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This will help visitors to narrow down the area and places based on their interest.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Adding this functionality to the application will be useful for the application users.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This will help users to make the informed decision.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In return application/website will be get good traffic which will help in revenue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7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{5B44111F-56E0-4B59-A7D5-08ACB7E468B4}tf56410444</Template>
  <TotalTime>0</TotalTime>
  <Words>422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Predicting the Popular Areas</vt:lpstr>
      <vt:lpstr>Improve the experience of the visitors</vt:lpstr>
      <vt:lpstr>Data acquisition and cleaning</vt:lpstr>
      <vt:lpstr>Analysis: Frequency of venues in different categories</vt:lpstr>
      <vt:lpstr>Analysis: Listing Top 5 venues in different categories based on the frequencies calculated</vt:lpstr>
      <vt:lpstr> Analysis: Geolocation of the popular venues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2020-02-01T01:22:55Z</dcterms:created>
  <dcterms:modified xsi:type="dcterms:W3CDTF">2020-02-01T05:31:22Z</dcterms:modified>
</cp:coreProperties>
</file>