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75213" cy="42803763"/>
  <p:notesSz cx="6797675" cy="9926638"/>
  <p:custDataLst>
    <p:tags r:id="rId8"/>
  </p:custDataLst>
  <p:defaultTextStyle>
    <a:defPPr>
      <a:defRPr lang="en-US"/>
    </a:defPPr>
    <a:lvl1pPr algn="l" rtl="0" fontAlgn="base">
      <a:spcBef>
        <a:spcPct val="0"/>
      </a:spcBef>
      <a:spcAft>
        <a:spcPct val="0"/>
      </a:spcAft>
      <a:defRPr sz="2121" kern="1200">
        <a:solidFill>
          <a:schemeClr val="tx1"/>
        </a:solidFill>
        <a:latin typeface="Times New Roman" pitchFamily="18" charset="0"/>
        <a:ea typeface="+mn-ea"/>
        <a:cs typeface="+mn-cs"/>
      </a:defRPr>
    </a:lvl1pPr>
    <a:lvl2pPr marL="646481" algn="l" rtl="0" fontAlgn="base">
      <a:spcBef>
        <a:spcPct val="0"/>
      </a:spcBef>
      <a:spcAft>
        <a:spcPct val="0"/>
      </a:spcAft>
      <a:defRPr sz="2121" kern="1200">
        <a:solidFill>
          <a:schemeClr val="tx1"/>
        </a:solidFill>
        <a:latin typeface="Times New Roman" pitchFamily="18" charset="0"/>
        <a:ea typeface="+mn-ea"/>
        <a:cs typeface="+mn-cs"/>
      </a:defRPr>
    </a:lvl2pPr>
    <a:lvl3pPr marL="1292962" algn="l" rtl="0" fontAlgn="base">
      <a:spcBef>
        <a:spcPct val="0"/>
      </a:spcBef>
      <a:spcAft>
        <a:spcPct val="0"/>
      </a:spcAft>
      <a:defRPr sz="2121" kern="1200">
        <a:solidFill>
          <a:schemeClr val="tx1"/>
        </a:solidFill>
        <a:latin typeface="Times New Roman" pitchFamily="18" charset="0"/>
        <a:ea typeface="+mn-ea"/>
        <a:cs typeface="+mn-cs"/>
      </a:defRPr>
    </a:lvl3pPr>
    <a:lvl4pPr marL="1939442" algn="l" rtl="0" fontAlgn="base">
      <a:spcBef>
        <a:spcPct val="0"/>
      </a:spcBef>
      <a:spcAft>
        <a:spcPct val="0"/>
      </a:spcAft>
      <a:defRPr sz="2121" kern="1200">
        <a:solidFill>
          <a:schemeClr val="tx1"/>
        </a:solidFill>
        <a:latin typeface="Times New Roman" pitchFamily="18" charset="0"/>
        <a:ea typeface="+mn-ea"/>
        <a:cs typeface="+mn-cs"/>
      </a:defRPr>
    </a:lvl4pPr>
    <a:lvl5pPr marL="2585923" algn="l" rtl="0" fontAlgn="base">
      <a:spcBef>
        <a:spcPct val="0"/>
      </a:spcBef>
      <a:spcAft>
        <a:spcPct val="0"/>
      </a:spcAft>
      <a:defRPr sz="2121" kern="1200">
        <a:solidFill>
          <a:schemeClr val="tx1"/>
        </a:solidFill>
        <a:latin typeface="Times New Roman" pitchFamily="18" charset="0"/>
        <a:ea typeface="+mn-ea"/>
        <a:cs typeface="+mn-cs"/>
      </a:defRPr>
    </a:lvl5pPr>
    <a:lvl6pPr marL="3232404" algn="l" defTabSz="1292962" rtl="0" eaLnBrk="1" latinLnBrk="0" hangingPunct="1">
      <a:defRPr sz="2121" kern="1200">
        <a:solidFill>
          <a:schemeClr val="tx1"/>
        </a:solidFill>
        <a:latin typeface="Times New Roman" pitchFamily="18" charset="0"/>
        <a:ea typeface="+mn-ea"/>
        <a:cs typeface="+mn-cs"/>
      </a:defRPr>
    </a:lvl6pPr>
    <a:lvl7pPr marL="3878885" algn="l" defTabSz="1292962" rtl="0" eaLnBrk="1" latinLnBrk="0" hangingPunct="1">
      <a:defRPr sz="2121" kern="1200">
        <a:solidFill>
          <a:schemeClr val="tx1"/>
        </a:solidFill>
        <a:latin typeface="Times New Roman" pitchFamily="18" charset="0"/>
        <a:ea typeface="+mn-ea"/>
        <a:cs typeface="+mn-cs"/>
      </a:defRPr>
    </a:lvl7pPr>
    <a:lvl8pPr marL="4525366" algn="l" defTabSz="1292962" rtl="0" eaLnBrk="1" latinLnBrk="0" hangingPunct="1">
      <a:defRPr sz="2121" kern="1200">
        <a:solidFill>
          <a:schemeClr val="tx1"/>
        </a:solidFill>
        <a:latin typeface="Times New Roman" pitchFamily="18" charset="0"/>
        <a:ea typeface="+mn-ea"/>
        <a:cs typeface="+mn-cs"/>
      </a:defRPr>
    </a:lvl8pPr>
    <a:lvl9pPr marL="5171846" algn="l" defTabSz="1292962" rtl="0" eaLnBrk="1" latinLnBrk="0" hangingPunct="1">
      <a:defRPr sz="212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49" userDrawn="1">
          <p15:clr>
            <a:srgbClr val="A4A3A4"/>
          </p15:clr>
        </p15:guide>
        <p15:guide id="2" orient="horz" pos="3871" userDrawn="1">
          <p15:clr>
            <a:srgbClr val="A4A3A4"/>
          </p15:clr>
        </p15:guide>
        <p15:guide id="3" orient="horz" pos="5992" userDrawn="1">
          <p15:clr>
            <a:srgbClr val="A4A3A4"/>
          </p15:clr>
        </p15:guide>
        <p15:guide id="4" orient="horz" pos="26027" userDrawn="1">
          <p15:clr>
            <a:srgbClr val="A4A3A4"/>
          </p15:clr>
        </p15:guide>
        <p15:guide id="5" pos="4665" userDrawn="1">
          <p15:clr>
            <a:srgbClr val="A4A3A4"/>
          </p15:clr>
        </p15:guide>
        <p15:guide id="6" pos="5055" userDrawn="1">
          <p15:clr>
            <a:srgbClr val="A4A3A4"/>
          </p15:clr>
        </p15:guide>
        <p15:guide id="7" pos="13039" userDrawn="1">
          <p15:clr>
            <a:srgbClr val="A4A3A4"/>
          </p15:clr>
        </p15:guide>
        <p15:guide id="8" pos="8721" userDrawn="1">
          <p15:clr>
            <a:srgbClr val="A4A3A4"/>
          </p15:clr>
        </p15:guide>
        <p15:guide id="9" pos="14077" userDrawn="1">
          <p15:clr>
            <a:srgbClr val="A4A3A4"/>
          </p15:clr>
        </p15:guide>
        <p15:guide id="10" pos="14416" userDrawn="1">
          <p15:clr>
            <a:srgbClr val="A4A3A4"/>
          </p15:clr>
        </p15:guide>
        <p15:guide id="11" pos="18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B72"/>
    <a:srgbClr val="D5A10F"/>
    <a:srgbClr val="FFFF00"/>
    <a:srgbClr val="000066"/>
    <a:srgbClr val="CCFFFF"/>
    <a:srgbClr val="006496"/>
    <a:srgbClr val="003399"/>
    <a:srgbClr val="1D3459"/>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5" autoAdjust="0"/>
    <p:restoredTop sz="94709" autoAdjust="0"/>
  </p:normalViewPr>
  <p:slideViewPr>
    <p:cSldViewPr snapToGrid="0">
      <p:cViewPr varScale="1">
        <p:scale>
          <a:sx n="23" d="100"/>
          <a:sy n="23" d="100"/>
        </p:scale>
        <p:origin x="4392" y="320"/>
      </p:cViewPr>
      <p:guideLst>
        <p:guide orient="horz" pos="749"/>
        <p:guide orient="horz" pos="3871"/>
        <p:guide orient="horz" pos="5992"/>
        <p:guide orient="horz" pos="26027"/>
        <p:guide pos="4665"/>
        <p:guide pos="5055"/>
        <p:guide pos="13039"/>
        <p:guide pos="8721"/>
        <p:guide pos="14077"/>
        <p:guide pos="14416"/>
        <p:guide pos="187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8"/>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1"/>
            <a:ext cx="2946065" cy="4959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1027"/>
          <p:cNvSpPr>
            <a:spLocks noGrp="1" noChangeArrowheads="1"/>
          </p:cNvSpPr>
          <p:nvPr>
            <p:ph type="dt" sz="quarter" idx="1"/>
          </p:nvPr>
        </p:nvSpPr>
        <p:spPr bwMode="auto">
          <a:xfrm>
            <a:off x="3851611" y="1"/>
            <a:ext cx="2946064" cy="4959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1028"/>
          <p:cNvSpPr>
            <a:spLocks noGrp="1" noChangeArrowheads="1"/>
          </p:cNvSpPr>
          <p:nvPr>
            <p:ph type="ftr" sz="quarter" idx="2"/>
          </p:nvPr>
        </p:nvSpPr>
        <p:spPr bwMode="auto">
          <a:xfrm>
            <a:off x="0" y="9430657"/>
            <a:ext cx="2946065" cy="49598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1" name="Rectangle 1029"/>
          <p:cNvSpPr>
            <a:spLocks noGrp="1" noChangeArrowheads="1"/>
          </p:cNvSpPr>
          <p:nvPr>
            <p:ph type="sldNum" sz="quarter" idx="3"/>
          </p:nvPr>
        </p:nvSpPr>
        <p:spPr bwMode="auto">
          <a:xfrm>
            <a:off x="3851611" y="9430657"/>
            <a:ext cx="2946064" cy="49598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50F6EC3-8224-44BD-ABED-7DDE90EDC74D}" type="slidenum">
              <a:rPr lang="en-US"/>
              <a:pPr/>
              <a:t>‹#›</a:t>
            </a:fld>
            <a:endParaRPr lang="en-US"/>
          </a:p>
        </p:txBody>
      </p:sp>
    </p:spTree>
    <p:extLst>
      <p:ext uri="{BB962C8B-B14F-4D97-AF65-F5344CB8AC3E}">
        <p14:creationId xmlns:p14="http://schemas.microsoft.com/office/powerpoint/2010/main" val="323956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065" cy="4977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092" y="0"/>
            <a:ext cx="2946065" cy="497734"/>
          </a:xfrm>
          <a:prstGeom prst="rect">
            <a:avLst/>
          </a:prstGeom>
        </p:spPr>
        <p:txBody>
          <a:bodyPr vert="horz" lIns="91440" tIns="45720" rIns="91440" bIns="45720" rtlCol="0"/>
          <a:lstStyle>
            <a:lvl1pPr algn="r">
              <a:defRPr sz="1200"/>
            </a:lvl1pPr>
          </a:lstStyle>
          <a:p>
            <a:fld id="{CB463324-FC81-4FEE-A0D4-F267056E7639}" type="datetimeFigureOut">
              <a:rPr lang="en-US" smtClean="0"/>
              <a:t>7/21/23</a:t>
            </a:fld>
            <a:endParaRPr lang="en-US"/>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160" y="4777546"/>
            <a:ext cx="5439355" cy="39082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904"/>
            <a:ext cx="2946065" cy="4977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092" y="9428904"/>
            <a:ext cx="2946065" cy="497734"/>
          </a:xfrm>
          <a:prstGeom prst="rect">
            <a:avLst/>
          </a:prstGeom>
        </p:spPr>
        <p:txBody>
          <a:bodyPr vert="horz" lIns="91440" tIns="45720" rIns="91440" bIns="45720" rtlCol="0" anchor="b"/>
          <a:lstStyle>
            <a:lvl1pPr algn="r">
              <a:defRPr sz="1200"/>
            </a:lvl1pPr>
          </a:lstStyle>
          <a:p>
            <a:fld id="{58BD4D94-D7B8-4346-A930-6CF64BB7ED04}" type="slidenum">
              <a:rPr lang="en-US" smtClean="0"/>
              <a:t>‹#›</a:t>
            </a:fld>
            <a:endParaRPr lang="en-US"/>
          </a:p>
        </p:txBody>
      </p:sp>
    </p:spTree>
    <p:extLst>
      <p:ext uri="{BB962C8B-B14F-4D97-AF65-F5344CB8AC3E}">
        <p14:creationId xmlns:p14="http://schemas.microsoft.com/office/powerpoint/2010/main" val="3865515946"/>
      </p:ext>
    </p:extLst>
  </p:cSld>
  <p:clrMap bg1="lt1" tx1="dk1" bg2="lt2" tx2="dk2" accent1="accent1" accent2="accent2" accent3="accent3" accent4="accent4" accent5="accent5" accent6="accent6" hlink="hlink" folHlink="folHlink"/>
  <p:notesStyle>
    <a:lvl1pPr marL="0" algn="l" defTabSz="1292962" rtl="0" eaLnBrk="1" latinLnBrk="0" hangingPunct="1">
      <a:defRPr sz="1697" kern="1200">
        <a:solidFill>
          <a:schemeClr val="tx1"/>
        </a:solidFill>
        <a:latin typeface="+mn-lt"/>
        <a:ea typeface="+mn-ea"/>
        <a:cs typeface="+mn-cs"/>
      </a:defRPr>
    </a:lvl1pPr>
    <a:lvl2pPr marL="646481" algn="l" defTabSz="1292962" rtl="0" eaLnBrk="1" latinLnBrk="0" hangingPunct="1">
      <a:defRPr sz="1697" kern="1200">
        <a:solidFill>
          <a:schemeClr val="tx1"/>
        </a:solidFill>
        <a:latin typeface="+mn-lt"/>
        <a:ea typeface="+mn-ea"/>
        <a:cs typeface="+mn-cs"/>
      </a:defRPr>
    </a:lvl2pPr>
    <a:lvl3pPr marL="1292962" algn="l" defTabSz="1292962" rtl="0" eaLnBrk="1" latinLnBrk="0" hangingPunct="1">
      <a:defRPr sz="1697" kern="1200">
        <a:solidFill>
          <a:schemeClr val="tx1"/>
        </a:solidFill>
        <a:latin typeface="+mn-lt"/>
        <a:ea typeface="+mn-ea"/>
        <a:cs typeface="+mn-cs"/>
      </a:defRPr>
    </a:lvl3pPr>
    <a:lvl4pPr marL="1939442" algn="l" defTabSz="1292962" rtl="0" eaLnBrk="1" latinLnBrk="0" hangingPunct="1">
      <a:defRPr sz="1697" kern="1200">
        <a:solidFill>
          <a:schemeClr val="tx1"/>
        </a:solidFill>
        <a:latin typeface="+mn-lt"/>
        <a:ea typeface="+mn-ea"/>
        <a:cs typeface="+mn-cs"/>
      </a:defRPr>
    </a:lvl4pPr>
    <a:lvl5pPr marL="2585923" algn="l" defTabSz="1292962" rtl="0" eaLnBrk="1" latinLnBrk="0" hangingPunct="1">
      <a:defRPr sz="1697" kern="1200">
        <a:solidFill>
          <a:schemeClr val="tx1"/>
        </a:solidFill>
        <a:latin typeface="+mn-lt"/>
        <a:ea typeface="+mn-ea"/>
        <a:cs typeface="+mn-cs"/>
      </a:defRPr>
    </a:lvl5pPr>
    <a:lvl6pPr marL="3232404" algn="l" defTabSz="1292962" rtl="0" eaLnBrk="1" latinLnBrk="0" hangingPunct="1">
      <a:defRPr sz="1697" kern="1200">
        <a:solidFill>
          <a:schemeClr val="tx1"/>
        </a:solidFill>
        <a:latin typeface="+mn-lt"/>
        <a:ea typeface="+mn-ea"/>
        <a:cs typeface="+mn-cs"/>
      </a:defRPr>
    </a:lvl6pPr>
    <a:lvl7pPr marL="3878885" algn="l" defTabSz="1292962" rtl="0" eaLnBrk="1" latinLnBrk="0" hangingPunct="1">
      <a:defRPr sz="1697" kern="1200">
        <a:solidFill>
          <a:schemeClr val="tx1"/>
        </a:solidFill>
        <a:latin typeface="+mn-lt"/>
        <a:ea typeface="+mn-ea"/>
        <a:cs typeface="+mn-cs"/>
      </a:defRPr>
    </a:lvl7pPr>
    <a:lvl8pPr marL="4525366" algn="l" defTabSz="1292962" rtl="0" eaLnBrk="1" latinLnBrk="0" hangingPunct="1">
      <a:defRPr sz="1697" kern="1200">
        <a:solidFill>
          <a:schemeClr val="tx1"/>
        </a:solidFill>
        <a:latin typeface="+mn-lt"/>
        <a:ea typeface="+mn-ea"/>
        <a:cs typeface="+mn-cs"/>
      </a:defRPr>
    </a:lvl8pPr>
    <a:lvl9pPr marL="5171846" algn="l" defTabSz="1292962" rtl="0" eaLnBrk="1" latinLnBrk="0" hangingPunct="1">
      <a:defRPr sz="169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4563" y="1241425"/>
            <a:ext cx="2368550"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BD4D94-D7B8-4346-A930-6CF64BB7ED04}" type="slidenum">
              <a:rPr lang="en-US" smtClean="0"/>
              <a:t>1</a:t>
            </a:fld>
            <a:endParaRPr lang="en-US"/>
          </a:p>
        </p:txBody>
      </p:sp>
    </p:spTree>
    <p:extLst>
      <p:ext uri="{BB962C8B-B14F-4D97-AF65-F5344CB8AC3E}">
        <p14:creationId xmlns:p14="http://schemas.microsoft.com/office/powerpoint/2010/main" val="39916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969" y="13296077"/>
            <a:ext cx="25735278" cy="9175281"/>
          </a:xfrm>
        </p:spPr>
        <p:txBody>
          <a:bodyPr/>
          <a:lstStyle/>
          <a:p>
            <a:r>
              <a:rPr lang="en-US"/>
              <a:t>Click to edit Master title style</a:t>
            </a:r>
            <a:endParaRPr lang="en-SG"/>
          </a:p>
        </p:txBody>
      </p:sp>
      <p:sp>
        <p:nvSpPr>
          <p:cNvPr id="3" name="Subtitle 2"/>
          <p:cNvSpPr>
            <a:spLocks noGrp="1"/>
          </p:cNvSpPr>
          <p:nvPr>
            <p:ph type="subTitle" idx="1"/>
          </p:nvPr>
        </p:nvSpPr>
        <p:spPr>
          <a:xfrm>
            <a:off x="4542181" y="24255691"/>
            <a:ext cx="21190853" cy="109394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966EBF-DD1F-4435-9ACE-C3B6B5FA847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2D7F2C-BA24-4942-BBF5-80A521B1D80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549" y="3804331"/>
            <a:ext cx="6432698" cy="3424345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2269969" y="3804331"/>
            <a:ext cx="19087035"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190CB6-A69E-4C1C-AC0D-F3E6CD49010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E7FDCF-9A1C-4B81-9FE3-5379A658CEC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213" y="27505643"/>
            <a:ext cx="25735278" cy="8501948"/>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2391213" y="18141829"/>
            <a:ext cx="25735278" cy="936381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1BDCFA-BAF9-47DC-B4A6-A46A0065A5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2269968" y="12364634"/>
            <a:ext cx="12759865" cy="256831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5245380" y="12364634"/>
            <a:ext cx="12759867" cy="256831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B2503-BE55-4187-A3DA-9AEBD5E5BC6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12" y="1714755"/>
            <a:ext cx="27248590" cy="7132838"/>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513312" y="9581526"/>
            <a:ext cx="13377315" cy="3992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312" y="13574388"/>
            <a:ext cx="13377315" cy="246619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5380096" y="9581526"/>
            <a:ext cx="13381806" cy="3992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0096" y="13574388"/>
            <a:ext cx="13381806" cy="246619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AC90907-B96D-4444-A044-F2E59A2A3FA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4457436-A8E4-4059-80B4-840986C2CF8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3FA237-72AA-498B-866E-A609506163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12" y="1703533"/>
            <a:ext cx="9960015" cy="7254038"/>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11837061" y="1703533"/>
            <a:ext cx="16924841" cy="3653278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513312" y="8957571"/>
            <a:ext cx="9960015" cy="29278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C7D850-A49E-462A-8C8B-803E58AB38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48" y="29963307"/>
            <a:ext cx="18164230" cy="3537241"/>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5934248" y="3824531"/>
            <a:ext cx="18164230" cy="2568315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5934248" y="33500549"/>
            <a:ext cx="18164230" cy="5023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C0FF6A-BC6D-4603-85C5-9B81097E027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9969" y="3804331"/>
            <a:ext cx="25735278" cy="7135082"/>
          </a:xfrm>
          <a:prstGeom prst="rect">
            <a:avLst/>
          </a:prstGeom>
          <a:noFill/>
          <a:ln w="9525">
            <a:noFill/>
            <a:miter lim="800000"/>
            <a:headEnd/>
            <a:tailEnd/>
          </a:ln>
          <a:effectLst/>
        </p:spPr>
        <p:txBody>
          <a:bodyPr vert="horz" wrap="square" lIns="295301" tIns="147651" rIns="295301" bIns="14765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69969" y="12364634"/>
            <a:ext cx="25735278" cy="25683154"/>
          </a:xfrm>
          <a:prstGeom prst="rect">
            <a:avLst/>
          </a:prstGeom>
          <a:noFill/>
          <a:ln w="9525">
            <a:noFill/>
            <a:miter lim="800000"/>
            <a:headEnd/>
            <a:tailEnd/>
          </a:ln>
          <a:effectLst/>
        </p:spPr>
        <p:txBody>
          <a:bodyPr vert="horz" wrap="square" lIns="295301" tIns="147651" rIns="295301" bIns="1476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69969" y="38999433"/>
            <a:ext cx="6306961" cy="2852687"/>
          </a:xfrm>
          <a:prstGeom prst="rect">
            <a:avLst/>
          </a:prstGeom>
          <a:noFill/>
          <a:ln w="9525">
            <a:noFill/>
            <a:miter lim="800000"/>
            <a:headEnd/>
            <a:tailEnd/>
          </a:ln>
          <a:effectLst/>
        </p:spPr>
        <p:txBody>
          <a:bodyPr vert="horz" wrap="square" lIns="295301" tIns="147651" rIns="295301" bIns="147651" numCol="1" anchor="t" anchorCtr="0" compatLnSpc="1">
            <a:prstTxWarp prst="textNoShape">
              <a:avLst/>
            </a:prstTxWarp>
          </a:bodyPr>
          <a:lstStyle>
            <a:lvl1pPr defTabSz="2954338">
              <a:defRPr sz="4600"/>
            </a:lvl1pPr>
          </a:lstStyle>
          <a:p>
            <a:endParaRPr lang="en-US"/>
          </a:p>
        </p:txBody>
      </p:sp>
      <p:sp>
        <p:nvSpPr>
          <p:cNvPr id="1029" name="Rectangle 5"/>
          <p:cNvSpPr>
            <a:spLocks noGrp="1" noChangeArrowheads="1"/>
          </p:cNvSpPr>
          <p:nvPr>
            <p:ph type="ftr" sz="quarter" idx="3"/>
          </p:nvPr>
        </p:nvSpPr>
        <p:spPr bwMode="auto">
          <a:xfrm>
            <a:off x="10343958" y="38999433"/>
            <a:ext cx="9587300" cy="2852687"/>
          </a:xfrm>
          <a:prstGeom prst="rect">
            <a:avLst/>
          </a:prstGeom>
          <a:noFill/>
          <a:ln w="9525">
            <a:noFill/>
            <a:miter lim="800000"/>
            <a:headEnd/>
            <a:tailEnd/>
          </a:ln>
          <a:effectLst/>
        </p:spPr>
        <p:txBody>
          <a:bodyPr vert="horz" wrap="square" lIns="295301" tIns="147651" rIns="295301" bIns="147651" numCol="1" anchor="t" anchorCtr="0" compatLnSpc="1">
            <a:prstTxWarp prst="textNoShape">
              <a:avLst/>
            </a:prstTxWarp>
          </a:bodyPr>
          <a:lstStyle>
            <a:lvl1pPr algn="ctr" defTabSz="2954338">
              <a:defRPr sz="4600"/>
            </a:lvl1pPr>
          </a:lstStyle>
          <a:p>
            <a:endParaRPr lang="en-US"/>
          </a:p>
        </p:txBody>
      </p:sp>
      <p:sp>
        <p:nvSpPr>
          <p:cNvPr id="1030" name="Rectangle 6"/>
          <p:cNvSpPr>
            <a:spLocks noGrp="1" noChangeArrowheads="1"/>
          </p:cNvSpPr>
          <p:nvPr>
            <p:ph type="sldNum" sz="quarter" idx="4"/>
          </p:nvPr>
        </p:nvSpPr>
        <p:spPr bwMode="auto">
          <a:xfrm>
            <a:off x="21698284" y="38999433"/>
            <a:ext cx="6306963" cy="2852687"/>
          </a:xfrm>
          <a:prstGeom prst="rect">
            <a:avLst/>
          </a:prstGeom>
          <a:noFill/>
          <a:ln w="9525">
            <a:noFill/>
            <a:miter lim="800000"/>
            <a:headEnd/>
            <a:tailEnd/>
          </a:ln>
          <a:effectLst/>
        </p:spPr>
        <p:txBody>
          <a:bodyPr vert="horz" wrap="square" lIns="295301" tIns="147651" rIns="295301" bIns="147651" numCol="1" anchor="t" anchorCtr="0" compatLnSpc="1">
            <a:prstTxWarp prst="textNoShape">
              <a:avLst/>
            </a:prstTxWarp>
          </a:bodyPr>
          <a:lstStyle>
            <a:lvl1pPr algn="r" defTabSz="2954338">
              <a:defRPr sz="4600"/>
            </a:lvl1pPr>
          </a:lstStyle>
          <a:p>
            <a:fld id="{03C56B20-5A12-406A-9EA4-8338A0F50B1D}" type="slidenum">
              <a:rPr lang="en-US"/>
              <a:pPr/>
              <a:t>‹#›</a:t>
            </a:fld>
            <a:endParaRPr lang="en-US"/>
          </a:p>
        </p:txBody>
      </p:sp>
      <p:pic>
        <p:nvPicPr>
          <p:cNvPr id="4" name="Graphic 3">
            <a:extLst>
              <a:ext uri="{FF2B5EF4-FFF2-40B4-BE49-F238E27FC236}">
                <a16:creationId xmlns:a16="http://schemas.microsoft.com/office/drawing/2014/main" id="{47946538-B77F-8C62-25E6-5CC50481C64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3982836" y="-143354"/>
            <a:ext cx="5391150" cy="6943725"/>
          </a:xfrm>
          <a:prstGeom prst="rect">
            <a:avLst/>
          </a:prstGeom>
        </p:spPr>
      </p:pic>
      <p:pic>
        <p:nvPicPr>
          <p:cNvPr id="7" name="Picture 6">
            <a:extLst>
              <a:ext uri="{FF2B5EF4-FFF2-40B4-BE49-F238E27FC236}">
                <a16:creationId xmlns:a16="http://schemas.microsoft.com/office/drawing/2014/main" id="{00FC3525-0F2A-86EE-9072-484E27670F32}"/>
              </a:ext>
            </a:extLst>
          </p:cNvPr>
          <p:cNvPicPr>
            <a:picLocks noChangeAspect="1"/>
          </p:cNvPicPr>
          <p:nvPr userDrawn="1"/>
        </p:nvPicPr>
        <p:blipFill>
          <a:blip r:embed="rId15"/>
          <a:stretch>
            <a:fillRect/>
          </a:stretch>
        </p:blipFill>
        <p:spPr>
          <a:xfrm>
            <a:off x="24033636" y="39219009"/>
            <a:ext cx="5391149" cy="3680014"/>
          </a:xfrm>
          <a:prstGeom prst="rect">
            <a:avLst/>
          </a:prstGeom>
        </p:spPr>
      </p:pic>
      <p:sp>
        <p:nvSpPr>
          <p:cNvPr id="10" name="MSIPCMContentMarking" descr="{&quot;HashCode&quot;:1068245140,&quot;Placement&quot;:&quot;Header&quot;,&quot;Top&quot;:0.0,&quot;Left&quot;:1133.11938,&quot;SlideWidth&quot;:2383,&quot;SlideHeight&quot;:3370}">
            <a:extLst>
              <a:ext uri="{FF2B5EF4-FFF2-40B4-BE49-F238E27FC236}">
                <a16:creationId xmlns:a16="http://schemas.microsoft.com/office/drawing/2014/main" id="{1B16922C-E3BA-77F3-2BDA-9DBDFB37E243}"/>
              </a:ext>
            </a:extLst>
          </p:cNvPr>
          <p:cNvSpPr txBox="1"/>
          <p:nvPr userDrawn="1"/>
        </p:nvSpPr>
        <p:spPr>
          <a:xfrm>
            <a:off x="14390616"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a:solidFill>
                  <a:srgbClr val="000000"/>
                </a:solidFill>
                <a:latin typeface="Calibri" panose="020F0502020204030204" pitchFamily="34" charset="0"/>
              </a:rPr>
              <a:t>SMU 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4338" rtl="0" fontAlgn="base">
        <a:spcBef>
          <a:spcPct val="0"/>
        </a:spcBef>
        <a:spcAft>
          <a:spcPct val="0"/>
        </a:spcAft>
        <a:defRPr sz="14200">
          <a:solidFill>
            <a:schemeClr val="tx2"/>
          </a:solidFill>
          <a:latin typeface="+mj-lt"/>
          <a:ea typeface="+mj-ea"/>
          <a:cs typeface="+mj-cs"/>
        </a:defRPr>
      </a:lvl1pPr>
      <a:lvl2pPr algn="ctr" defTabSz="2954338" rtl="0" fontAlgn="base">
        <a:spcBef>
          <a:spcPct val="0"/>
        </a:spcBef>
        <a:spcAft>
          <a:spcPct val="0"/>
        </a:spcAft>
        <a:defRPr sz="14200">
          <a:solidFill>
            <a:schemeClr val="tx2"/>
          </a:solidFill>
          <a:latin typeface="Times New Roman" pitchFamily="18" charset="0"/>
        </a:defRPr>
      </a:lvl2pPr>
      <a:lvl3pPr algn="ctr" defTabSz="2954338" rtl="0" fontAlgn="base">
        <a:spcBef>
          <a:spcPct val="0"/>
        </a:spcBef>
        <a:spcAft>
          <a:spcPct val="0"/>
        </a:spcAft>
        <a:defRPr sz="14200">
          <a:solidFill>
            <a:schemeClr val="tx2"/>
          </a:solidFill>
          <a:latin typeface="Times New Roman" pitchFamily="18" charset="0"/>
        </a:defRPr>
      </a:lvl3pPr>
      <a:lvl4pPr algn="ctr" defTabSz="2954338" rtl="0" fontAlgn="base">
        <a:spcBef>
          <a:spcPct val="0"/>
        </a:spcBef>
        <a:spcAft>
          <a:spcPct val="0"/>
        </a:spcAft>
        <a:defRPr sz="14200">
          <a:solidFill>
            <a:schemeClr val="tx2"/>
          </a:solidFill>
          <a:latin typeface="Times New Roman" pitchFamily="18" charset="0"/>
        </a:defRPr>
      </a:lvl4pPr>
      <a:lvl5pPr algn="ctr" defTabSz="2954338" rtl="0" fontAlgn="base">
        <a:spcBef>
          <a:spcPct val="0"/>
        </a:spcBef>
        <a:spcAft>
          <a:spcPct val="0"/>
        </a:spcAft>
        <a:defRPr sz="14200">
          <a:solidFill>
            <a:schemeClr val="tx2"/>
          </a:solidFill>
          <a:latin typeface="Times New Roman" pitchFamily="18" charset="0"/>
        </a:defRPr>
      </a:lvl5pPr>
      <a:lvl6pPr marL="457200" algn="ctr" defTabSz="2954338" rtl="0" fontAlgn="base">
        <a:spcBef>
          <a:spcPct val="0"/>
        </a:spcBef>
        <a:spcAft>
          <a:spcPct val="0"/>
        </a:spcAft>
        <a:defRPr sz="14200">
          <a:solidFill>
            <a:schemeClr val="tx2"/>
          </a:solidFill>
          <a:latin typeface="Times New Roman" pitchFamily="18" charset="0"/>
        </a:defRPr>
      </a:lvl6pPr>
      <a:lvl7pPr marL="914400" algn="ctr" defTabSz="2954338" rtl="0" fontAlgn="base">
        <a:spcBef>
          <a:spcPct val="0"/>
        </a:spcBef>
        <a:spcAft>
          <a:spcPct val="0"/>
        </a:spcAft>
        <a:defRPr sz="14200">
          <a:solidFill>
            <a:schemeClr val="tx2"/>
          </a:solidFill>
          <a:latin typeface="Times New Roman" pitchFamily="18" charset="0"/>
        </a:defRPr>
      </a:lvl7pPr>
      <a:lvl8pPr marL="1371600" algn="ctr" defTabSz="2954338" rtl="0" fontAlgn="base">
        <a:spcBef>
          <a:spcPct val="0"/>
        </a:spcBef>
        <a:spcAft>
          <a:spcPct val="0"/>
        </a:spcAft>
        <a:defRPr sz="14200">
          <a:solidFill>
            <a:schemeClr val="tx2"/>
          </a:solidFill>
          <a:latin typeface="Times New Roman" pitchFamily="18" charset="0"/>
        </a:defRPr>
      </a:lvl8pPr>
      <a:lvl9pPr marL="1828800" algn="ctr" defTabSz="2954338" rtl="0" fontAlgn="base">
        <a:spcBef>
          <a:spcPct val="0"/>
        </a:spcBef>
        <a:spcAft>
          <a:spcPct val="0"/>
        </a:spcAft>
        <a:defRPr sz="14200">
          <a:solidFill>
            <a:schemeClr val="tx2"/>
          </a:solidFill>
          <a:latin typeface="Times New Roman" pitchFamily="18" charset="0"/>
        </a:defRPr>
      </a:lvl9pPr>
    </p:titleStyle>
    <p:bodyStyle>
      <a:lvl1pPr marL="1108075" indent="-1108075" algn="l" defTabSz="2954338" rtl="0" fontAlgn="base">
        <a:spcBef>
          <a:spcPct val="20000"/>
        </a:spcBef>
        <a:spcAft>
          <a:spcPct val="0"/>
        </a:spcAft>
        <a:buChar char="•"/>
        <a:defRPr sz="10400">
          <a:solidFill>
            <a:schemeClr val="tx1"/>
          </a:solidFill>
          <a:latin typeface="+mn-lt"/>
          <a:ea typeface="+mn-ea"/>
          <a:cs typeface="+mn-cs"/>
        </a:defRPr>
      </a:lvl1pPr>
      <a:lvl2pPr marL="2398713" indent="-922338" algn="l" defTabSz="2954338" rtl="0" fontAlgn="base">
        <a:spcBef>
          <a:spcPct val="20000"/>
        </a:spcBef>
        <a:spcAft>
          <a:spcPct val="0"/>
        </a:spcAft>
        <a:buChar char="–"/>
        <a:defRPr sz="9000">
          <a:solidFill>
            <a:schemeClr val="tx1"/>
          </a:solidFill>
          <a:latin typeface="+mn-lt"/>
        </a:defRPr>
      </a:lvl2pPr>
      <a:lvl3pPr marL="3690938" indent="-736600" algn="l" defTabSz="2954338" rtl="0" fontAlgn="base">
        <a:spcBef>
          <a:spcPct val="20000"/>
        </a:spcBef>
        <a:spcAft>
          <a:spcPct val="0"/>
        </a:spcAft>
        <a:buChar char="•"/>
        <a:defRPr sz="7700">
          <a:solidFill>
            <a:schemeClr val="tx1"/>
          </a:solidFill>
          <a:latin typeface="+mn-lt"/>
        </a:defRPr>
      </a:lvl3pPr>
      <a:lvl4pPr marL="5167313" indent="-738188" algn="l" defTabSz="2954338" rtl="0" fontAlgn="base">
        <a:spcBef>
          <a:spcPct val="20000"/>
        </a:spcBef>
        <a:spcAft>
          <a:spcPct val="0"/>
        </a:spcAft>
        <a:buChar char="–"/>
        <a:defRPr sz="6400">
          <a:solidFill>
            <a:schemeClr val="tx1"/>
          </a:solidFill>
          <a:latin typeface="+mn-lt"/>
        </a:defRPr>
      </a:lvl4pPr>
      <a:lvl5pPr marL="6645275" indent="-739775" algn="l" defTabSz="2954338" rtl="0" fontAlgn="base">
        <a:spcBef>
          <a:spcPct val="20000"/>
        </a:spcBef>
        <a:spcAft>
          <a:spcPct val="0"/>
        </a:spcAft>
        <a:buChar char="»"/>
        <a:defRPr sz="6400">
          <a:solidFill>
            <a:schemeClr val="tx1"/>
          </a:solidFill>
          <a:latin typeface="+mn-lt"/>
        </a:defRPr>
      </a:lvl5pPr>
      <a:lvl6pPr marL="7102475" indent="-739775" algn="l" defTabSz="2954338" rtl="0" fontAlgn="base">
        <a:spcBef>
          <a:spcPct val="20000"/>
        </a:spcBef>
        <a:spcAft>
          <a:spcPct val="0"/>
        </a:spcAft>
        <a:buChar char="»"/>
        <a:defRPr sz="6400">
          <a:solidFill>
            <a:schemeClr val="tx1"/>
          </a:solidFill>
          <a:latin typeface="+mn-lt"/>
        </a:defRPr>
      </a:lvl6pPr>
      <a:lvl7pPr marL="7559675" indent="-739775" algn="l" defTabSz="2954338" rtl="0" fontAlgn="base">
        <a:spcBef>
          <a:spcPct val="20000"/>
        </a:spcBef>
        <a:spcAft>
          <a:spcPct val="0"/>
        </a:spcAft>
        <a:buChar char="»"/>
        <a:defRPr sz="6400">
          <a:solidFill>
            <a:schemeClr val="tx1"/>
          </a:solidFill>
          <a:latin typeface="+mn-lt"/>
        </a:defRPr>
      </a:lvl7pPr>
      <a:lvl8pPr marL="8016875" indent="-739775" algn="l" defTabSz="2954338" rtl="0" fontAlgn="base">
        <a:spcBef>
          <a:spcPct val="20000"/>
        </a:spcBef>
        <a:spcAft>
          <a:spcPct val="0"/>
        </a:spcAft>
        <a:buChar char="»"/>
        <a:defRPr sz="6400">
          <a:solidFill>
            <a:schemeClr val="tx1"/>
          </a:solidFill>
          <a:latin typeface="+mn-lt"/>
        </a:defRPr>
      </a:lvl8pPr>
      <a:lvl9pPr marL="8474075" indent="-739775" algn="l" defTabSz="2954338"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5AA7AE-B32B-6309-E5AA-460F176B6D86}"/>
              </a:ext>
            </a:extLst>
          </p:cNvPr>
          <p:cNvSpPr txBox="1"/>
          <p:nvPr/>
        </p:nvSpPr>
        <p:spPr>
          <a:xfrm>
            <a:off x="971550" y="1371600"/>
            <a:ext cx="20916900" cy="2123658"/>
          </a:xfrm>
          <a:prstGeom prst="rect">
            <a:avLst/>
          </a:prstGeom>
          <a:noFill/>
        </p:spPr>
        <p:txBody>
          <a:bodyPr wrap="square" rtlCol="0">
            <a:spAutoFit/>
          </a:bodyPr>
          <a:lstStyle/>
          <a:p>
            <a:r>
              <a:rPr lang="en-US" sz="6600" b="1" dirty="0">
                <a:solidFill>
                  <a:srgbClr val="102B72"/>
                </a:solidFill>
                <a:latin typeface="Arial" panose="020B0604020202020204" pitchFamily="34" charset="0"/>
                <a:cs typeface="Arial" panose="020B0604020202020204" pitchFamily="34" charset="0"/>
              </a:rPr>
              <a:t>Reddit Submissions Topic Modelling and Sentiment Analysis on Collapse of Terra (LUNA) Event </a:t>
            </a:r>
          </a:p>
        </p:txBody>
      </p:sp>
      <p:sp>
        <p:nvSpPr>
          <p:cNvPr id="2" name="TextBox 1">
            <a:extLst>
              <a:ext uri="{FF2B5EF4-FFF2-40B4-BE49-F238E27FC236}">
                <a16:creationId xmlns:a16="http://schemas.microsoft.com/office/drawing/2014/main" id="{DA92D472-AD7D-1B06-D2C9-2C1ED1ECC4C5}"/>
              </a:ext>
            </a:extLst>
          </p:cNvPr>
          <p:cNvSpPr txBox="1"/>
          <p:nvPr/>
        </p:nvSpPr>
        <p:spPr>
          <a:xfrm>
            <a:off x="971550" y="4438650"/>
            <a:ext cx="20916900" cy="1692771"/>
          </a:xfrm>
          <a:prstGeom prst="rect">
            <a:avLst/>
          </a:prstGeom>
          <a:noFill/>
        </p:spPr>
        <p:txBody>
          <a:bodyPr wrap="square" rtlCol="0">
            <a:spAutoFit/>
          </a:bodyPr>
          <a:lstStyle/>
          <a:p>
            <a:r>
              <a:rPr lang="en-US" sz="6000" b="1" i="0" dirty="0">
                <a:solidFill>
                  <a:schemeClr val="tx2"/>
                </a:solidFill>
                <a:effectLst/>
                <a:latin typeface="Arial" panose="020B0604020202020204" pitchFamily="34" charset="0"/>
                <a:cs typeface="Arial" panose="020B0604020202020204" pitchFamily="34" charset="0"/>
              </a:rPr>
              <a:t>Shilton Jonatan SALINDEHO</a:t>
            </a:r>
          </a:p>
          <a:p>
            <a:r>
              <a:rPr lang="en-SG" sz="4400" b="1" dirty="0">
                <a:solidFill>
                  <a:schemeClr val="tx2"/>
                </a:solidFill>
                <a:latin typeface="Arial" panose="020B0604020202020204" pitchFamily="34" charset="0"/>
                <a:cs typeface="Arial" panose="020B0604020202020204" pitchFamily="34" charset="0"/>
              </a:rPr>
              <a:t>sjsalindeho.2020@msc.smu.edu.sg</a:t>
            </a:r>
          </a:p>
        </p:txBody>
      </p:sp>
      <p:grpSp>
        <p:nvGrpSpPr>
          <p:cNvPr id="27" name="Group 26">
            <a:extLst>
              <a:ext uri="{FF2B5EF4-FFF2-40B4-BE49-F238E27FC236}">
                <a16:creationId xmlns:a16="http://schemas.microsoft.com/office/drawing/2014/main" id="{6891E3FC-50C0-13F7-A3C8-3D990B804F5A}"/>
              </a:ext>
            </a:extLst>
          </p:cNvPr>
          <p:cNvGrpSpPr/>
          <p:nvPr/>
        </p:nvGrpSpPr>
        <p:grpSpPr>
          <a:xfrm>
            <a:off x="971550" y="6858000"/>
            <a:ext cx="18776238" cy="9544051"/>
            <a:chOff x="971550" y="6858000"/>
            <a:chExt cx="18776238" cy="9544051"/>
          </a:xfrm>
        </p:grpSpPr>
        <p:sp>
          <p:nvSpPr>
            <p:cNvPr id="10" name="Rectangle 9">
              <a:extLst>
                <a:ext uri="{FF2B5EF4-FFF2-40B4-BE49-F238E27FC236}">
                  <a16:creationId xmlns:a16="http://schemas.microsoft.com/office/drawing/2014/main" id="{324C9021-5F1A-AD14-79E8-42750F01B416}"/>
                </a:ext>
              </a:extLst>
            </p:cNvPr>
            <p:cNvSpPr/>
            <p:nvPr/>
          </p:nvSpPr>
          <p:spPr bwMode="auto">
            <a:xfrm>
              <a:off x="971550" y="6858000"/>
              <a:ext cx="6800850" cy="1015663"/>
            </a:xfrm>
            <a:prstGeom prst="rect">
              <a:avLst/>
            </a:prstGeom>
            <a:solidFill>
              <a:srgbClr val="102B7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500" b="1" dirty="0">
                  <a:solidFill>
                    <a:schemeClr val="bg1"/>
                  </a:solidFill>
                  <a:latin typeface="Arial" panose="020B0604020202020204" pitchFamily="34" charset="0"/>
                  <a:cs typeface="Arial" panose="020B0604020202020204" pitchFamily="34" charset="0"/>
                </a:rPr>
                <a:t>MOTIVATION</a:t>
              </a:r>
              <a:endParaRPr lang="en-SG" sz="4500" b="1"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44E08866-D9E4-591B-2F66-5196EA14DD1D}"/>
                </a:ext>
              </a:extLst>
            </p:cNvPr>
            <p:cNvSpPr/>
            <p:nvPr/>
          </p:nvSpPr>
          <p:spPr bwMode="auto">
            <a:xfrm>
              <a:off x="971550" y="6858001"/>
              <a:ext cx="18776238" cy="9544050"/>
            </a:xfrm>
            <a:prstGeom prst="rect">
              <a:avLst/>
            </a:prstGeom>
            <a:noFill/>
            <a:ln w="6350" cap="flat" cmpd="sng" algn="ctr">
              <a:solidFill>
                <a:srgbClr val="102B7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endParaRPr lang="en-SG" sz="5000" b="1" dirty="0">
                <a:solidFill>
                  <a:schemeClr val="bg1"/>
                </a:solidFill>
                <a:latin typeface="Arial" panose="020B0604020202020204"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473A30D4-F7D6-013A-E16A-8FE5D29960B7}"/>
              </a:ext>
            </a:extLst>
          </p:cNvPr>
          <p:cNvGrpSpPr/>
          <p:nvPr/>
        </p:nvGrpSpPr>
        <p:grpSpPr>
          <a:xfrm>
            <a:off x="935832" y="16670963"/>
            <a:ext cx="18811956" cy="13146271"/>
            <a:chOff x="971550" y="6858000"/>
            <a:chExt cx="18811956" cy="9544051"/>
          </a:xfrm>
        </p:grpSpPr>
        <p:sp>
          <p:nvSpPr>
            <p:cNvPr id="39" name="Rectangle 38">
              <a:extLst>
                <a:ext uri="{FF2B5EF4-FFF2-40B4-BE49-F238E27FC236}">
                  <a16:creationId xmlns:a16="http://schemas.microsoft.com/office/drawing/2014/main" id="{0F898549-2300-FD34-0668-B81619FD4A24}"/>
                </a:ext>
              </a:extLst>
            </p:cNvPr>
            <p:cNvSpPr/>
            <p:nvPr/>
          </p:nvSpPr>
          <p:spPr bwMode="auto">
            <a:xfrm>
              <a:off x="971550" y="6858000"/>
              <a:ext cx="6800850" cy="717836"/>
            </a:xfrm>
            <a:prstGeom prst="rect">
              <a:avLst/>
            </a:prstGeom>
            <a:solidFill>
              <a:srgbClr val="102B7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500" b="1" dirty="0">
                  <a:solidFill>
                    <a:schemeClr val="bg1"/>
                  </a:solidFill>
                  <a:latin typeface="Arial" panose="020B0604020202020204" pitchFamily="34" charset="0"/>
                  <a:cs typeface="Arial" panose="020B0604020202020204" pitchFamily="34" charset="0"/>
                </a:rPr>
                <a:t>METHODOLOGY</a:t>
              </a:r>
              <a:endParaRPr lang="en-SG" sz="4500" b="1" dirty="0">
                <a:solidFill>
                  <a:schemeClr val="bg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620725C2-9D64-9A34-6AA9-17C413B89E8B}"/>
                </a:ext>
              </a:extLst>
            </p:cNvPr>
            <p:cNvSpPr/>
            <p:nvPr/>
          </p:nvSpPr>
          <p:spPr bwMode="auto">
            <a:xfrm>
              <a:off x="971550" y="6858001"/>
              <a:ext cx="18811956" cy="9544050"/>
            </a:xfrm>
            <a:prstGeom prst="rect">
              <a:avLst/>
            </a:prstGeom>
            <a:noFill/>
            <a:ln w="6350" cap="flat" cmpd="sng" algn="ctr">
              <a:solidFill>
                <a:srgbClr val="102B7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endParaRPr lang="en-SG" sz="5000" b="1" dirty="0">
                <a:solidFill>
                  <a:schemeClr val="bg1"/>
                </a:solidFill>
                <a:latin typeface="Arial" panose="020B0604020202020204" pitchFamily="34" charset="0"/>
                <a:cs typeface="Arial" panose="020B0604020202020204" pitchFamily="34" charset="0"/>
              </a:endParaRPr>
            </a:p>
          </p:txBody>
        </p:sp>
      </p:grpSp>
      <p:grpSp>
        <p:nvGrpSpPr>
          <p:cNvPr id="41" name="Group 40">
            <a:extLst>
              <a:ext uri="{FF2B5EF4-FFF2-40B4-BE49-F238E27FC236}">
                <a16:creationId xmlns:a16="http://schemas.microsoft.com/office/drawing/2014/main" id="{4A4B8232-130A-5D40-C20D-729770E74D55}"/>
              </a:ext>
            </a:extLst>
          </p:cNvPr>
          <p:cNvGrpSpPr/>
          <p:nvPr/>
        </p:nvGrpSpPr>
        <p:grpSpPr>
          <a:xfrm>
            <a:off x="935831" y="30241144"/>
            <a:ext cx="18811956" cy="7227409"/>
            <a:chOff x="971550" y="6858000"/>
            <a:chExt cx="18811956" cy="9544051"/>
          </a:xfrm>
        </p:grpSpPr>
        <p:sp>
          <p:nvSpPr>
            <p:cNvPr id="42" name="Rectangle 41">
              <a:extLst>
                <a:ext uri="{FF2B5EF4-FFF2-40B4-BE49-F238E27FC236}">
                  <a16:creationId xmlns:a16="http://schemas.microsoft.com/office/drawing/2014/main" id="{C2FC3C44-4EE6-A303-0C79-CF8A00EBCA2E}"/>
                </a:ext>
              </a:extLst>
            </p:cNvPr>
            <p:cNvSpPr/>
            <p:nvPr/>
          </p:nvSpPr>
          <p:spPr bwMode="auto">
            <a:xfrm>
              <a:off x="971550" y="6858000"/>
              <a:ext cx="6800850" cy="1305706"/>
            </a:xfrm>
            <a:prstGeom prst="rect">
              <a:avLst/>
            </a:prstGeom>
            <a:solidFill>
              <a:srgbClr val="102B7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400" b="1" dirty="0">
                  <a:solidFill>
                    <a:schemeClr val="bg1"/>
                  </a:solidFill>
                  <a:latin typeface="Arial" panose="020B0604020202020204" pitchFamily="34" charset="0"/>
                  <a:cs typeface="Arial" panose="020B0604020202020204" pitchFamily="34" charset="0"/>
                </a:rPr>
                <a:t>FINDINGS – TOP USERS</a:t>
              </a:r>
              <a:endParaRPr lang="en-SG" sz="4400" b="1" dirty="0">
                <a:solidFill>
                  <a:schemeClr val="bg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5026DFD4-B755-8F77-DBD1-7E3D3152CFC9}"/>
                </a:ext>
              </a:extLst>
            </p:cNvPr>
            <p:cNvSpPr/>
            <p:nvPr/>
          </p:nvSpPr>
          <p:spPr bwMode="auto">
            <a:xfrm>
              <a:off x="971550" y="6858001"/>
              <a:ext cx="18811956" cy="9544050"/>
            </a:xfrm>
            <a:prstGeom prst="rect">
              <a:avLst/>
            </a:prstGeom>
            <a:noFill/>
            <a:ln w="6350" cap="flat" cmpd="sng" algn="ctr">
              <a:solidFill>
                <a:srgbClr val="102B7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endParaRPr lang="en-SG" sz="5000" b="1" dirty="0">
                <a:solidFill>
                  <a:schemeClr val="bg1"/>
                </a:solidFill>
                <a:latin typeface="Arial" panose="020B0604020202020204" pitchFamily="34" charset="0"/>
                <a:cs typeface="Arial" panose="020B0604020202020204" pitchFamily="34" charset="0"/>
              </a:endParaRPr>
            </a:p>
          </p:txBody>
        </p:sp>
      </p:grpSp>
      <p:grpSp>
        <p:nvGrpSpPr>
          <p:cNvPr id="57" name="Group 56">
            <a:extLst>
              <a:ext uri="{FF2B5EF4-FFF2-40B4-BE49-F238E27FC236}">
                <a16:creationId xmlns:a16="http://schemas.microsoft.com/office/drawing/2014/main" id="{A4EF48B7-75DF-9BD1-CF60-811D359E552B}"/>
              </a:ext>
            </a:extLst>
          </p:cNvPr>
          <p:cNvGrpSpPr/>
          <p:nvPr/>
        </p:nvGrpSpPr>
        <p:grpSpPr>
          <a:xfrm>
            <a:off x="20467065" y="7983559"/>
            <a:ext cx="8836600" cy="8261139"/>
            <a:chOff x="20467065" y="8383610"/>
            <a:chExt cx="8836600" cy="7641345"/>
          </a:xfrm>
        </p:grpSpPr>
        <p:sp>
          <p:nvSpPr>
            <p:cNvPr id="59" name="Rectangle 58">
              <a:extLst>
                <a:ext uri="{FF2B5EF4-FFF2-40B4-BE49-F238E27FC236}">
                  <a16:creationId xmlns:a16="http://schemas.microsoft.com/office/drawing/2014/main" id="{749D2683-8F6E-5558-3F96-9B8AADD1B098}"/>
                </a:ext>
              </a:extLst>
            </p:cNvPr>
            <p:cNvSpPr/>
            <p:nvPr/>
          </p:nvSpPr>
          <p:spPr bwMode="auto">
            <a:xfrm>
              <a:off x="21551298" y="8394134"/>
              <a:ext cx="6800850" cy="1015663"/>
            </a:xfrm>
            <a:prstGeom prst="rect">
              <a:avLst/>
            </a:prstGeom>
            <a:solidFill>
              <a:srgbClr val="102B7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500" b="1" dirty="0">
                  <a:solidFill>
                    <a:schemeClr val="bg1"/>
                  </a:solidFill>
                  <a:latin typeface="Arial" panose="020B0604020202020204" pitchFamily="34" charset="0"/>
                  <a:cs typeface="Arial" panose="020B0604020202020204" pitchFamily="34" charset="0"/>
                </a:rPr>
                <a:t>TIMELINE</a:t>
              </a:r>
              <a:endParaRPr lang="en-SG" sz="4500" b="1" dirty="0">
                <a:solidFill>
                  <a:schemeClr val="bg1"/>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D717866E-CFA8-1757-7051-01659B00D5CE}"/>
                </a:ext>
              </a:extLst>
            </p:cNvPr>
            <p:cNvSpPr/>
            <p:nvPr/>
          </p:nvSpPr>
          <p:spPr bwMode="auto">
            <a:xfrm>
              <a:off x="20467065" y="8383610"/>
              <a:ext cx="8836600" cy="7641345"/>
            </a:xfrm>
            <a:prstGeom prst="rect">
              <a:avLst/>
            </a:prstGeom>
            <a:noFill/>
            <a:ln w="6350" cap="flat" cmpd="sng" algn="ctr">
              <a:solidFill>
                <a:srgbClr val="102B7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endParaRPr lang="en-SG" sz="5000" b="1" dirty="0">
                <a:solidFill>
                  <a:schemeClr val="bg1"/>
                </a:solidFill>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AF5A92A9-4AFD-42D4-B30D-DE52C6B8F010}"/>
              </a:ext>
            </a:extLst>
          </p:cNvPr>
          <p:cNvGrpSpPr/>
          <p:nvPr/>
        </p:nvGrpSpPr>
        <p:grpSpPr>
          <a:xfrm>
            <a:off x="20533423" y="16670963"/>
            <a:ext cx="8836600" cy="20797589"/>
            <a:chOff x="20467065" y="8383611"/>
            <a:chExt cx="8836600" cy="12803640"/>
          </a:xfrm>
        </p:grpSpPr>
        <p:sp>
          <p:nvSpPr>
            <p:cNvPr id="63" name="Rectangle 62">
              <a:extLst>
                <a:ext uri="{FF2B5EF4-FFF2-40B4-BE49-F238E27FC236}">
                  <a16:creationId xmlns:a16="http://schemas.microsoft.com/office/drawing/2014/main" id="{8AB0DEE1-2FD1-3102-77C8-38B05D457449}"/>
                </a:ext>
              </a:extLst>
            </p:cNvPr>
            <p:cNvSpPr/>
            <p:nvPr/>
          </p:nvSpPr>
          <p:spPr bwMode="auto">
            <a:xfrm>
              <a:off x="21551298" y="8387421"/>
              <a:ext cx="6800850" cy="1015663"/>
            </a:xfrm>
            <a:prstGeom prst="rect">
              <a:avLst/>
            </a:prstGeom>
            <a:solidFill>
              <a:srgbClr val="102B7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500" b="1" dirty="0">
                  <a:solidFill>
                    <a:schemeClr val="bg1"/>
                  </a:solidFill>
                  <a:latin typeface="Arial" panose="020B0604020202020204" pitchFamily="34" charset="0"/>
                  <a:cs typeface="Arial" panose="020B0604020202020204" pitchFamily="34" charset="0"/>
                </a:rPr>
                <a:t>CONCLUSION</a:t>
              </a:r>
              <a:endParaRPr lang="en-SG" sz="4500" b="1" dirty="0">
                <a:solidFill>
                  <a:schemeClr val="bg1"/>
                </a:solidFill>
                <a:latin typeface="Arial" panose="020B0604020202020204" pitchFamily="34" charset="0"/>
                <a:cs typeface="Arial" panose="020B0604020202020204" pitchFamily="34" charset="0"/>
              </a:endParaRPr>
            </a:p>
          </p:txBody>
        </p:sp>
        <p:sp>
          <p:nvSpPr>
            <p:cNvPr id="1024" name="Rectangle 1023">
              <a:extLst>
                <a:ext uri="{FF2B5EF4-FFF2-40B4-BE49-F238E27FC236}">
                  <a16:creationId xmlns:a16="http://schemas.microsoft.com/office/drawing/2014/main" id="{D8B5C50B-5464-B1BC-8C86-084279B2B31B}"/>
                </a:ext>
              </a:extLst>
            </p:cNvPr>
            <p:cNvSpPr/>
            <p:nvPr/>
          </p:nvSpPr>
          <p:spPr bwMode="auto">
            <a:xfrm>
              <a:off x="20467065" y="8383611"/>
              <a:ext cx="8836600" cy="12803640"/>
            </a:xfrm>
            <a:prstGeom prst="rect">
              <a:avLst/>
            </a:prstGeom>
            <a:noFill/>
            <a:ln w="6350" cap="flat" cmpd="sng" algn="ctr">
              <a:solidFill>
                <a:srgbClr val="102B7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endParaRPr lang="en-SG" sz="5000" b="1" dirty="0">
                <a:solidFill>
                  <a:schemeClr val="bg1"/>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F61D1222-DB5A-580F-E50A-69BAFFF0FA33}"/>
              </a:ext>
            </a:extLst>
          </p:cNvPr>
          <p:cNvSpPr txBox="1"/>
          <p:nvPr/>
        </p:nvSpPr>
        <p:spPr>
          <a:xfrm>
            <a:off x="1452283" y="7905745"/>
            <a:ext cx="17911482" cy="7672345"/>
          </a:xfrm>
          <a:prstGeom prst="rect">
            <a:avLst/>
          </a:prstGeom>
          <a:noFill/>
        </p:spPr>
        <p:txBody>
          <a:bodyPr wrap="square" rtlCol="0">
            <a:noAutofit/>
          </a:bodyPr>
          <a:lstStyle/>
          <a:p>
            <a:r>
              <a:rPr lang="en-US" sz="4200" dirty="0">
                <a:solidFill>
                  <a:srgbClr val="102B72"/>
                </a:solidFill>
                <a:latin typeface="Arial" panose="020B0604020202020204" pitchFamily="34" charset="0"/>
                <a:cs typeface="Arial" panose="020B0604020202020204" pitchFamily="34" charset="0"/>
              </a:rPr>
              <a:t>This project focuses on studying the impact of the collapse of the Terra (LUNA) blockchain protocol on Reddit users' social posting habits and attitudes. </a:t>
            </a:r>
          </a:p>
          <a:p>
            <a:pPr marL="571500" indent="-571500">
              <a:buFont typeface="Arial" panose="020B0604020202020204" pitchFamily="34" charset="0"/>
              <a:buChar char="•"/>
            </a:pPr>
            <a:r>
              <a:rPr lang="en-US" sz="4200" dirty="0">
                <a:solidFill>
                  <a:srgbClr val="102B72"/>
                </a:solidFill>
                <a:latin typeface="Arial" panose="020B0604020202020204" pitchFamily="34" charset="0"/>
                <a:cs typeface="Arial" panose="020B0604020202020204" pitchFamily="34" charset="0"/>
              </a:rPr>
              <a:t>Social media, as a platform for sharing various types of information and knowledge, provides valuable insights into people's thoughts and feelings</a:t>
            </a:r>
          </a:p>
          <a:p>
            <a:pPr marL="571500" indent="-571500">
              <a:buFont typeface="Arial" panose="020B0604020202020204" pitchFamily="34" charset="0"/>
              <a:buChar char="•"/>
            </a:pPr>
            <a:r>
              <a:rPr lang="en-US" sz="4200" dirty="0">
                <a:solidFill>
                  <a:srgbClr val="102B72"/>
                </a:solidFill>
                <a:latin typeface="Arial" panose="020B0604020202020204" pitchFamily="34" charset="0"/>
                <a:cs typeface="Arial" panose="020B0604020202020204" pitchFamily="34" charset="0"/>
              </a:rPr>
              <a:t>Reddit, being highly active in discussions about the crypto space, offers a unique opportunity for topic-specific analyses of users' attitudes due to its subreddit feature</a:t>
            </a:r>
          </a:p>
          <a:p>
            <a:pPr marL="571500" indent="-571500">
              <a:buFont typeface="Arial" panose="020B0604020202020204" pitchFamily="34" charset="0"/>
              <a:buChar char="•"/>
            </a:pPr>
            <a:r>
              <a:rPr lang="en-US" sz="4200" dirty="0">
                <a:solidFill>
                  <a:srgbClr val="102B72"/>
                </a:solidFill>
                <a:latin typeface="Arial" panose="020B0604020202020204" pitchFamily="34" charset="0"/>
                <a:cs typeface="Arial" panose="020B0604020202020204" pitchFamily="34" charset="0"/>
              </a:rPr>
              <a:t>The study analyzed users' posts through topic modeling and examine the sentiments expressed to understand how the event affected communication and interactions within the community</a:t>
            </a:r>
          </a:p>
        </p:txBody>
      </p:sp>
      <p:sp>
        <p:nvSpPr>
          <p:cNvPr id="8" name="TextBox 7">
            <a:extLst>
              <a:ext uri="{FF2B5EF4-FFF2-40B4-BE49-F238E27FC236}">
                <a16:creationId xmlns:a16="http://schemas.microsoft.com/office/drawing/2014/main" id="{BBDE6B2C-C3C3-F6C0-5EFB-A11633B761FA}"/>
              </a:ext>
            </a:extLst>
          </p:cNvPr>
          <p:cNvSpPr txBox="1"/>
          <p:nvPr/>
        </p:nvSpPr>
        <p:spPr>
          <a:xfrm>
            <a:off x="1697259" y="35501957"/>
            <a:ext cx="17083111" cy="1966596"/>
          </a:xfrm>
          <a:prstGeom prst="rect">
            <a:avLst/>
          </a:prstGeom>
          <a:noFill/>
        </p:spPr>
        <p:txBody>
          <a:bodyPr wrap="square" rtlCol="0">
            <a:noAutofit/>
          </a:bodyPr>
          <a:lstStyle/>
          <a:p>
            <a:pPr algn="just"/>
            <a:r>
              <a:rPr lang="en-US" sz="3600" dirty="0">
                <a:solidFill>
                  <a:srgbClr val="102B72"/>
                </a:solidFill>
                <a:latin typeface="Arial" panose="020B0604020202020204" pitchFamily="34" charset="0"/>
                <a:cs typeface="Arial" panose="020B0604020202020204" pitchFamily="34" charset="0"/>
              </a:rPr>
              <a:t>In earlier phases where event has not taken place yet shows less numbers of influential users, while further down the line where collapse eventually peaked and revival plans were announced, more top users emerged.</a:t>
            </a:r>
          </a:p>
        </p:txBody>
      </p:sp>
      <p:sp>
        <p:nvSpPr>
          <p:cNvPr id="9" name="TextBox 8">
            <a:extLst>
              <a:ext uri="{FF2B5EF4-FFF2-40B4-BE49-F238E27FC236}">
                <a16:creationId xmlns:a16="http://schemas.microsoft.com/office/drawing/2014/main" id="{0FC8B731-4613-0A27-8D3B-7D06D1D053D2}"/>
              </a:ext>
            </a:extLst>
          </p:cNvPr>
          <p:cNvSpPr txBox="1"/>
          <p:nvPr/>
        </p:nvSpPr>
        <p:spPr>
          <a:xfrm>
            <a:off x="21007500" y="12418787"/>
            <a:ext cx="7755729" cy="3159303"/>
          </a:xfrm>
          <a:prstGeom prst="rect">
            <a:avLst/>
          </a:prstGeom>
          <a:noFill/>
        </p:spPr>
        <p:txBody>
          <a:bodyPr wrap="square" rtlCol="0">
            <a:noAutofit/>
          </a:bodyPr>
          <a:lstStyle/>
          <a:p>
            <a:pPr algn="just"/>
            <a:r>
              <a:rPr lang="en-US" sz="3600" dirty="0">
                <a:solidFill>
                  <a:srgbClr val="102B72"/>
                </a:solidFill>
                <a:latin typeface="Arial" panose="020B0604020202020204" pitchFamily="34" charset="0"/>
                <a:cs typeface="Arial" panose="020B0604020202020204" pitchFamily="34" charset="0"/>
              </a:rPr>
              <a:t>Based on how the submissions and comments grew and fell, and how the price of both LUNA and UST collapsed within the month, the whole data can then be roughly split into five distinct phases.</a:t>
            </a:r>
          </a:p>
        </p:txBody>
      </p:sp>
      <p:sp>
        <p:nvSpPr>
          <p:cNvPr id="3" name="TextBox 2">
            <a:extLst>
              <a:ext uri="{FF2B5EF4-FFF2-40B4-BE49-F238E27FC236}">
                <a16:creationId xmlns:a16="http://schemas.microsoft.com/office/drawing/2014/main" id="{209A670B-2891-C259-CB1C-B040739D21D2}"/>
              </a:ext>
            </a:extLst>
          </p:cNvPr>
          <p:cNvSpPr txBox="1"/>
          <p:nvPr/>
        </p:nvSpPr>
        <p:spPr>
          <a:xfrm>
            <a:off x="21140216" y="18674338"/>
            <a:ext cx="7755729" cy="18794214"/>
          </a:xfrm>
          <a:prstGeom prst="rect">
            <a:avLst/>
          </a:prstGeom>
          <a:noFill/>
        </p:spPr>
        <p:txBody>
          <a:bodyPr wrap="square" rtlCol="0">
            <a:noAutofit/>
          </a:bodyPr>
          <a:lstStyle/>
          <a:p>
            <a:pPr algn="just"/>
            <a:r>
              <a:rPr lang="en-US" sz="3500" i="0" dirty="0">
                <a:solidFill>
                  <a:srgbClr val="102B72"/>
                </a:solidFill>
                <a:effectLst/>
                <a:latin typeface="Arial" panose="020B0604020202020204" pitchFamily="34" charset="0"/>
                <a:cs typeface="Arial" panose="020B0604020202020204" pitchFamily="34" charset="0"/>
              </a:rPr>
              <a:t>The collapse of the Terra (LUNA) blockchain protocol provided a significant opportunity to understand network structures and user sentiments in the cryptocurrency community. Valuable insights were gained into the behavior of influential users during crises, emphasizing the importance of thoughtful contributions in the crypto space.</a:t>
            </a:r>
          </a:p>
          <a:p>
            <a:pPr algn="just"/>
            <a:endParaRPr lang="en-US" sz="3500" i="0" dirty="0">
              <a:solidFill>
                <a:srgbClr val="102B72"/>
              </a:solidFill>
              <a:effectLst/>
              <a:latin typeface="Arial" panose="020B0604020202020204" pitchFamily="34" charset="0"/>
              <a:cs typeface="Arial" panose="020B0604020202020204" pitchFamily="34" charset="0"/>
            </a:endParaRPr>
          </a:p>
          <a:p>
            <a:pPr algn="just"/>
            <a:r>
              <a:rPr lang="en-US" sz="3500" i="0" dirty="0">
                <a:solidFill>
                  <a:srgbClr val="102B72"/>
                </a:solidFill>
                <a:effectLst/>
                <a:latin typeface="Arial" panose="020B0604020202020204" pitchFamily="34" charset="0"/>
                <a:cs typeface="Arial" panose="020B0604020202020204" pitchFamily="34" charset="0"/>
              </a:rPr>
              <a:t>Throughout the event, the network structure underwent changes, giving rise to influential users who shaped the discussed topics. Generally, as discussion volume increased, more central figures joined, but there were exceptions. Phase 4 was notable for top users maintaining a strong presence throughout the timeline, despite Phase 3 having the highest daily discussions.</a:t>
            </a:r>
          </a:p>
          <a:p>
            <a:pPr algn="just"/>
            <a:endParaRPr lang="en-US" sz="3500" i="0" dirty="0">
              <a:solidFill>
                <a:srgbClr val="102B72"/>
              </a:solidFill>
              <a:effectLst/>
              <a:latin typeface="Arial" panose="020B0604020202020204" pitchFamily="34" charset="0"/>
              <a:cs typeface="Arial" panose="020B0604020202020204" pitchFamily="34" charset="0"/>
            </a:endParaRPr>
          </a:p>
          <a:p>
            <a:pPr algn="just"/>
            <a:r>
              <a:rPr lang="en-US" sz="3500" i="0" dirty="0">
                <a:solidFill>
                  <a:srgbClr val="102B72"/>
                </a:solidFill>
                <a:effectLst/>
                <a:latin typeface="Arial" panose="020B0604020202020204" pitchFamily="34" charset="0"/>
                <a:cs typeface="Arial" panose="020B0604020202020204" pitchFamily="34" charset="0"/>
              </a:rPr>
              <a:t>Interestingly, these top users expressed their thoughts clearly and comprehensively, rather than displaying extreme sentiment polarities. Analyzing all phases revealed that the overall sentiments of these users tended to be mostly positive, albeit slightly. Their language usage showcased expertise and active engagement with the topics at hand.</a:t>
            </a:r>
          </a:p>
        </p:txBody>
      </p:sp>
      <p:sp>
        <p:nvSpPr>
          <p:cNvPr id="16" name="Rectangle 15">
            <a:extLst>
              <a:ext uri="{FF2B5EF4-FFF2-40B4-BE49-F238E27FC236}">
                <a16:creationId xmlns:a16="http://schemas.microsoft.com/office/drawing/2014/main" id="{BCAD4F0A-2D5A-66B6-478F-6DB18722AF49}"/>
              </a:ext>
            </a:extLst>
          </p:cNvPr>
          <p:cNvSpPr/>
          <p:nvPr/>
        </p:nvSpPr>
        <p:spPr bwMode="auto">
          <a:xfrm>
            <a:off x="2408405" y="20221906"/>
            <a:ext cx="4406643" cy="1358813"/>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Data Retrieval from Reddit (PSAW and PRAW)</a:t>
            </a:r>
          </a:p>
        </p:txBody>
      </p:sp>
      <p:sp>
        <p:nvSpPr>
          <p:cNvPr id="18" name="Rectangle 17">
            <a:extLst>
              <a:ext uri="{FF2B5EF4-FFF2-40B4-BE49-F238E27FC236}">
                <a16:creationId xmlns:a16="http://schemas.microsoft.com/office/drawing/2014/main" id="{F9C19682-BCD8-F50C-FE16-99EB16A48C80}"/>
              </a:ext>
            </a:extLst>
          </p:cNvPr>
          <p:cNvSpPr/>
          <p:nvPr/>
        </p:nvSpPr>
        <p:spPr bwMode="auto">
          <a:xfrm>
            <a:off x="7648022" y="20221906"/>
            <a:ext cx="4406643" cy="1358813"/>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Data Preprocessing</a:t>
            </a:r>
          </a:p>
        </p:txBody>
      </p:sp>
      <p:sp>
        <p:nvSpPr>
          <p:cNvPr id="19" name="Rectangle 18">
            <a:extLst>
              <a:ext uri="{FF2B5EF4-FFF2-40B4-BE49-F238E27FC236}">
                <a16:creationId xmlns:a16="http://schemas.microsoft.com/office/drawing/2014/main" id="{015E9452-DA89-6ADD-2173-F9B1955787E9}"/>
              </a:ext>
            </a:extLst>
          </p:cNvPr>
          <p:cNvSpPr/>
          <p:nvPr/>
        </p:nvSpPr>
        <p:spPr bwMode="auto">
          <a:xfrm>
            <a:off x="12939797" y="20221906"/>
            <a:ext cx="4406643" cy="1358813"/>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Sentiment Analysis (VADER)</a:t>
            </a:r>
          </a:p>
        </p:txBody>
      </p:sp>
      <p:sp>
        <p:nvSpPr>
          <p:cNvPr id="21" name="Rectangle 20">
            <a:extLst>
              <a:ext uri="{FF2B5EF4-FFF2-40B4-BE49-F238E27FC236}">
                <a16:creationId xmlns:a16="http://schemas.microsoft.com/office/drawing/2014/main" id="{F3AEF0A5-CDB2-F74C-40B4-D762696F26C2}"/>
              </a:ext>
            </a:extLst>
          </p:cNvPr>
          <p:cNvSpPr/>
          <p:nvPr/>
        </p:nvSpPr>
        <p:spPr bwMode="auto">
          <a:xfrm>
            <a:off x="12920707" y="21769474"/>
            <a:ext cx="4406643" cy="1358813"/>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Topic Analysis (Latent Dirichlet Allocation)</a:t>
            </a:r>
          </a:p>
        </p:txBody>
      </p:sp>
      <p:sp>
        <p:nvSpPr>
          <p:cNvPr id="22" name="Rectangle 21">
            <a:extLst>
              <a:ext uri="{FF2B5EF4-FFF2-40B4-BE49-F238E27FC236}">
                <a16:creationId xmlns:a16="http://schemas.microsoft.com/office/drawing/2014/main" id="{C3A7EA30-A103-3331-DFF9-76C6D23109CA}"/>
              </a:ext>
            </a:extLst>
          </p:cNvPr>
          <p:cNvSpPr/>
          <p:nvPr/>
        </p:nvSpPr>
        <p:spPr bwMode="auto">
          <a:xfrm>
            <a:off x="12920707" y="18674338"/>
            <a:ext cx="4406643" cy="1358813"/>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Social Network Analysis (Eigenvector Centrality)</a:t>
            </a:r>
          </a:p>
        </p:txBody>
      </p:sp>
      <p:sp>
        <p:nvSpPr>
          <p:cNvPr id="23" name="Right Arrow 22">
            <a:extLst>
              <a:ext uri="{FF2B5EF4-FFF2-40B4-BE49-F238E27FC236}">
                <a16:creationId xmlns:a16="http://schemas.microsoft.com/office/drawing/2014/main" id="{5A464A34-1933-5B0C-5C8B-35CCBE042F4B}"/>
              </a:ext>
            </a:extLst>
          </p:cNvPr>
          <p:cNvSpPr/>
          <p:nvPr/>
        </p:nvSpPr>
        <p:spPr bwMode="auto">
          <a:xfrm>
            <a:off x="7153523" y="20190011"/>
            <a:ext cx="238542" cy="1252130"/>
          </a:xfrm>
          <a:prstGeom prst="rightArrow">
            <a:avLst>
              <a:gd name="adj1" fmla="val 50000"/>
              <a:gd name="adj2" fmla="val 100000"/>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603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endParaRPr>
          </a:p>
        </p:txBody>
      </p:sp>
      <p:sp>
        <p:nvSpPr>
          <p:cNvPr id="24" name="Right Arrow 23">
            <a:extLst>
              <a:ext uri="{FF2B5EF4-FFF2-40B4-BE49-F238E27FC236}">
                <a16:creationId xmlns:a16="http://schemas.microsoft.com/office/drawing/2014/main" id="{44066E83-6FB9-ED93-0B59-303B21815160}"/>
              </a:ext>
            </a:extLst>
          </p:cNvPr>
          <p:cNvSpPr/>
          <p:nvPr/>
        </p:nvSpPr>
        <p:spPr bwMode="auto">
          <a:xfrm>
            <a:off x="12333668" y="20125073"/>
            <a:ext cx="238542" cy="1252130"/>
          </a:xfrm>
          <a:prstGeom prst="rightArrow">
            <a:avLst>
              <a:gd name="adj1" fmla="val 50000"/>
              <a:gd name="adj2" fmla="val 100000"/>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603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endParaRPr>
          </a:p>
        </p:txBody>
      </p:sp>
      <p:sp>
        <p:nvSpPr>
          <p:cNvPr id="25" name="TextBox 24">
            <a:extLst>
              <a:ext uri="{FF2B5EF4-FFF2-40B4-BE49-F238E27FC236}">
                <a16:creationId xmlns:a16="http://schemas.microsoft.com/office/drawing/2014/main" id="{CC686C38-A8BF-D5A1-402D-70FE3C3C6ABA}"/>
              </a:ext>
            </a:extLst>
          </p:cNvPr>
          <p:cNvSpPr txBox="1"/>
          <p:nvPr/>
        </p:nvSpPr>
        <p:spPr>
          <a:xfrm>
            <a:off x="1452283" y="23831106"/>
            <a:ext cx="17911482" cy="5255441"/>
          </a:xfrm>
          <a:prstGeom prst="rect">
            <a:avLst/>
          </a:prstGeom>
          <a:noFill/>
        </p:spPr>
        <p:txBody>
          <a:bodyPr wrap="square" rtlCol="0">
            <a:noAutofit/>
          </a:bodyPr>
          <a:lstStyle/>
          <a:p>
            <a:r>
              <a:rPr lang="en-US" sz="3600" dirty="0">
                <a:solidFill>
                  <a:srgbClr val="102B72"/>
                </a:solidFill>
                <a:latin typeface="Arial" panose="020B0604020202020204" pitchFamily="34" charset="0"/>
                <a:cs typeface="Arial" panose="020B0604020202020204" pitchFamily="34" charset="0"/>
              </a:rPr>
              <a:t>Firstly, data retrieval was done using PSAW and PRAW packages for Reddit data on Python. Then, data is preprocessed accordingly. Afterwards, these analysis are done to the processed data: </a:t>
            </a:r>
          </a:p>
          <a:p>
            <a:pPr marL="571500" indent="-571500">
              <a:buFont typeface="Arial" panose="020B0604020202020204" pitchFamily="34" charset="0"/>
              <a:buChar char="•"/>
            </a:pPr>
            <a:r>
              <a:rPr lang="en-US" sz="3600" dirty="0">
                <a:solidFill>
                  <a:srgbClr val="102B72"/>
                </a:solidFill>
                <a:latin typeface="Arial" panose="020B0604020202020204" pitchFamily="34" charset="0"/>
                <a:cs typeface="Arial" panose="020B0604020202020204" pitchFamily="34" charset="0"/>
              </a:rPr>
              <a:t>Identification of influential and top users within the subreddit discussions</a:t>
            </a:r>
          </a:p>
          <a:p>
            <a:pPr marL="571500" indent="-571500">
              <a:buFont typeface="Arial" panose="020B0604020202020204" pitchFamily="34" charset="0"/>
              <a:buChar char="•"/>
            </a:pPr>
            <a:r>
              <a:rPr lang="en-US" sz="3600" dirty="0">
                <a:solidFill>
                  <a:srgbClr val="102B72"/>
                </a:solidFill>
                <a:latin typeface="Arial" panose="020B0604020202020204" pitchFamily="34" charset="0"/>
                <a:cs typeface="Arial" panose="020B0604020202020204" pitchFamily="34" charset="0"/>
              </a:rPr>
              <a:t>Sentiment and topic analysis of submissions and comments data around these top users. </a:t>
            </a:r>
          </a:p>
          <a:p>
            <a:pPr marL="571500" indent="-571500">
              <a:buFont typeface="Arial" panose="020B0604020202020204" pitchFamily="34" charset="0"/>
              <a:buChar char="•"/>
            </a:pPr>
            <a:r>
              <a:rPr lang="en-US" sz="3600" dirty="0">
                <a:solidFill>
                  <a:srgbClr val="102B72"/>
                </a:solidFill>
                <a:latin typeface="Arial" panose="020B0604020202020204" pitchFamily="34" charset="0"/>
                <a:cs typeface="Arial" panose="020B0604020202020204" pitchFamily="34" charset="0"/>
              </a:rPr>
              <a:t>Establish the link between these topics and sentiments analysis with the movement of LUNA's price, thereby understanding how social media users respond to significant price fluctuations.</a:t>
            </a:r>
          </a:p>
        </p:txBody>
      </p:sp>
      <p:pic>
        <p:nvPicPr>
          <p:cNvPr id="28" name="Picture 27" descr="A diagram of a project&#10;&#10;Description automatically generated">
            <a:extLst>
              <a:ext uri="{FF2B5EF4-FFF2-40B4-BE49-F238E27FC236}">
                <a16:creationId xmlns:a16="http://schemas.microsoft.com/office/drawing/2014/main" id="{5F898876-5B79-90D8-0E1C-74F4DFDD9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2314" y="9362659"/>
            <a:ext cx="7666102" cy="3030972"/>
          </a:xfrm>
          <a:prstGeom prst="rect">
            <a:avLst/>
          </a:prstGeom>
        </p:spPr>
      </p:pic>
      <p:pic>
        <p:nvPicPr>
          <p:cNvPr id="30" name="Picture 29" descr="A table with numbers and a number of points&#10;&#10;Description automatically generated">
            <a:extLst>
              <a:ext uri="{FF2B5EF4-FFF2-40B4-BE49-F238E27FC236}">
                <a16:creationId xmlns:a16="http://schemas.microsoft.com/office/drawing/2014/main" id="{6710EF15-68DE-8C6F-90B7-31E350C40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12" y="31512779"/>
            <a:ext cx="18253544" cy="3918838"/>
          </a:xfrm>
          <a:prstGeom prst="rect">
            <a:avLst/>
          </a:prstGeom>
        </p:spPr>
      </p:pic>
      <p:sp>
        <p:nvSpPr>
          <p:cNvPr id="6" name="Rectangle 5">
            <a:extLst>
              <a:ext uri="{FF2B5EF4-FFF2-40B4-BE49-F238E27FC236}">
                <a16:creationId xmlns:a16="http://schemas.microsoft.com/office/drawing/2014/main" id="{3358FCC7-6C54-259C-C01B-019F0B340BBF}"/>
              </a:ext>
            </a:extLst>
          </p:cNvPr>
          <p:cNvSpPr/>
          <p:nvPr/>
        </p:nvSpPr>
        <p:spPr bwMode="auto">
          <a:xfrm>
            <a:off x="971550" y="37927670"/>
            <a:ext cx="11991415" cy="1249368"/>
          </a:xfrm>
          <a:prstGeom prst="rect">
            <a:avLst/>
          </a:prstGeom>
          <a:solidFill>
            <a:srgbClr val="D5A10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560388" rtl="0" eaLnBrk="1" fontAlgn="base" latinLnBrk="0" hangingPunct="1">
              <a:lnSpc>
                <a:spcPct val="100000"/>
              </a:lnSpc>
              <a:spcBef>
                <a:spcPct val="0"/>
              </a:spcBef>
              <a:spcAft>
                <a:spcPct val="0"/>
              </a:spcAft>
              <a:buClrTx/>
              <a:buSzTx/>
              <a:buFontTx/>
              <a:buNone/>
              <a:tabLst/>
            </a:pPr>
            <a:r>
              <a:rPr lang="en-US" sz="4500" b="1" dirty="0">
                <a:solidFill>
                  <a:schemeClr val="bg1"/>
                </a:solidFill>
                <a:latin typeface="Arial" panose="020B0604020202020204" pitchFamily="34" charset="0"/>
                <a:cs typeface="Arial" panose="020B0604020202020204" pitchFamily="34" charset="0"/>
              </a:rPr>
              <a:t>ACKNOWLEDGEMENT &amp; REFERENCES</a:t>
            </a:r>
            <a:endParaRPr lang="en-SG" sz="45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0B1D16B-A3A0-3CFE-FC55-A5051E4E69EB}"/>
              </a:ext>
            </a:extLst>
          </p:cNvPr>
          <p:cNvSpPr txBox="1"/>
          <p:nvPr/>
        </p:nvSpPr>
        <p:spPr>
          <a:xfrm>
            <a:off x="935830" y="39177038"/>
            <a:ext cx="22895719" cy="2246626"/>
          </a:xfrm>
          <a:prstGeom prst="rect">
            <a:avLst/>
          </a:prstGeom>
          <a:noFill/>
        </p:spPr>
        <p:txBody>
          <a:bodyPr wrap="square" rtlCol="0">
            <a:noAutofit/>
          </a:bodyPr>
          <a:lstStyle/>
          <a:p>
            <a:r>
              <a:rPr lang="en-SG" sz="3200" b="0" i="0" dirty="0">
                <a:effectLst/>
                <a:latin typeface="Arial" panose="020B0604020202020204" pitchFamily="34" charset="0"/>
              </a:rPr>
              <a:t>M. C. Meacham, M. J. Paul, and D. E. </a:t>
            </a:r>
            <a:r>
              <a:rPr lang="en-SG" sz="3200" b="0" i="0" dirty="0" err="1">
                <a:effectLst/>
                <a:latin typeface="Arial" panose="020B0604020202020204" pitchFamily="34" charset="0"/>
              </a:rPr>
              <a:t>Ramo</a:t>
            </a:r>
            <a:r>
              <a:rPr lang="en-SG" sz="3200" b="0" i="0" dirty="0">
                <a:effectLst/>
                <a:latin typeface="Arial" panose="020B0604020202020204" pitchFamily="34" charset="0"/>
              </a:rPr>
              <a:t>, “Understanding emerging forms of cannabis use through an online cannabis community: an analysis of relative post volume and subjective highness ratings,” Drug and alcohol dependence, vol. 188, pp. 364–369, 2018.</a:t>
            </a:r>
            <a:br>
              <a:rPr lang="en-SG" sz="3200" dirty="0"/>
            </a:br>
            <a:r>
              <a:rPr lang="en-SG" sz="3200" b="0" i="0" dirty="0">
                <a:effectLst/>
                <a:latin typeface="Arial" panose="020B0604020202020204" pitchFamily="34" charset="0"/>
              </a:rPr>
              <a:t>M. </a:t>
            </a:r>
            <a:r>
              <a:rPr lang="en-SG" sz="3200" b="0" i="0" dirty="0" err="1">
                <a:effectLst/>
                <a:latin typeface="Arial" panose="020B0604020202020204" pitchFamily="34" charset="0"/>
              </a:rPr>
              <a:t>Glenski</a:t>
            </a:r>
            <a:r>
              <a:rPr lang="en-SG" sz="3200" b="0" i="0" dirty="0">
                <a:effectLst/>
                <a:latin typeface="Arial" panose="020B0604020202020204" pitchFamily="34" charset="0"/>
              </a:rPr>
              <a:t>, E. Saldanha, and S. Volkova, “Characterizing speed and scale of cryptocurrency discussion spread on reddit,” in The World Wide Web Conference, 2019, pp. 560–570.</a:t>
            </a:r>
            <a:br>
              <a:rPr lang="en-SG" sz="3200" dirty="0"/>
            </a:br>
            <a:r>
              <a:rPr lang="en-SG" sz="3200" b="0" i="0" dirty="0">
                <a:effectLst/>
                <a:latin typeface="Arial" panose="020B0604020202020204" pitchFamily="34" charset="0"/>
              </a:rPr>
              <a:t>E. </a:t>
            </a:r>
            <a:r>
              <a:rPr lang="en-SG" sz="3200" b="0" i="0" dirty="0" err="1">
                <a:effectLst/>
                <a:latin typeface="Arial" panose="020B0604020202020204" pitchFamily="34" charset="0"/>
              </a:rPr>
              <a:t>Kereiakes</a:t>
            </a:r>
            <a:r>
              <a:rPr lang="en-SG" sz="3200" b="0" i="0" dirty="0">
                <a:effectLst/>
                <a:latin typeface="Arial" panose="020B0604020202020204" pitchFamily="34" charset="0"/>
              </a:rPr>
              <a:t>, D. Kwon, M. D. Maggio, and N. </a:t>
            </a:r>
            <a:r>
              <a:rPr lang="en-SG" sz="3200" b="0" i="0" dirty="0" err="1">
                <a:effectLst/>
                <a:latin typeface="Arial" panose="020B0604020202020204" pitchFamily="34" charset="0"/>
              </a:rPr>
              <a:t>Platias</a:t>
            </a:r>
            <a:r>
              <a:rPr lang="en-SG" sz="3200" b="0" i="0" dirty="0">
                <a:effectLst/>
                <a:latin typeface="Arial" panose="020B0604020202020204" pitchFamily="34" charset="0"/>
              </a:rPr>
              <a:t>, “Terra money: Stability and adoption,” White Paper, Apr, 2019</a:t>
            </a:r>
            <a:endParaRPr lang="en-SG" sz="4000" dirty="0">
              <a:solidFill>
                <a:schemeClr val="tx2"/>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E0CDB6879A6046A591BB72DEB7411A" ma:contentTypeVersion="16" ma:contentTypeDescription="Create a new document." ma:contentTypeScope="" ma:versionID="94788886d70968304ed23b2e572d1ff0">
  <xsd:schema xmlns:xsd="http://www.w3.org/2001/XMLSchema" xmlns:xs="http://www.w3.org/2001/XMLSchema" xmlns:p="http://schemas.microsoft.com/office/2006/metadata/properties" xmlns:ns1="http://schemas.microsoft.com/sharepoint/v3" xmlns:ns2="a635168e-0d54-417f-9b5d-585425479705" xmlns:ns3="9209740b-bd9f-4659-a643-7214ca79fa92" xmlns:ns4="http://schemas.microsoft.com/sharepoint/v4" targetNamespace="http://schemas.microsoft.com/office/2006/metadata/properties" ma:root="true" ma:fieldsID="4c49ffa60aa8d0079f2d0dfef30c28b1" ns1:_="" ns2:_="" ns3:_="" ns4:_="">
    <xsd:import namespace="http://schemas.microsoft.com/sharepoint/v3"/>
    <xsd:import namespace="a635168e-0d54-417f-9b5d-585425479705"/>
    <xsd:import namespace="9209740b-bd9f-4659-a643-7214ca79fa92"/>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TaxCatchAll" minOccurs="0"/>
                <xsd:element ref="ns3:b5855ee9551c4dcc967bc901bebff123" minOccurs="0"/>
                <xsd:element ref="ns4:IconOverlay" minOccurs="0"/>
                <xsd:element ref="ns3:Order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35168e-0d54-417f-9b5d-58542547970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5c5c44d-5c62-48ee-b753-20955fdb7696}" ma:internalName="TaxCatchAll" ma:showField="CatchAllData" ma:web="a635168e-0d54-417f-9b5d-5854254797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09740b-bd9f-4659-a643-7214ca79fa92" elementFormDefault="qualified">
    <xsd:import namespace="http://schemas.microsoft.com/office/2006/documentManagement/types"/>
    <xsd:import namespace="http://schemas.microsoft.com/office/infopath/2007/PartnerControls"/>
    <xsd:element name="b5855ee9551c4dcc967bc901bebff123" ma:index="12" nillable="true" ma:taxonomy="true" ma:internalName="b5855ee9551c4dcc967bc901bebff123" ma:taxonomyFieldName="PolicyFormTag" ma:displayName="PolicyFormTag" ma:readOnly="false" ma:default="" ma:fieldId="{b5855ee9-551c-4dcc-967b-c901bebff123}" ma:taxonomyMulti="true" ma:sspId="ce66409d-080a-459f-9b42-df22de7e1baa" ma:termSetId="36ecfa3f-22d0-4a87-b4e0-9214c88e8f28" ma:anchorId="00000000-0000-0000-0000-000000000000" ma:open="false" ma:isKeyword="false">
      <xsd:complexType>
        <xsd:sequence>
          <xsd:element ref="pc:Terms" minOccurs="0" maxOccurs="1"/>
        </xsd:sequence>
      </xsd:complexType>
    </xsd:element>
    <xsd:element name="Ordering" ma:index="15" nillable="true" ma:displayName="Ordering" ma:internalName="Ordering">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635168e-0d54-417f-9b5d-585425479705"/>
    <IconOverlay xmlns="http://schemas.microsoft.com/sharepoint/v4" xsi:nil="true"/>
    <PublishingExpirationDate xmlns="http://schemas.microsoft.com/sharepoint/v3" xsi:nil="true"/>
    <PublishingStartDate xmlns="http://schemas.microsoft.com/sharepoint/v3" xsi:nil="true"/>
    <b5855ee9551c4dcc967bc901bebff123 xmlns="9209740b-bd9f-4659-a643-7214ca79fa92">
      <Terms xmlns="http://schemas.microsoft.com/office/infopath/2007/PartnerControls"/>
    </b5855ee9551c4dcc967bc901bebff123>
    <Ordering xmlns="9209740b-bd9f-4659-a643-7214ca79fa92" xsi:nil="true"/>
  </documentManagement>
</p:properties>
</file>

<file path=customXml/itemProps1.xml><?xml version="1.0" encoding="utf-8"?>
<ds:datastoreItem xmlns:ds="http://schemas.openxmlformats.org/officeDocument/2006/customXml" ds:itemID="{8F1D5A86-F42B-4821-8A53-C72E9AAE78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635168e-0d54-417f-9b5d-585425479705"/>
    <ds:schemaRef ds:uri="9209740b-bd9f-4659-a643-7214ca79fa9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6EF7C2-89A3-47EC-9B5C-993AF49A5EBE}">
  <ds:schemaRefs>
    <ds:schemaRef ds:uri="http://schemas.microsoft.com/sharepoint/v3/contenttype/forms"/>
  </ds:schemaRefs>
</ds:datastoreItem>
</file>

<file path=customXml/itemProps3.xml><?xml version="1.0" encoding="utf-8"?>
<ds:datastoreItem xmlns:ds="http://schemas.openxmlformats.org/officeDocument/2006/customXml" ds:itemID="{0FDFA948-D7CA-45E3-AC1B-2ED7283F9FBF}">
  <ds:schemaRefs>
    <ds:schemaRef ds:uri="http://schemas.microsoft.com/office/2006/metadata/properties"/>
    <ds:schemaRef ds:uri="http://purl.org/dc/terms/"/>
    <ds:schemaRef ds:uri="http://schemas.openxmlformats.org/package/2006/metadata/core-properties"/>
    <ds:schemaRef ds:uri="cfe07a64-574a-476e-a7f9-fb1120b9814d"/>
    <ds:schemaRef ds:uri="http://www.w3.org/XML/1998/namespace"/>
    <ds:schemaRef ds:uri="http://schemas.microsoft.com/office/2006/documentManagement/types"/>
    <ds:schemaRef ds:uri="http://purl.org/dc/elements/1.1/"/>
    <ds:schemaRef ds:uri="http://schemas.microsoft.com/office/infopath/2007/PartnerControls"/>
    <ds:schemaRef ds:uri="db1e7477-b1df-4169-be56-4eb386bb9a32"/>
    <ds:schemaRef ds:uri="http://purl.org/dc/dcmitype/"/>
    <ds:schemaRef ds:uri="1b6a39ee-1380-4096-9882-8248104ba7f7"/>
    <ds:schemaRef ds:uri="4604cec2-e769-4190-9d56-5d48f74b6442"/>
    <ds:schemaRef ds:uri="a635168e-0d54-417f-9b5d-585425479705"/>
    <ds:schemaRef ds:uri="http://schemas.microsoft.com/sharepoint/v4"/>
    <ds:schemaRef ds:uri="http://schemas.microsoft.com/sharepoint/v3"/>
    <ds:schemaRef ds:uri="9209740b-bd9f-4659-a643-7214ca79fa92"/>
  </ds:schemaRefs>
</ds:datastoreItem>
</file>

<file path=docProps/app.xml><?xml version="1.0" encoding="utf-8"?>
<Properties xmlns="http://schemas.openxmlformats.org/officeDocument/2006/extended-properties" xmlns:vt="http://schemas.openxmlformats.org/officeDocument/2006/docPropsVTypes">
  <TotalTime>2106</TotalTime>
  <Words>634</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The New England College of Optometry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subject>Poster Template</dc:subject>
  <dc:creator>Elvin NG Pei Xiong</dc:creator>
  <cp:lastModifiedBy>Shilton Jonatan SALINDEHO</cp:lastModifiedBy>
  <cp:revision>134</cp:revision>
  <cp:lastPrinted>2022-08-11T05:46:54Z</cp:lastPrinted>
  <dcterms:created xsi:type="dcterms:W3CDTF">2001-10-18T16:42:36Z</dcterms:created>
  <dcterms:modified xsi:type="dcterms:W3CDTF">2023-07-21T14:01:32Z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0x0101007EE0CDB6879A6046A591BB72DEB7411A</vt:lpwstr>
  </property>
  <property fmtid="{D5CDD505-2E9C-101B-9397-08002B2CF9AE}" pid="3" name="MSIP_Label_6951d41b-6b8e-4636-984f-012bff14ba18_Enabled">
    <vt:lpwstr>true</vt:lpwstr>
  </property>
  <property fmtid="{D5CDD505-2E9C-101B-9397-08002B2CF9AE}" pid="4" name="MSIP_Label_6951d41b-6b8e-4636-984f-012bff14ba18_SetDate">
    <vt:lpwstr>2023-02-22T07:16:59Z</vt:lpwstr>
  </property>
  <property fmtid="{D5CDD505-2E9C-101B-9397-08002B2CF9AE}" pid="5" name="MSIP_Label_6951d41b-6b8e-4636-984f-012bff14ba18_Method">
    <vt:lpwstr>Standard</vt:lpwstr>
  </property>
  <property fmtid="{D5CDD505-2E9C-101B-9397-08002B2CF9AE}" pid="6" name="MSIP_Label_6951d41b-6b8e-4636-984f-012bff14ba18_Name">
    <vt:lpwstr>6951d41b-6b8e-4636-984f-012bff14ba18</vt:lpwstr>
  </property>
  <property fmtid="{D5CDD505-2E9C-101B-9397-08002B2CF9AE}" pid="7" name="MSIP_Label_6951d41b-6b8e-4636-984f-012bff14ba18_SiteId">
    <vt:lpwstr>c98a79ca-5a9a-4791-a243-f06afd67464d</vt:lpwstr>
  </property>
  <property fmtid="{D5CDD505-2E9C-101B-9397-08002B2CF9AE}" pid="8" name="MSIP_Label_6951d41b-6b8e-4636-984f-012bff14ba18_ActionId">
    <vt:lpwstr>07ec833a-758a-4662-8e83-5204f1647ab8</vt:lpwstr>
  </property>
  <property fmtid="{D5CDD505-2E9C-101B-9397-08002B2CF9AE}" pid="9" name="MSIP_Label_6951d41b-6b8e-4636-984f-012bff14ba18_ContentBits">
    <vt:lpwstr>1</vt:lpwstr>
  </property>
</Properties>
</file>