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4"/>
  </p:sldMasterIdLst>
  <p:notesMasterIdLst>
    <p:notesMasterId r:id="rId13"/>
  </p:notesMasterIdLst>
  <p:sldIdLst>
    <p:sldId id="256" r:id="rId5"/>
    <p:sldId id="321" r:id="rId6"/>
    <p:sldId id="341" r:id="rId7"/>
    <p:sldId id="342" r:id="rId8"/>
    <p:sldId id="343" r:id="rId9"/>
    <p:sldId id="345" r:id="rId10"/>
    <p:sldId id="346" r:id="rId11"/>
    <p:sldId id="30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7AF89C-28C2-44FB-B2C3-98D1190FB2D3}">
          <p14:sldIdLst>
            <p14:sldId id="256"/>
          </p14:sldIdLst>
        </p14:section>
        <p14:section name="개요" id="{80BF2E54-79BE-4189-A885-47F8CF75470C}">
          <p14:sldIdLst>
            <p14:sldId id="321"/>
            <p14:sldId id="341"/>
            <p14:sldId id="342"/>
            <p14:sldId id="343"/>
            <p14:sldId id="345"/>
            <p14:sldId id="346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용수 (Yongsu)" initials="김(" lastIdx="1" clrIdx="0">
    <p:extLst>
      <p:ext uri="{19B8F6BF-5375-455C-9EA6-DF929625EA0E}">
        <p15:presenceInfo xmlns:p15="http://schemas.microsoft.com/office/powerpoint/2012/main" userId="김용수 (Yongsu)" providerId="None"/>
      </p:ext>
    </p:extLst>
  </p:cmAuthor>
  <p:cmAuthor id="2" name="심준석 (Junseok)" initials="심(" lastIdx="1" clrIdx="1">
    <p:extLst>
      <p:ext uri="{19B8F6BF-5375-455C-9EA6-DF929625EA0E}">
        <p15:presenceInfo xmlns:p15="http://schemas.microsoft.com/office/powerpoint/2012/main" userId="S::junseok@islab.re.kr::ddeb5a5a-19e7-4dc5-a653-c90f1282e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EC1"/>
    <a:srgbClr val="6600CC"/>
    <a:srgbClr val="0191DB"/>
    <a:srgbClr val="0081C4"/>
    <a:srgbClr val="CC3399"/>
    <a:srgbClr val="FF7503"/>
    <a:srgbClr val="E7EBF1"/>
    <a:srgbClr val="E7EFEC"/>
    <a:srgbClr val="31A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0" autoAdjust="0"/>
    <p:restoredTop sz="95393" autoAdjust="0"/>
  </p:normalViewPr>
  <p:slideViewPr>
    <p:cSldViewPr snapToGrid="0" snapToObjects="1">
      <p:cViewPr varScale="1">
        <p:scale>
          <a:sx n="67" d="100"/>
          <a:sy n="67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C5E6F-39CB-854C-A39B-8F3260CC592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34464-D6C2-804E-AC3C-1EFAD4E2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72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5.jpg">
            <a:extLst>
              <a:ext uri="{FF2B5EF4-FFF2-40B4-BE49-F238E27FC236}">
                <a16:creationId xmlns:a16="http://schemas.microsoft.com/office/drawing/2014/main" id="{45251448-FF90-7B4F-B70D-68EB246EF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2" descr="http://infosec.pusan.ac.kr/wp-content/uploads/images/Infosec_logo.PNG">
            <a:extLst>
              <a:ext uri="{FF2B5EF4-FFF2-40B4-BE49-F238E27FC236}">
                <a16:creationId xmlns:a16="http://schemas.microsoft.com/office/drawing/2014/main" id="{1186EB37-4DE0-6845-A357-BE6CFAF7F6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3" y="6279823"/>
            <a:ext cx="2092094" cy="51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7.png" descr="C:\Users\Donggeon Lee\Desktop\IoT\pnu.png">
            <a:extLst>
              <a:ext uri="{FF2B5EF4-FFF2-40B4-BE49-F238E27FC236}">
                <a16:creationId xmlns:a16="http://schemas.microsoft.com/office/drawing/2014/main" id="{B0C432FD-5FE3-2744-B941-4CBB82CDE7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11642" y="6332522"/>
            <a:ext cx="1635405" cy="412782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4621127-494B-454F-902F-6589F53D31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33460" y="5040207"/>
            <a:ext cx="4124740" cy="377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4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F5ED4441-83DA-F541-B859-F9962D9830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3460" y="5506899"/>
            <a:ext cx="4124740" cy="377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dirty="0"/>
              <a:t>2000.00.00</a:t>
            </a:r>
          </a:p>
        </p:txBody>
      </p:sp>
    </p:spTree>
    <p:extLst>
      <p:ext uri="{BB962C8B-B14F-4D97-AF65-F5344CB8AC3E}">
        <p14:creationId xmlns:p14="http://schemas.microsoft.com/office/powerpoint/2010/main" val="311977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35">
            <a:extLst>
              <a:ext uri="{FF2B5EF4-FFF2-40B4-BE49-F238E27FC236}">
                <a16:creationId xmlns:a16="http://schemas.microsoft.com/office/drawing/2014/main" id="{A6E26BE0-A13D-2444-A5C2-BD299CA4D81C}"/>
              </a:ext>
            </a:extLst>
          </p:cNvPr>
          <p:cNvSpPr/>
          <p:nvPr userDrawn="1"/>
        </p:nvSpPr>
        <p:spPr>
          <a:xfrm>
            <a:off x="6517143" y="55934"/>
            <a:ext cx="2171701" cy="283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37" extrusionOk="0">
                <a:moveTo>
                  <a:pt x="0" y="174"/>
                </a:moveTo>
                <a:lnTo>
                  <a:pt x="21600" y="0"/>
                </a:lnTo>
                <a:lnTo>
                  <a:pt x="21600" y="20237"/>
                </a:lnTo>
                <a:lnTo>
                  <a:pt x="5706" y="20067"/>
                </a:lnTo>
                <a:cubicBezTo>
                  <a:pt x="3021" y="21600"/>
                  <a:pt x="1883" y="1788"/>
                  <a:pt x="0" y="174"/>
                </a:cubicBezTo>
                <a:close/>
              </a:path>
            </a:pathLst>
          </a:custGeom>
          <a:solidFill>
            <a:srgbClr val="F2F2F2"/>
          </a:solidFill>
          <a:ln w="12700" cap="flat">
            <a:noFill/>
            <a:miter lim="400000"/>
          </a:ln>
          <a:effectLst>
            <a:outerShdw blurRad="50800" dist="38100" dir="8100000" rotWithShape="0">
              <a:srgbClr val="000000">
                <a:alpha val="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endParaRPr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hape 36">
            <a:extLst>
              <a:ext uri="{FF2B5EF4-FFF2-40B4-BE49-F238E27FC236}">
                <a16:creationId xmlns:a16="http://schemas.microsoft.com/office/drawing/2014/main" id="{591DB4B5-EE39-0A41-9A2B-ECC728273305}"/>
              </a:ext>
            </a:extLst>
          </p:cNvPr>
          <p:cNvSpPr/>
          <p:nvPr userDrawn="1"/>
        </p:nvSpPr>
        <p:spPr>
          <a:xfrm>
            <a:off x="6972301" y="109597"/>
            <a:ext cx="2171700" cy="283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37" extrusionOk="0">
                <a:moveTo>
                  <a:pt x="0" y="174"/>
                </a:moveTo>
                <a:lnTo>
                  <a:pt x="21600" y="0"/>
                </a:lnTo>
                <a:lnTo>
                  <a:pt x="21600" y="20237"/>
                </a:lnTo>
                <a:lnTo>
                  <a:pt x="5706" y="20067"/>
                </a:lnTo>
                <a:cubicBezTo>
                  <a:pt x="3021" y="21600"/>
                  <a:pt x="1883" y="1788"/>
                  <a:pt x="0" y="174"/>
                </a:cubicBezTo>
                <a:close/>
              </a:path>
            </a:pathLst>
          </a:custGeom>
          <a:solidFill>
            <a:srgbClr val="044A6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endParaRPr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Shape 37">
            <a:extLst>
              <a:ext uri="{FF2B5EF4-FFF2-40B4-BE49-F238E27FC236}">
                <a16:creationId xmlns:a16="http://schemas.microsoft.com/office/drawing/2014/main" id="{472FA029-4F96-0740-8E31-C2B4CBD06BD4}"/>
              </a:ext>
            </a:extLst>
          </p:cNvPr>
          <p:cNvSpPr/>
          <p:nvPr userDrawn="1"/>
        </p:nvSpPr>
        <p:spPr>
          <a:xfrm>
            <a:off x="241994" y="0"/>
            <a:ext cx="8902007" cy="116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71" y="21580"/>
                </a:lnTo>
                <a:cubicBezTo>
                  <a:pt x="69" y="14821"/>
                  <a:pt x="113" y="8523"/>
                  <a:pt x="0" y="0"/>
                </a:cubicBezTo>
                <a:close/>
              </a:path>
            </a:pathLst>
          </a:custGeom>
          <a:solidFill>
            <a:srgbClr val="044A6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endParaRPr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5070"/>
            <a:ext cx="8231644" cy="537189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q"/>
              <a:defRPr lang="en-US" sz="2000" b="1" kern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  <a:sym typeface="나눔고딕 ExtraBold"/>
              </a:defRPr>
            </a:lvl1pPr>
            <a:lvl2pPr>
              <a:defRPr sz="18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>
              <a:defRPr sz="16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>
              <a:defRPr sz="14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>
              <a:defRPr sz="14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B33931-3B9B-B044-8AF9-B8E60CA5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7111"/>
            <a:ext cx="6663682" cy="401570"/>
          </a:xfrm>
          <a:prstGeom prst="rect">
            <a:avLst/>
          </a:prstGeom>
        </p:spPr>
        <p:txBody>
          <a:bodyPr/>
          <a:lstStyle>
            <a:lvl1pPr>
              <a:defRPr lang="en-US" sz="2400" kern="1200" dirty="0">
                <a:solidFill>
                  <a:srgbClr val="FFFFFF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  <a:sym typeface="나눔고딕 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9BAF03-1FD6-9041-943B-0A145F0384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7737" y="22501"/>
            <a:ext cx="1717054" cy="36512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US" sz="1400" b="1" i="0" kern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lvl="0"/>
            <a:r>
              <a:rPr lang="en-US" dirty="0"/>
              <a:t>Chapter Name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9E991A3-53F9-FB4A-9F3C-14FD7FD50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27576" y="6564711"/>
            <a:ext cx="6888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318C69C4-BCF0-AA43-AC3F-A93163060C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35">
            <a:extLst>
              <a:ext uri="{FF2B5EF4-FFF2-40B4-BE49-F238E27FC236}">
                <a16:creationId xmlns:a16="http://schemas.microsoft.com/office/drawing/2014/main" id="{A6E26BE0-A13D-2444-A5C2-BD299CA4D81C}"/>
              </a:ext>
            </a:extLst>
          </p:cNvPr>
          <p:cNvSpPr/>
          <p:nvPr userDrawn="1"/>
        </p:nvSpPr>
        <p:spPr>
          <a:xfrm>
            <a:off x="6517143" y="55934"/>
            <a:ext cx="2171701" cy="283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37" extrusionOk="0">
                <a:moveTo>
                  <a:pt x="0" y="174"/>
                </a:moveTo>
                <a:lnTo>
                  <a:pt x="21600" y="0"/>
                </a:lnTo>
                <a:lnTo>
                  <a:pt x="21600" y="20237"/>
                </a:lnTo>
                <a:lnTo>
                  <a:pt x="5706" y="20067"/>
                </a:lnTo>
                <a:cubicBezTo>
                  <a:pt x="3021" y="21600"/>
                  <a:pt x="1883" y="1788"/>
                  <a:pt x="0" y="174"/>
                </a:cubicBezTo>
                <a:close/>
              </a:path>
            </a:pathLst>
          </a:custGeom>
          <a:solidFill>
            <a:srgbClr val="F2F2F2"/>
          </a:solidFill>
          <a:ln w="12700" cap="flat">
            <a:noFill/>
            <a:miter lim="400000"/>
          </a:ln>
          <a:effectLst>
            <a:outerShdw blurRad="50800" dist="38100" dir="8100000" rotWithShape="0">
              <a:srgbClr val="000000">
                <a:alpha val="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endParaRPr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hape 36">
            <a:extLst>
              <a:ext uri="{FF2B5EF4-FFF2-40B4-BE49-F238E27FC236}">
                <a16:creationId xmlns:a16="http://schemas.microsoft.com/office/drawing/2014/main" id="{591DB4B5-EE39-0A41-9A2B-ECC728273305}"/>
              </a:ext>
            </a:extLst>
          </p:cNvPr>
          <p:cNvSpPr/>
          <p:nvPr userDrawn="1"/>
        </p:nvSpPr>
        <p:spPr>
          <a:xfrm>
            <a:off x="6972301" y="109597"/>
            <a:ext cx="2171700" cy="283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37" extrusionOk="0">
                <a:moveTo>
                  <a:pt x="0" y="174"/>
                </a:moveTo>
                <a:lnTo>
                  <a:pt x="21600" y="0"/>
                </a:lnTo>
                <a:lnTo>
                  <a:pt x="21600" y="20237"/>
                </a:lnTo>
                <a:lnTo>
                  <a:pt x="5706" y="20067"/>
                </a:lnTo>
                <a:cubicBezTo>
                  <a:pt x="3021" y="21600"/>
                  <a:pt x="1883" y="1788"/>
                  <a:pt x="0" y="174"/>
                </a:cubicBezTo>
                <a:close/>
              </a:path>
            </a:pathLst>
          </a:custGeom>
          <a:solidFill>
            <a:srgbClr val="044A6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endParaRPr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Shape 37">
            <a:extLst>
              <a:ext uri="{FF2B5EF4-FFF2-40B4-BE49-F238E27FC236}">
                <a16:creationId xmlns:a16="http://schemas.microsoft.com/office/drawing/2014/main" id="{472FA029-4F96-0740-8E31-C2B4CBD06BD4}"/>
              </a:ext>
            </a:extLst>
          </p:cNvPr>
          <p:cNvSpPr/>
          <p:nvPr userDrawn="1"/>
        </p:nvSpPr>
        <p:spPr>
          <a:xfrm>
            <a:off x="241994" y="0"/>
            <a:ext cx="8902007" cy="116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71" y="21580"/>
                </a:lnTo>
                <a:cubicBezTo>
                  <a:pt x="69" y="14821"/>
                  <a:pt x="113" y="8523"/>
                  <a:pt x="0" y="0"/>
                </a:cubicBezTo>
                <a:close/>
              </a:path>
            </a:pathLst>
          </a:custGeom>
          <a:solidFill>
            <a:srgbClr val="044A6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endParaRPr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B33931-3B9B-B044-8AF9-B8E60CA5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7111"/>
            <a:ext cx="6663682" cy="401570"/>
          </a:xfrm>
          <a:prstGeom prst="rect">
            <a:avLst/>
          </a:prstGeom>
        </p:spPr>
        <p:txBody>
          <a:bodyPr/>
          <a:lstStyle>
            <a:lvl1pPr>
              <a:defRPr lang="en-US" sz="2400" kern="1200" dirty="0">
                <a:solidFill>
                  <a:srgbClr val="FFFFFF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  <a:sym typeface="나눔고딕 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9BAF03-1FD6-9041-943B-0A145F0384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7737" y="22501"/>
            <a:ext cx="1717054" cy="36512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US" sz="1400" b="1" i="0" kern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lvl="0"/>
            <a:r>
              <a:rPr lang="en-US" dirty="0"/>
              <a:t>Chapter Name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9E991A3-53F9-FB4A-9F3C-14FD7FD50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27576" y="6564711"/>
            <a:ext cx="6888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318C69C4-BCF0-AA43-AC3F-A93163060C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C44945E-76E7-7F44-9FD9-4BCF4B0E2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5070"/>
            <a:ext cx="4057650" cy="537189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q"/>
              <a:defRPr lang="en-US" sz="2000" b="1" kern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  <a:sym typeface="나눔고딕 ExtraBold"/>
              </a:defRPr>
            </a:lvl1pPr>
            <a:lvl2pPr>
              <a:defRPr sz="18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>
              <a:defRPr sz="16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>
              <a:defRPr sz="14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>
              <a:defRPr sz="14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0890A3-43AE-904E-990A-DAEEB8FB281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29150" y="805070"/>
            <a:ext cx="4057650" cy="537189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itchFamily="2" charset="2"/>
              <a:buChar char="q"/>
              <a:defRPr lang="en-US" sz="2000" b="1" kern="12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  <a:sym typeface="나눔고딕 ExtraBold"/>
              </a:defRPr>
            </a:lvl1pPr>
            <a:lvl2pPr>
              <a:defRPr sz="18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>
              <a:defRPr sz="16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>
              <a:defRPr sz="14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>
              <a:defRPr sz="1400" b="1" i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297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35">
            <a:extLst>
              <a:ext uri="{FF2B5EF4-FFF2-40B4-BE49-F238E27FC236}">
                <a16:creationId xmlns:a16="http://schemas.microsoft.com/office/drawing/2014/main" id="{A6E26BE0-A13D-2444-A5C2-BD299CA4D81C}"/>
              </a:ext>
            </a:extLst>
          </p:cNvPr>
          <p:cNvSpPr/>
          <p:nvPr userDrawn="1"/>
        </p:nvSpPr>
        <p:spPr>
          <a:xfrm>
            <a:off x="6517143" y="55934"/>
            <a:ext cx="2171701" cy="283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37" extrusionOk="0">
                <a:moveTo>
                  <a:pt x="0" y="174"/>
                </a:moveTo>
                <a:lnTo>
                  <a:pt x="21600" y="0"/>
                </a:lnTo>
                <a:lnTo>
                  <a:pt x="21600" y="20237"/>
                </a:lnTo>
                <a:lnTo>
                  <a:pt x="5706" y="20067"/>
                </a:lnTo>
                <a:cubicBezTo>
                  <a:pt x="3021" y="21600"/>
                  <a:pt x="1883" y="1788"/>
                  <a:pt x="0" y="174"/>
                </a:cubicBezTo>
                <a:close/>
              </a:path>
            </a:pathLst>
          </a:custGeom>
          <a:solidFill>
            <a:srgbClr val="F2F2F2"/>
          </a:solidFill>
          <a:ln w="12700" cap="flat">
            <a:noFill/>
            <a:miter lim="400000"/>
          </a:ln>
          <a:effectLst>
            <a:outerShdw blurRad="50800" dist="38100" dir="8100000" rotWithShape="0">
              <a:srgbClr val="000000">
                <a:alpha val="5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endParaRPr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hape 36">
            <a:extLst>
              <a:ext uri="{FF2B5EF4-FFF2-40B4-BE49-F238E27FC236}">
                <a16:creationId xmlns:a16="http://schemas.microsoft.com/office/drawing/2014/main" id="{591DB4B5-EE39-0A41-9A2B-ECC728273305}"/>
              </a:ext>
            </a:extLst>
          </p:cNvPr>
          <p:cNvSpPr/>
          <p:nvPr userDrawn="1"/>
        </p:nvSpPr>
        <p:spPr>
          <a:xfrm>
            <a:off x="6972301" y="109597"/>
            <a:ext cx="2171700" cy="283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37" extrusionOk="0">
                <a:moveTo>
                  <a:pt x="0" y="174"/>
                </a:moveTo>
                <a:lnTo>
                  <a:pt x="21600" y="0"/>
                </a:lnTo>
                <a:lnTo>
                  <a:pt x="21600" y="20237"/>
                </a:lnTo>
                <a:lnTo>
                  <a:pt x="5706" y="20067"/>
                </a:lnTo>
                <a:cubicBezTo>
                  <a:pt x="3021" y="21600"/>
                  <a:pt x="1883" y="1788"/>
                  <a:pt x="0" y="174"/>
                </a:cubicBezTo>
                <a:close/>
              </a:path>
            </a:pathLst>
          </a:custGeom>
          <a:solidFill>
            <a:srgbClr val="044A6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endParaRPr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Shape 37">
            <a:extLst>
              <a:ext uri="{FF2B5EF4-FFF2-40B4-BE49-F238E27FC236}">
                <a16:creationId xmlns:a16="http://schemas.microsoft.com/office/drawing/2014/main" id="{472FA029-4F96-0740-8E31-C2B4CBD06BD4}"/>
              </a:ext>
            </a:extLst>
          </p:cNvPr>
          <p:cNvSpPr/>
          <p:nvPr userDrawn="1"/>
        </p:nvSpPr>
        <p:spPr>
          <a:xfrm>
            <a:off x="241994" y="0"/>
            <a:ext cx="8902007" cy="116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71" y="21580"/>
                </a:lnTo>
                <a:cubicBezTo>
                  <a:pt x="69" y="14821"/>
                  <a:pt x="113" y="8523"/>
                  <a:pt x="0" y="0"/>
                </a:cubicBezTo>
                <a:close/>
              </a:path>
            </a:pathLst>
          </a:custGeom>
          <a:solidFill>
            <a:srgbClr val="044A6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endParaRPr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B33931-3B9B-B044-8AF9-B8E60CA5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7111"/>
            <a:ext cx="6663682" cy="401570"/>
          </a:xfrm>
          <a:prstGeom prst="rect">
            <a:avLst/>
          </a:prstGeom>
        </p:spPr>
        <p:txBody>
          <a:bodyPr/>
          <a:lstStyle>
            <a:lvl1pPr>
              <a:defRPr lang="en-US" sz="2400" kern="1200" dirty="0">
                <a:solidFill>
                  <a:srgbClr val="FFFFFF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  <a:sym typeface="나눔고딕 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9BAF03-1FD6-9041-943B-0A145F0384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7737" y="22501"/>
            <a:ext cx="1717054" cy="36512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US" sz="1400" b="1" i="0" kern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lvl="0"/>
            <a:r>
              <a:rPr lang="en-US" dirty="0"/>
              <a:t>Chapter Name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9E991A3-53F9-FB4A-9F3C-14FD7FD50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27576" y="6564711"/>
            <a:ext cx="6888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318C69C4-BCF0-AA43-AC3F-A93163060C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5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FC8055-69F1-564F-89F8-606ED53F3E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0546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E4FA1BC-EDB7-2348-8BF7-F0DB7300EDC0}"/>
              </a:ext>
            </a:extLst>
          </p:cNvPr>
          <p:cNvGrpSpPr/>
          <p:nvPr userDrawn="1"/>
        </p:nvGrpSpPr>
        <p:grpSpPr>
          <a:xfrm>
            <a:off x="4306834" y="1797283"/>
            <a:ext cx="3414569" cy="1739191"/>
            <a:chOff x="2755546" y="1488644"/>
            <a:chExt cx="4552758" cy="31025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CB5E5D-54D2-0A44-AF39-782DF2F32AF4}"/>
                </a:ext>
              </a:extLst>
            </p:cNvPr>
            <p:cNvSpPr txBox="1"/>
            <p:nvPr/>
          </p:nvSpPr>
          <p:spPr>
            <a:xfrm>
              <a:off x="3059833" y="2089767"/>
              <a:ext cx="3680239" cy="127653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4050" b="1" dirty="0">
                  <a:ln w="76200">
                    <a:solidFill>
                      <a:srgbClr val="FFFFFF"/>
                    </a:solidFill>
                    <a:round/>
                  </a:ln>
                  <a:gradFill>
                    <a:gsLst>
                      <a:gs pos="0">
                        <a:srgbClr val="01A9F3"/>
                      </a:gs>
                      <a:gs pos="100000">
                        <a:srgbClr val="0079C2"/>
                      </a:gs>
                    </a:gsLst>
                    <a:lin ang="5400000" scaled="0"/>
                  </a:gradFill>
                  <a:latin typeface="나눔고딕 ExtraBold" pitchFamily="50" charset="-127"/>
                  <a:ea typeface="나눔고딕 ExtraBold" pitchFamily="50" charset="-127"/>
                </a:rPr>
                <a:t>감사합니다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93A20E-F28A-954F-BE2A-43210B4A71C5}"/>
                </a:ext>
              </a:extLst>
            </p:cNvPr>
            <p:cNvSpPr txBox="1"/>
            <p:nvPr/>
          </p:nvSpPr>
          <p:spPr>
            <a:xfrm>
              <a:off x="3060034" y="2089767"/>
              <a:ext cx="3811294" cy="127653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ko-KR" altLang="en-US" sz="4050" b="1" dirty="0">
                  <a:ln w="9525">
                    <a:noFill/>
                    <a:round/>
                  </a:ln>
                  <a:gradFill>
                    <a:gsLst>
                      <a:gs pos="0">
                        <a:srgbClr val="3BC18E"/>
                      </a:gs>
                      <a:gs pos="100000">
                        <a:srgbClr val="2C9072"/>
                      </a:gs>
                    </a:gsLst>
                    <a:lin ang="5400000" scaled="0"/>
                  </a:gra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나눔고딕 ExtraBold" pitchFamily="50" charset="-127"/>
                  <a:ea typeface="나눔고딕 ExtraBold" pitchFamily="50" charset="-127"/>
                </a:rPr>
                <a:t>감사합니다</a:t>
              </a:r>
            </a:p>
          </p:txBody>
        </p:sp>
        <p:pic>
          <p:nvPicPr>
            <p:cNvPr id="10" name="그림 152" descr="빛.png">
              <a:extLst>
                <a:ext uri="{FF2B5EF4-FFF2-40B4-BE49-F238E27FC236}">
                  <a16:creationId xmlns:a16="http://schemas.microsoft.com/office/drawing/2014/main" id="{998E0FCF-9FDA-E74F-B941-BA10CB70F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322956" flipH="1" flipV="1">
              <a:off x="3314191" y="1488644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그림 152" descr="빛.png">
              <a:extLst>
                <a:ext uri="{FF2B5EF4-FFF2-40B4-BE49-F238E27FC236}">
                  <a16:creationId xmlns:a16="http://schemas.microsoft.com/office/drawing/2014/main" id="{2F57D59B-F0A8-8043-A1AD-6074191D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7849781" flipH="1" flipV="1">
              <a:off x="2786374" y="1792721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그림 152" descr="빛.png">
              <a:extLst>
                <a:ext uri="{FF2B5EF4-FFF2-40B4-BE49-F238E27FC236}">
                  <a16:creationId xmlns:a16="http://schemas.microsoft.com/office/drawing/2014/main" id="{2229A975-BBE9-5244-8D13-B1C99799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5081718" flipH="1" flipV="1">
              <a:off x="4667503" y="2573360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그림 152" descr="빛.png">
              <a:extLst>
                <a:ext uri="{FF2B5EF4-FFF2-40B4-BE49-F238E27FC236}">
                  <a16:creationId xmlns:a16="http://schemas.microsoft.com/office/drawing/2014/main" id="{76BABAD5-E6AF-F84E-9E9D-808B67981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3278623" flipH="1" flipV="1">
              <a:off x="5862784" y="1815354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그림 152" descr="빛.png">
              <a:extLst>
                <a:ext uri="{FF2B5EF4-FFF2-40B4-BE49-F238E27FC236}">
                  <a16:creationId xmlns:a16="http://schemas.microsoft.com/office/drawing/2014/main" id="{D260962B-118C-1B40-A248-AD685F29D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2618659" flipH="1" flipV="1">
              <a:off x="4548871" y="1810739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그림 152" descr="빛.png">
              <a:extLst>
                <a:ext uri="{FF2B5EF4-FFF2-40B4-BE49-F238E27FC236}">
                  <a16:creationId xmlns:a16="http://schemas.microsoft.com/office/drawing/2014/main" id="{0A73E311-D4E7-F146-8BF4-E391FBF95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2618659" flipH="1" flipV="1">
              <a:off x="3791530" y="2304693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그림 152" descr="빛.png">
              <a:extLst>
                <a:ext uri="{FF2B5EF4-FFF2-40B4-BE49-F238E27FC236}">
                  <a16:creationId xmlns:a16="http://schemas.microsoft.com/office/drawing/2014/main" id="{8DEAA746-B42B-CE45-B92D-8AEE97D1E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322956" flipH="1" flipV="1">
              <a:off x="5173156" y="2161945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314F84-62FD-614C-B582-910F2437E099}"/>
                </a:ext>
              </a:extLst>
            </p:cNvPr>
            <p:cNvSpPr txBox="1"/>
            <p:nvPr/>
          </p:nvSpPr>
          <p:spPr>
            <a:xfrm>
              <a:off x="3628065" y="3314674"/>
              <a:ext cx="3680239" cy="127653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4050" b="1" dirty="0">
                  <a:ln w="76200">
                    <a:solidFill>
                      <a:srgbClr val="FFFFFF"/>
                    </a:solidFill>
                    <a:round/>
                  </a:ln>
                  <a:gradFill>
                    <a:gsLst>
                      <a:gs pos="0">
                        <a:srgbClr val="01A9F3"/>
                      </a:gs>
                      <a:gs pos="100000">
                        <a:srgbClr val="0079C2"/>
                      </a:gs>
                    </a:gsLst>
                    <a:lin ang="5400000" scaled="0"/>
                  </a:gradFill>
                  <a:latin typeface="나눔고딕 ExtraBold" pitchFamily="50" charset="-127"/>
                  <a:ea typeface="나눔고딕 ExtraBold" pitchFamily="50" charset="-127"/>
                </a:rPr>
                <a:t>Q &amp; A</a:t>
              </a:r>
              <a:endParaRPr lang="ko-KR" altLang="en-US" sz="4050" b="1" dirty="0">
                <a:ln w="76200">
                  <a:solidFill>
                    <a:srgbClr val="FFFFFF"/>
                  </a:solidFill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58FAD1-41EE-C04D-965D-3AC27247EAE6}"/>
                </a:ext>
              </a:extLst>
            </p:cNvPr>
            <p:cNvSpPr txBox="1"/>
            <p:nvPr/>
          </p:nvSpPr>
          <p:spPr>
            <a:xfrm>
              <a:off x="3635315" y="3313905"/>
              <a:ext cx="3559943" cy="127653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4050" b="1" dirty="0">
                  <a:ln w="9525">
                    <a:noFill/>
                    <a:round/>
                  </a:ln>
                  <a:gradFill>
                    <a:gsLst>
                      <a:gs pos="0">
                        <a:srgbClr val="01A9F3"/>
                      </a:gs>
                      <a:gs pos="100000">
                        <a:srgbClr val="0079C2"/>
                      </a:gs>
                    </a:gsLst>
                    <a:lin ang="5400000" scaled="0"/>
                  </a:gra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나눔고딕 ExtraBold" pitchFamily="50" charset="-127"/>
                  <a:ea typeface="나눔고딕 ExtraBold" pitchFamily="50" charset="-127"/>
                </a:rPr>
                <a:t>Q &amp; A</a:t>
              </a:r>
              <a:endParaRPr lang="ko-KR" altLang="en-US" sz="4050" b="1" dirty="0">
                <a:ln w="9525">
                  <a:noFill/>
                  <a:round/>
                </a:ln>
                <a:gradFill>
                  <a:gsLst>
                    <a:gs pos="0">
                      <a:srgbClr val="01A9F3"/>
                    </a:gs>
                    <a:gs pos="100000">
                      <a:srgbClr val="0079C2"/>
                    </a:gs>
                  </a:gsLst>
                  <a:lin ang="5400000" scaled="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9" name="그림 152" descr="빛.png">
              <a:extLst>
                <a:ext uri="{FF2B5EF4-FFF2-40B4-BE49-F238E27FC236}">
                  <a16:creationId xmlns:a16="http://schemas.microsoft.com/office/drawing/2014/main" id="{7EF9AEAF-FA4A-644F-B70D-AB5BF2567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7849781" flipH="1" flipV="1">
              <a:off x="3392288" y="3106729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그림 152" descr="빛.png">
              <a:extLst>
                <a:ext uri="{FF2B5EF4-FFF2-40B4-BE49-F238E27FC236}">
                  <a16:creationId xmlns:a16="http://schemas.microsoft.com/office/drawing/2014/main" id="{A5AB7836-9901-554D-9E04-72DF79CAC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3278623" flipH="1" flipV="1">
              <a:off x="5255090" y="3629983"/>
              <a:ext cx="803861" cy="865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09FA8512-22CC-2F4E-8F98-6631F8742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5D474CF0-0D1F-BC4B-BFD9-E0D2E4259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E0ACC562-25D9-C542-A79B-8799EA04A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69C4-BCF0-AA43-AC3F-A93163060C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image2.png">
            <a:extLst>
              <a:ext uri="{FF2B5EF4-FFF2-40B4-BE49-F238E27FC236}">
                <a16:creationId xmlns:a16="http://schemas.microsoft.com/office/drawing/2014/main" id="{C3EE56E3-9ADE-B44D-AEF7-193B16C48E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2987" y="6169107"/>
            <a:ext cx="9144001" cy="688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3.png" descr="C:\Users\Donggeon Lee\Desktop\IoT\pnu.png">
            <a:extLst>
              <a:ext uri="{FF2B5EF4-FFF2-40B4-BE49-F238E27FC236}">
                <a16:creationId xmlns:a16="http://schemas.microsoft.com/office/drawing/2014/main" id="{438D8433-CFB6-DF4A-91A7-D3066673851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819980" y="6503867"/>
            <a:ext cx="1246997" cy="307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Picture 2" descr="http://infosec.pusan.ac.kr/wp-content/uploads/images/Infosec_logo.PNG">
            <a:extLst>
              <a:ext uri="{FF2B5EF4-FFF2-40B4-BE49-F238E27FC236}">
                <a16:creationId xmlns:a16="http://schemas.microsoft.com/office/drawing/2014/main" id="{01EC9222-A52B-D34B-BEBD-C1BDDB710F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" y="6481020"/>
            <a:ext cx="1517023" cy="37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8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69C4-BCF0-AA43-AC3F-A93163060C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E2B3E4C9-8025-6442-A666-0CEF8B20A0D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 l="3015" t="5763" r="1885"/>
          <a:stretch>
            <a:fillRect/>
          </a:stretch>
        </p:blipFill>
        <p:spPr>
          <a:xfrm>
            <a:off x="-12987" y="0"/>
            <a:ext cx="9144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2.png">
            <a:extLst>
              <a:ext uri="{FF2B5EF4-FFF2-40B4-BE49-F238E27FC236}">
                <a16:creationId xmlns:a16="http://schemas.microsoft.com/office/drawing/2014/main" id="{4A228D9F-1F9B-2D4B-A739-72A57B22A8D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12987" y="6169107"/>
            <a:ext cx="9144001" cy="688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3.png" descr="C:\Users\Donggeon Lee\Desktop\IoT\pnu.png">
            <a:extLst>
              <a:ext uri="{FF2B5EF4-FFF2-40B4-BE49-F238E27FC236}">
                <a16:creationId xmlns:a16="http://schemas.microsoft.com/office/drawing/2014/main" id="{4FAF16D9-13ED-EC44-9DF6-75BAF010CD1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819980" y="6503867"/>
            <a:ext cx="1246997" cy="307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2" descr="http://infosec.pusan.ac.kr/wp-content/uploads/images/Infosec_logo.PNG">
            <a:extLst>
              <a:ext uri="{FF2B5EF4-FFF2-40B4-BE49-F238E27FC236}">
                <a16:creationId xmlns:a16="http://schemas.microsoft.com/office/drawing/2014/main" id="{6A0B4C0B-6096-8A41-A4D1-64AAE0E796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" y="6481020"/>
            <a:ext cx="1517023" cy="37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2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7" r:id="rId2"/>
    <p:sldLayoutId id="2147483674" r:id="rId3"/>
    <p:sldLayoutId id="2147483675" r:id="rId4"/>
    <p:sldLayoutId id="214748372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3.08937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482618-6DBE-C540-8559-B7D6975071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석사과정 심준석</a:t>
            </a:r>
            <a:endParaRPr 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D01BD07-3EB1-49A9-92F0-1F2CC2DB6A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783" y="5805142"/>
            <a:ext cx="8786191" cy="377825"/>
          </a:xfrm>
        </p:spPr>
        <p:txBody>
          <a:bodyPr/>
          <a:lstStyle/>
          <a:p>
            <a:pPr algn="l"/>
            <a:r>
              <a:rPr lang="en-US" altLang="ko-KR" sz="1400" dirty="0">
                <a:solidFill>
                  <a:srgbClr val="0000FF"/>
                </a:solidFill>
              </a:rPr>
              <a:t>Ref. </a:t>
            </a:r>
            <a:r>
              <a:rPr lang="en-US" altLang="ko-KR" sz="1400" dirty="0">
                <a:solidFill>
                  <a:srgbClr val="0000FF"/>
                </a:solidFill>
                <a:hlinkClick r:id="rId2"/>
              </a:rPr>
              <a:t>https://arxiv.org/pdf/2003.08937.pdf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l"/>
            <a:endParaRPr lang="en-US" altLang="ko-KR" sz="1000" dirty="0">
              <a:solidFill>
                <a:srgbClr val="0000FF"/>
              </a:solidFill>
            </a:endParaRPr>
          </a:p>
          <a:p>
            <a:pPr algn="l"/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4" name="Shape 251">
            <a:extLst>
              <a:ext uri="{FF2B5EF4-FFF2-40B4-BE49-F238E27FC236}">
                <a16:creationId xmlns:a16="http://schemas.microsoft.com/office/drawing/2014/main" id="{863BF267-FEBA-704E-A2A2-B05CD6324F3B}"/>
              </a:ext>
            </a:extLst>
          </p:cNvPr>
          <p:cNvSpPr/>
          <p:nvPr/>
        </p:nvSpPr>
        <p:spPr>
          <a:xfrm>
            <a:off x="834887" y="1948944"/>
            <a:ext cx="762331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r">
              <a:defRPr sz="3200">
                <a:solidFill>
                  <a:srgbClr val="0191DB"/>
                </a:solidFill>
                <a:latin typeface="나눔고딕 ExtraBold"/>
                <a:ea typeface="나눔고딕 ExtraBold"/>
                <a:cs typeface="나눔고딕 ExtraBold"/>
                <a:sym typeface="나눔고딕 ExtraBold"/>
              </a:defRPr>
            </a:pPr>
            <a:r>
              <a:rPr lang="en-US" b="1" dirty="0">
                <a:effectLst>
                  <a:glow rad="127000">
                    <a:schemeClr val="bg1"/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Shadow Attack</a:t>
            </a:r>
          </a:p>
        </p:txBody>
      </p:sp>
    </p:spTree>
    <p:extLst>
      <p:ext uri="{BB962C8B-B14F-4D97-AF65-F5344CB8AC3E}">
        <p14:creationId xmlns:p14="http://schemas.microsoft.com/office/powerpoint/2010/main" val="194689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3C9320-5721-764B-97F4-AE59BCED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Outlines of the paper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3EFE6-5D8C-C54B-8895-BB0519B7F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I. 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565674-A821-FF4E-AD0C-14053C90F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C69C4-BCF0-AA43-AC3F-A93163060C6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66223" y="765480"/>
            <a:ext cx="8532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66700" indent="-266700" latinLnBrk="0">
              <a:spcBef>
                <a:spcPts val="0"/>
              </a:spcBef>
              <a:buFont typeface="Arial" charset="0"/>
              <a:buBlip>
                <a:blip r:embed="rId2"/>
              </a:buBlip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latinLnBrk="1">
              <a:defRPr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itchFamily="2" charset="2"/>
              </a:rPr>
              <a:t> Shadow attack overview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:a16="http://schemas.microsoft.com/office/drawing/2014/main" id="{7F539926-552E-4EFD-BD5D-27A395DAB096}"/>
              </a:ext>
            </a:extLst>
          </p:cNvPr>
          <p:cNvSpPr/>
          <p:nvPr/>
        </p:nvSpPr>
        <p:spPr bwMode="auto">
          <a:xfrm>
            <a:off x="366223" y="1153817"/>
            <a:ext cx="8472184" cy="1906646"/>
          </a:xfrm>
          <a:prstGeom prst="roundRect">
            <a:avLst>
              <a:gd name="adj" fmla="val 5332"/>
            </a:avLst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 anchor="t" anchorCtr="0"/>
          <a:lstStyle/>
          <a:p>
            <a:pPr marL="0" lvl="1" eaLnBrk="0" fontAlgn="base" latinLnBrk="0" hangingPunct="0">
              <a:spcBef>
                <a:spcPct val="20000"/>
              </a:spcBef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Classifier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output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label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뿐만 아닌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Certificate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까지 타겟으로 하는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Adversarial Example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eaLnBrk="0" fontAlgn="base" latinLnBrk="0" hangingPunct="0">
              <a:spcBef>
                <a:spcPct val="20000"/>
              </a:spcBef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Perturbation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Shadow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형태로 들어가 좀더 자연스러운 모습의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Adversarial Example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생성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eaLnBrk="0" fontAlgn="base" latinLnBrk="0" hangingPunct="0">
              <a:spcBef>
                <a:spcPct val="20000"/>
              </a:spcBef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Shadow Attack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특징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Imperceptibility :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겉으로 보기에는 정상적으로 보이는 특징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Misclassification :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타겟 클래스로 잘못 분류하도록 유도하는 특징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오분류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Strongly certified :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높은 보증 반경을 가지는 특징 </a:t>
            </a:r>
            <a:endParaRPr lang="en-US" altLang="ko-KR" sz="1400" b="1" dirty="0">
              <a:solidFill>
                <a:srgbClr val="0000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eaLnBrk="0" fontAlgn="base" latinLnBrk="0" hangingPunct="0">
              <a:spcBef>
                <a:spcPct val="20000"/>
              </a:spcBef>
            </a:pP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eaLnBrk="0" fontAlgn="base" latinLnBrk="0" hangingPunct="0">
              <a:spcBef>
                <a:spcPct val="20000"/>
              </a:spcBef>
            </a:pP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eaLnBrk="0" fontAlgn="base" latinLnBrk="0" hangingPunct="0">
              <a:spcBef>
                <a:spcPct val="20000"/>
              </a:spcBef>
            </a:pPr>
            <a:endParaRPr lang="en-US" altLang="ko-KR" sz="1400" dirty="0">
              <a:solidFill>
                <a:srgbClr val="0303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9C312B7-275E-47B1-9424-C3F405939716}"/>
              </a:ext>
            </a:extLst>
          </p:cNvPr>
          <p:cNvSpPr txBox="1">
            <a:spLocks/>
          </p:cNvSpPr>
          <p:nvPr/>
        </p:nvSpPr>
        <p:spPr bwMode="auto">
          <a:xfrm>
            <a:off x="366223" y="3350360"/>
            <a:ext cx="8532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66700" indent="-266700" latinLnBrk="0">
              <a:spcBef>
                <a:spcPts val="0"/>
              </a:spcBef>
              <a:buFont typeface="Arial" charset="0"/>
              <a:buBlip>
                <a:blip r:embed="rId2"/>
              </a:buBlip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latinLnBrk="1">
              <a:defRPr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itchFamily="2" charset="2"/>
              </a:rPr>
              <a:t> Abstract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모서리가 둥근 직사각형 8">
            <a:extLst>
              <a:ext uri="{FF2B5EF4-FFF2-40B4-BE49-F238E27FC236}">
                <a16:creationId xmlns:a16="http://schemas.microsoft.com/office/drawing/2014/main" id="{28414302-D856-4E37-A382-B32F755FBFB8}"/>
              </a:ext>
            </a:extLst>
          </p:cNvPr>
          <p:cNvSpPr/>
          <p:nvPr/>
        </p:nvSpPr>
        <p:spPr bwMode="auto">
          <a:xfrm>
            <a:off x="366223" y="3738697"/>
            <a:ext cx="8472184" cy="1306699"/>
          </a:xfrm>
          <a:prstGeom prst="roundRect">
            <a:avLst>
              <a:gd name="adj" fmla="val 5332"/>
            </a:avLst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 anchor="t" anchorCtr="0"/>
          <a:lstStyle/>
          <a:p>
            <a:pPr marL="177800" lvl="1" indent="-177800" eaLnBrk="0" fontAlgn="base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Classifier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labelling function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Certificate generator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둘 다 사용한 새로운 공격기법을 제시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방법은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adversarial examples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비인지적 속성을 유지하면서도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boundary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멀리 떨어지게끔 위치시키는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perturbations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적용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Certifiably robust network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이미지를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mislabel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하도록 야기시키며 또 동시다발적으로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robustness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“Spoofed”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certificate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생성함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1" eaLnBrk="0" fontAlgn="base" latinLnBrk="0" hangingPunct="0">
              <a:spcBef>
                <a:spcPct val="20000"/>
              </a:spcBef>
            </a:pPr>
            <a:endParaRPr lang="en-US" altLang="ko-KR" sz="1400" dirty="0">
              <a:solidFill>
                <a:srgbClr val="0303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F97B73C-2D5A-4B33-BA04-30531845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MathJax_Math-italic"/>
              </a:rPr>
              <a:t>on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ton</a:t>
            </a:r>
            <a:br>
              <a:rPr kumimoji="0" lang="ko-KR" altLang="ko-KR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3C9320-5721-764B-97F4-AE59BCED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3EFE6-5D8C-C54B-8895-BB0519B7F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I. 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565674-A821-FF4E-AD0C-14053C90F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C69C4-BCF0-AA43-AC3F-A93163060C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05595" y="753657"/>
            <a:ext cx="8532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66700" indent="-266700" latinLnBrk="0">
              <a:spcBef>
                <a:spcPts val="0"/>
              </a:spcBef>
              <a:buFont typeface="Arial" charset="0"/>
              <a:buBlip>
                <a:blip r:embed="rId2"/>
              </a:buBlip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latinLnBrk="1">
              <a:defRPr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itchFamily="2" charset="2"/>
              </a:rPr>
              <a:t> Certified Adversarial Robustness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모서리가 둥근 직사각형 8">
                <a:extLst>
                  <a:ext uri="{FF2B5EF4-FFF2-40B4-BE49-F238E27FC236}">
                    <a16:creationId xmlns:a16="http://schemas.microsoft.com/office/drawing/2014/main" id="{7F539926-552E-4EFD-BD5D-27A395DAB096}"/>
                  </a:ext>
                </a:extLst>
              </p:cNvPr>
              <p:cNvSpPr/>
              <p:nvPr/>
            </p:nvSpPr>
            <p:spPr bwMode="auto">
              <a:xfrm>
                <a:off x="305595" y="1141995"/>
                <a:ext cx="8472184" cy="1316032"/>
              </a:xfrm>
              <a:prstGeom prst="roundRect">
                <a:avLst>
                  <a:gd name="adj" fmla="val 5332"/>
                </a:avLst>
              </a:prstGeom>
              <a:solidFill>
                <a:srgbClr val="E9EDF4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 anchor="t" anchorCtr="0"/>
              <a:lstStyle/>
              <a:p>
                <a:pPr marL="177800" lvl="1" indent="-177800" eaLnBrk="0" fontAlgn="base" latin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입력 이미지가 주어졌을 때 특정한 크기의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𝑳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-boundary </a:t>
                </a: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안에서 </a:t>
                </a:r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adversarial example</a:t>
                </a: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이 만들어 질 수 없도록 수학적으로 보장하는</a:t>
                </a:r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(guaranteeing) </a:t>
                </a: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방어 기법 유형</a:t>
                </a:r>
                <a:endParaRPr lang="en-US" altLang="ko-KR" sz="14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177800" lvl="1" indent="-177800" eaLnBrk="0" fontAlgn="base" latin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Certificate robust</a:t>
                </a: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를 가지고 있는 모델이 보았을 때</a:t>
                </a:r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, Certificate radius</a:t>
                </a: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안에 </a:t>
                </a:r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Image</a:t>
                </a: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가 있을 경우</a:t>
                </a:r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정상적인 이미지로 인식 </a:t>
                </a:r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-&gt;</a:t>
                </a: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만약 </a:t>
                </a:r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perturbation</a:t>
                </a: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이 섞인 </a:t>
                </a:r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Image</a:t>
                </a: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가 있을 경우에도 그 </a:t>
                </a:r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Image</a:t>
                </a: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가 </a:t>
                </a:r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radius </a:t>
                </a: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안에 있다면 정상적인</a:t>
                </a:r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이미지라고 인식</a:t>
                </a:r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</a:p>
              <a:p>
                <a:pPr marL="171450" lvl="1" indent="-171450" eaLnBrk="0" fontAlgn="base" latinLnBrk="0" hangingPunct="0">
                  <a:spcBef>
                    <a:spcPct val="20000"/>
                  </a:spcBef>
                  <a:buFontTx/>
                  <a:buChar char="-"/>
                </a:pPr>
                <a:endParaRPr lang="en-US" altLang="ko-KR" sz="12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0" lvl="1" eaLnBrk="0" fontAlgn="base" latinLnBrk="0" hangingPunct="0">
                  <a:spcBef>
                    <a:spcPct val="20000"/>
                  </a:spcBef>
                </a:pPr>
                <a:endParaRPr lang="en-US" altLang="ko-KR" sz="12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177800" lvl="1" indent="-177800" eaLnBrk="0" fontAlgn="base" latin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</a:pPr>
                <a:endPara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0" lvl="1" eaLnBrk="0" fontAlgn="base" latinLnBrk="0" hangingPunct="0">
                  <a:spcBef>
                    <a:spcPct val="20000"/>
                  </a:spcBef>
                </a:pPr>
                <a:endParaRPr lang="en-US" altLang="ko-KR" sz="1400" dirty="0">
                  <a:solidFill>
                    <a:srgbClr val="0303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6" name="모서리가 둥근 직사각형 8">
                <a:extLst>
                  <a:ext uri="{FF2B5EF4-FFF2-40B4-BE49-F238E27FC236}">
                    <a16:creationId xmlns:a16="http://schemas.microsoft.com/office/drawing/2014/main" id="{7F539926-552E-4EFD-BD5D-27A395DAB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595" y="1141995"/>
                <a:ext cx="8472184" cy="1316032"/>
              </a:xfrm>
              <a:prstGeom prst="roundRect">
                <a:avLst>
                  <a:gd name="adj" fmla="val 5332"/>
                </a:avLst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3">
            <a:extLst>
              <a:ext uri="{FF2B5EF4-FFF2-40B4-BE49-F238E27FC236}">
                <a16:creationId xmlns:a16="http://schemas.microsoft.com/office/drawing/2014/main" id="{8F97B73C-2D5A-4B33-BA04-30531845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MathJax_Math-italic"/>
              </a:rPr>
              <a:t>on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ton</a:t>
            </a:r>
            <a:br>
              <a:rPr kumimoji="0" lang="ko-KR" altLang="ko-KR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D2A459-0AAE-47D9-AA97-40946B013F97}"/>
              </a:ext>
            </a:extLst>
          </p:cNvPr>
          <p:cNvSpPr/>
          <p:nvPr/>
        </p:nvSpPr>
        <p:spPr>
          <a:xfrm>
            <a:off x="6973785" y="2736780"/>
            <a:ext cx="1595101" cy="1868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특정 크기 안에서는 애초에 </a:t>
            </a:r>
            <a:r>
              <a:rPr lang="en-US" altLang="ko-KR" sz="1400" b="1" dirty="0"/>
              <a:t>Adversarial example</a:t>
            </a:r>
            <a:r>
              <a:rPr lang="ko-KR" altLang="en-US" sz="1400" b="1" dirty="0"/>
              <a:t>이 존재 할 수 없다고 수학적으로 정의 내려버리는 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24D42B5-2BF2-498A-B257-6495384D0544}"/>
              </a:ext>
            </a:extLst>
          </p:cNvPr>
          <p:cNvCxnSpPr>
            <a:cxnSpLocks/>
          </p:cNvCxnSpPr>
          <p:nvPr/>
        </p:nvCxnSpPr>
        <p:spPr>
          <a:xfrm flipH="1" flipV="1">
            <a:off x="7088844" y="2458027"/>
            <a:ext cx="282506" cy="2787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F86D6F41-9E7B-49FA-A858-847C282AB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6" y="2736781"/>
            <a:ext cx="4226027" cy="321504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A686BC-2E14-4B0A-9B04-991DFCDF05F0}"/>
              </a:ext>
            </a:extLst>
          </p:cNvPr>
          <p:cNvSpPr/>
          <p:nvPr/>
        </p:nvSpPr>
        <p:spPr>
          <a:xfrm>
            <a:off x="4018683" y="4982164"/>
            <a:ext cx="2188134" cy="12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이처럼 특정한 </a:t>
            </a:r>
            <a:r>
              <a:rPr lang="en-US" altLang="ko-KR" sz="1400" b="1" dirty="0"/>
              <a:t>radius r</a:t>
            </a:r>
            <a:r>
              <a:rPr lang="ko-KR" altLang="en-US" sz="1400" b="1" dirty="0"/>
              <a:t>의 범위 안에서는 </a:t>
            </a:r>
            <a:r>
              <a:rPr lang="en-US" altLang="ko-KR" sz="1400" b="1" dirty="0"/>
              <a:t>Boundary</a:t>
            </a:r>
            <a:r>
              <a:rPr lang="ko-KR" altLang="en-US" sz="1400" b="1" dirty="0"/>
              <a:t>를 벗어나지 않는 것을 확인할 수 있음 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1FD54D-CF0C-4C5D-9743-C8F2BDD310AB}"/>
              </a:ext>
            </a:extLst>
          </p:cNvPr>
          <p:cNvSpPr/>
          <p:nvPr/>
        </p:nvSpPr>
        <p:spPr>
          <a:xfrm>
            <a:off x="6973784" y="4982164"/>
            <a:ext cx="1832113" cy="12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최소한 특정 범위안에서는 </a:t>
            </a:r>
            <a:r>
              <a:rPr lang="en-US" altLang="ko-KR" sz="1400" b="1" dirty="0"/>
              <a:t>boundary</a:t>
            </a:r>
            <a:r>
              <a:rPr lang="ko-KR" altLang="en-US" sz="1400" b="1" dirty="0"/>
              <a:t>가 바뀌지 않는 다는 것을 보장하는 기법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9FFB7507-4E2A-4123-B4B0-EA69CEE7B162}"/>
              </a:ext>
            </a:extLst>
          </p:cNvPr>
          <p:cNvSpPr/>
          <p:nvPr/>
        </p:nvSpPr>
        <p:spPr>
          <a:xfrm>
            <a:off x="6324429" y="5493233"/>
            <a:ext cx="649355" cy="319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4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3C9320-5721-764B-97F4-AE59BCED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3EFE6-5D8C-C54B-8895-BB0519B7F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I. 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565674-A821-FF4E-AD0C-14053C90F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C69C4-BCF0-AA43-AC3F-A93163060C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05595" y="753657"/>
            <a:ext cx="8532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66700" indent="-266700" latinLnBrk="0">
              <a:spcBef>
                <a:spcPts val="0"/>
              </a:spcBef>
              <a:buFont typeface="Arial" charset="0"/>
              <a:buBlip>
                <a:blip r:embed="rId2"/>
              </a:buBlip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latinLnBrk="1">
              <a:defRPr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itchFamily="2" charset="2"/>
              </a:rPr>
              <a:t> Randomized Smoothing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모서리가 둥근 직사각형 8">
                <a:extLst>
                  <a:ext uri="{FF2B5EF4-FFF2-40B4-BE49-F238E27FC236}">
                    <a16:creationId xmlns:a16="http://schemas.microsoft.com/office/drawing/2014/main" id="{7F539926-552E-4EFD-BD5D-27A395DAB096}"/>
                  </a:ext>
                </a:extLst>
              </p:cNvPr>
              <p:cNvSpPr/>
              <p:nvPr/>
            </p:nvSpPr>
            <p:spPr bwMode="auto">
              <a:xfrm>
                <a:off x="305595" y="1141995"/>
                <a:ext cx="8472184" cy="897820"/>
              </a:xfrm>
              <a:prstGeom prst="roundRect">
                <a:avLst>
                  <a:gd name="adj" fmla="val 5332"/>
                </a:avLst>
              </a:prstGeom>
              <a:solidFill>
                <a:srgbClr val="E9EDF4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 anchor="t" anchorCtr="0"/>
              <a:lstStyle/>
              <a:p>
                <a:pPr marL="177800" lvl="1" indent="-177800" eaLnBrk="0" fontAlgn="base" latin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가장 각광을 받고 있는 </a:t>
                </a:r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  <a:sym typeface="Wingdings" pitchFamily="2" charset="2"/>
                  </a:rPr>
                  <a:t>Certified</a:t>
                </a:r>
                <a:r>
                  <a:rPr lang="en-US" altLang="ko-KR" sz="1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  <a:sym typeface="Wingdings" pitchFamily="2" charset="2"/>
                  </a:rPr>
                  <a:t> </a:t>
                </a:r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guaranteeing </a:t>
                </a: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방법 중 하나</a:t>
                </a:r>
                <a:endParaRPr lang="en-US" altLang="ko-KR" sz="14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177800" lvl="1" indent="-177800" eaLnBrk="0" fontAlgn="base" latin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모델을 학습시킬 때</a:t>
                </a:r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, </a:t>
                </a: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기존의 이미지에 특정 </a:t>
                </a:r>
                <a:r>
                  <a:rPr lang="ko-KR" altLang="en-US" sz="1400" b="1" dirty="0" err="1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가우시안</a:t>
                </a: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분포에 따르는 변수</a:t>
                </a:r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sSupPr>
                      <m:e>
                        <m:r>
                          <a:rPr lang="ko-KR" altLang="en-US" sz="1400" b="1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𝝈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의 크기에 따라 무작위로 </a:t>
                </a:r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Perturbation</a:t>
                </a: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을 뽑아내</a:t>
                </a:r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그 </a:t>
                </a:r>
                <a:r>
                  <a:rPr lang="en-US" altLang="ko-KR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Perturbation</a:t>
                </a:r>
                <a:r>
                  <a:rPr lang="ko-KR" altLang="en-US" sz="14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이 섞인 이미지를 사용하여 학습을 진행하는 방법</a:t>
                </a:r>
                <a:endParaRPr lang="en-US" altLang="ko-KR" sz="14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0" lvl="1" eaLnBrk="0" fontAlgn="base" latinLnBrk="0" hangingPunct="0">
                  <a:spcBef>
                    <a:spcPct val="20000"/>
                  </a:spcBef>
                </a:pPr>
                <a:endParaRPr lang="en-US" altLang="ko-KR" sz="12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177800" lvl="1" indent="-177800" eaLnBrk="0" fontAlgn="base" latin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</a:pPr>
                <a:endPara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0" lvl="1" eaLnBrk="0" fontAlgn="base" latinLnBrk="0" hangingPunct="0">
                  <a:spcBef>
                    <a:spcPct val="20000"/>
                  </a:spcBef>
                </a:pPr>
                <a:endParaRPr lang="en-US" altLang="ko-KR" sz="1400" dirty="0">
                  <a:solidFill>
                    <a:srgbClr val="0303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6" name="모서리가 둥근 직사각형 8">
                <a:extLst>
                  <a:ext uri="{FF2B5EF4-FFF2-40B4-BE49-F238E27FC236}">
                    <a16:creationId xmlns:a16="http://schemas.microsoft.com/office/drawing/2014/main" id="{7F539926-552E-4EFD-BD5D-27A395DAB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595" y="1141995"/>
                <a:ext cx="8472184" cy="897820"/>
              </a:xfrm>
              <a:prstGeom prst="roundRect">
                <a:avLst>
                  <a:gd name="adj" fmla="val 5332"/>
                </a:avLst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3">
            <a:extLst>
              <a:ext uri="{FF2B5EF4-FFF2-40B4-BE49-F238E27FC236}">
                <a16:creationId xmlns:a16="http://schemas.microsoft.com/office/drawing/2014/main" id="{8F97B73C-2D5A-4B33-BA04-30531845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MathJax_Math-italic"/>
              </a:rPr>
              <a:t>on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ton</a:t>
            </a:r>
            <a:br>
              <a:rPr kumimoji="0" lang="ko-KR" altLang="ko-KR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E3A33E-2D7B-4F52-A843-930C83903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579" y="2377576"/>
            <a:ext cx="5779158" cy="283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5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3C9320-5721-764B-97F4-AE59BCED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Shadow Attack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3EFE6-5D8C-C54B-8895-BB0519B7F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I. 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565674-A821-FF4E-AD0C-14053C90F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98989" y="5980058"/>
            <a:ext cx="688847" cy="365125"/>
          </a:xfrm>
        </p:spPr>
        <p:txBody>
          <a:bodyPr/>
          <a:lstStyle/>
          <a:p>
            <a:fld id="{318C69C4-BCF0-AA43-AC3F-A93163060C6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05595" y="753657"/>
            <a:ext cx="8532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66700" indent="-266700" latinLnBrk="0">
              <a:spcBef>
                <a:spcPts val="0"/>
              </a:spcBef>
              <a:buFont typeface="Arial" charset="0"/>
              <a:buBlip>
                <a:blip r:embed="rId2"/>
              </a:buBlip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latinLnBrk="1">
              <a:defRPr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itchFamily="2" charset="2"/>
              </a:rPr>
              <a:t> Loss Function(1)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F97B73C-2D5A-4B33-BA04-30531845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MathJax_Math-italic"/>
              </a:rPr>
              <a:t>on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ton</a:t>
            </a:r>
            <a:br>
              <a:rPr kumimoji="0" lang="ko-KR" altLang="ko-KR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51E783-1990-430A-B5C9-AB315B82E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4" y="1168341"/>
            <a:ext cx="6000750" cy="5182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1E239A5-24DE-498F-839B-BECEDB54F988}"/>
              </a:ext>
            </a:extLst>
          </p:cNvPr>
          <p:cNvSpPr/>
          <p:nvPr/>
        </p:nvSpPr>
        <p:spPr>
          <a:xfrm>
            <a:off x="6086474" y="1168341"/>
            <a:ext cx="1485899" cy="417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D91DA-27D5-4C08-B3EF-68558C1FC2D0}"/>
              </a:ext>
            </a:extLst>
          </p:cNvPr>
          <p:cNvSpPr txBox="1"/>
          <p:nvPr/>
        </p:nvSpPr>
        <p:spPr>
          <a:xfrm>
            <a:off x="4572000" y="1826352"/>
            <a:ext cx="37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각 픽셀이 얼마나 같지 않은지를 평가하는 항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0E297B7-A95C-4480-A5BE-DA49FE80385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6450092" y="1585913"/>
            <a:ext cx="379332" cy="240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AEB15C-4D09-44D0-890A-16771A8A851C}"/>
              </a:ext>
            </a:extLst>
          </p:cNvPr>
          <p:cNvSpPr txBox="1"/>
          <p:nvPr/>
        </p:nvSpPr>
        <p:spPr>
          <a:xfrm>
            <a:off x="813439" y="3242622"/>
            <a:ext cx="6086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각 채널에 대해 비슷한 </a:t>
            </a:r>
            <a:r>
              <a:rPr lang="en-US" altLang="ko-KR" dirty="0" err="1">
                <a:solidFill>
                  <a:srgbClr val="FF0000"/>
                </a:solidFill>
              </a:rPr>
              <a:t>Purturbation</a:t>
            </a:r>
            <a:r>
              <a:rPr lang="ko-KR" altLang="en-US" dirty="0">
                <a:solidFill>
                  <a:srgbClr val="FF0000"/>
                </a:solidFill>
              </a:rPr>
              <a:t>이 들어가도록 만듦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즉</a:t>
            </a:r>
            <a:r>
              <a:rPr lang="en-US" altLang="ko-KR" dirty="0">
                <a:solidFill>
                  <a:srgbClr val="FF0000"/>
                </a:solidFill>
              </a:rPr>
              <a:t>, RGB</a:t>
            </a:r>
            <a:r>
              <a:rPr lang="ko-KR" altLang="en-US" dirty="0">
                <a:solidFill>
                  <a:srgbClr val="FF0000"/>
                </a:solidFill>
              </a:rPr>
              <a:t>가 최대한 유사하게 </a:t>
            </a:r>
            <a:r>
              <a:rPr lang="ko-KR" altLang="en-US" dirty="0" err="1">
                <a:solidFill>
                  <a:srgbClr val="FF0000"/>
                </a:solidFill>
              </a:rPr>
              <a:t>만들어줌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모서리가 둥근 직사각형 8">
                <a:extLst>
                  <a:ext uri="{FF2B5EF4-FFF2-40B4-BE49-F238E27FC236}">
                    <a16:creationId xmlns:a16="http://schemas.microsoft.com/office/drawing/2014/main" id="{429A8938-0890-44F4-9A1D-E6841E6F3D4F}"/>
                  </a:ext>
                </a:extLst>
              </p:cNvPr>
              <p:cNvSpPr/>
              <p:nvPr/>
            </p:nvSpPr>
            <p:spPr bwMode="auto">
              <a:xfrm>
                <a:off x="305595" y="2312890"/>
                <a:ext cx="8472184" cy="816568"/>
              </a:xfrm>
              <a:prstGeom prst="roundRect">
                <a:avLst>
                  <a:gd name="adj" fmla="val 5332"/>
                </a:avLst>
              </a:prstGeom>
              <a:solidFill>
                <a:srgbClr val="E9EDF4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 anchor="t" anchorCtr="0"/>
              <a:lstStyle/>
              <a:p>
                <a:pPr marL="177800" lvl="1" indent="-177800" eaLnBrk="0" fontAlgn="base" latin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16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1-Channel attack </a:t>
                </a:r>
                <a:r>
                  <a:rPr lang="en-US" altLang="ko-KR" sz="16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  <a:sym typeface="Wingdings" panose="05000000000000000000" pitchFamily="2" charset="2"/>
                  </a:rPr>
                  <a:t></a:t>
                </a:r>
                <a:r>
                  <a:rPr lang="en-US" altLang="ko-KR" sz="16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RGB</a:t>
                </a:r>
                <a:r>
                  <a:rPr lang="ko-KR" altLang="en-US" sz="16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가 완전히 똑같게 만들어 회색</a:t>
                </a:r>
                <a:r>
                  <a:rPr lang="en-US" altLang="ko-KR" sz="16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(shadow)</a:t>
                </a:r>
                <a:r>
                  <a:rPr lang="ko-KR" altLang="en-US" sz="16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의 </a:t>
                </a:r>
                <a:r>
                  <a:rPr lang="en-US" altLang="ko-KR" sz="16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perturbation </a:t>
                </a:r>
                <a:r>
                  <a:rPr lang="ko-KR" altLang="en-US" sz="16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생성</a:t>
                </a:r>
                <a:endParaRPr lang="en-US" altLang="ko-KR" sz="16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177800" lvl="1" indent="-177800" eaLnBrk="0" fontAlgn="base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16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3-Channel attack </a:t>
                </a:r>
                <a:r>
                  <a:rPr lang="en-US" altLang="ko-KR" sz="16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  <m:t>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  <m:t>R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0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  <m:t>w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0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  <m:t>h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  <m:t>𝜹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  <m:t>𝑮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0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  <m:t>w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0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2000" b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ko-KR" altLang="en-US" sz="20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  <m:t>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  <m:t>B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0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  <m:t>w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000" b="1" i="1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  <a:sym typeface="Wingdings" panose="05000000000000000000" pitchFamily="2" charset="2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16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sz="16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가 되도록 </a:t>
                </a:r>
                <a:r>
                  <a:rPr lang="en-US" altLang="ko-KR" sz="16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Perturbation </a:t>
                </a:r>
                <a:r>
                  <a:rPr lang="ko-KR" altLang="en-US" sz="1600" b="1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생성</a:t>
                </a:r>
                <a:endParaRPr lang="en-US" altLang="ko-KR" sz="16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177800" lvl="1" indent="-177800" eaLnBrk="0" fontAlgn="base" latin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</a:pPr>
                <a:endParaRPr lang="en-US" altLang="ko-KR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0" lvl="1" eaLnBrk="0" fontAlgn="base" latinLnBrk="0" hangingPunct="0">
                  <a:spcBef>
                    <a:spcPct val="20000"/>
                  </a:spcBef>
                </a:pPr>
                <a:endParaRPr lang="en-US" altLang="ko-KR" sz="1400" dirty="0">
                  <a:solidFill>
                    <a:srgbClr val="0303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22" name="모서리가 둥근 직사각형 8">
                <a:extLst>
                  <a:ext uri="{FF2B5EF4-FFF2-40B4-BE49-F238E27FC236}">
                    <a16:creationId xmlns:a16="http://schemas.microsoft.com/office/drawing/2014/main" id="{429A8938-0890-44F4-9A1D-E6841E6F3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595" y="2312890"/>
                <a:ext cx="8472184" cy="816568"/>
              </a:xfrm>
              <a:prstGeom prst="roundRect">
                <a:avLst>
                  <a:gd name="adj" fmla="val 5332"/>
                </a:avLst>
              </a:prstGeom>
              <a:blipFill>
                <a:blip r:embed="rId4"/>
                <a:stretch>
                  <a:fillRect l="-144" t="-74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FE7CA45-2002-4F90-A508-8AA240E8BD46}"/>
              </a:ext>
            </a:extLst>
          </p:cNvPr>
          <p:cNvCxnSpPr>
            <a:cxnSpLocks/>
          </p:cNvCxnSpPr>
          <p:nvPr/>
        </p:nvCxnSpPr>
        <p:spPr>
          <a:xfrm>
            <a:off x="1642113" y="2922976"/>
            <a:ext cx="140978" cy="286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9F9F0AE8-6531-475A-849A-2F6B0E756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19" y="4085102"/>
            <a:ext cx="5400675" cy="27427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F07EC44-A107-4EC7-A7C7-EDA6FDCE3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12" y="4896549"/>
            <a:ext cx="4931588" cy="60666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550DED8-0F87-457C-A76F-5FA12ED2C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0891" y="3881680"/>
            <a:ext cx="1745789" cy="17214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DCC7424-7634-4DD4-8C20-9ACF304C01DB}"/>
              </a:ext>
            </a:extLst>
          </p:cNvPr>
          <p:cNvSpPr txBox="1"/>
          <p:nvPr/>
        </p:nvSpPr>
        <p:spPr>
          <a:xfrm>
            <a:off x="6192631" y="5716273"/>
            <a:ext cx="2822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[</a:t>
            </a:r>
            <a:r>
              <a:rPr lang="ko-KR" altLang="en-US" sz="1400" b="1" dirty="0">
                <a:solidFill>
                  <a:srgbClr val="0000FF"/>
                </a:solidFill>
              </a:rPr>
              <a:t>그림</a:t>
            </a:r>
            <a:r>
              <a:rPr lang="en-US" altLang="ko-KR" sz="1400" b="1" dirty="0">
                <a:solidFill>
                  <a:srgbClr val="0000FF"/>
                </a:solidFill>
              </a:rPr>
              <a:t>] </a:t>
            </a:r>
            <a:r>
              <a:rPr lang="ko-KR" altLang="en-US" sz="1400" b="1" dirty="0">
                <a:solidFill>
                  <a:srgbClr val="0000FF"/>
                </a:solidFill>
              </a:rPr>
              <a:t>실제 </a:t>
            </a:r>
            <a:r>
              <a:rPr lang="en-US" altLang="ko-KR" sz="1400" b="1" dirty="0">
                <a:solidFill>
                  <a:srgbClr val="0000FF"/>
                </a:solidFill>
              </a:rPr>
              <a:t>Shadow perturbation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37082C-0553-4621-B6A4-C849655DA2B1}"/>
              </a:ext>
            </a:extLst>
          </p:cNvPr>
          <p:cNvSpPr txBox="1"/>
          <p:nvPr/>
        </p:nvSpPr>
        <p:spPr>
          <a:xfrm>
            <a:off x="967977" y="5646201"/>
            <a:ext cx="4579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[</a:t>
            </a:r>
            <a:r>
              <a:rPr lang="ko-KR" altLang="en-US" sz="1400" b="1" dirty="0">
                <a:solidFill>
                  <a:srgbClr val="0000FF"/>
                </a:solidFill>
              </a:rPr>
              <a:t>그림</a:t>
            </a:r>
            <a:r>
              <a:rPr lang="en-US" altLang="ko-KR" sz="1400" b="1" dirty="0">
                <a:solidFill>
                  <a:srgbClr val="0000FF"/>
                </a:solidFill>
              </a:rPr>
              <a:t>] </a:t>
            </a:r>
            <a:r>
              <a:rPr lang="ko-KR" altLang="en-US" sz="1400" b="1" dirty="0">
                <a:solidFill>
                  <a:srgbClr val="0000FF"/>
                </a:solidFill>
              </a:rPr>
              <a:t>실제로 </a:t>
            </a:r>
            <a:r>
              <a:rPr lang="en-US" altLang="ko-KR" sz="1400" b="1" dirty="0">
                <a:solidFill>
                  <a:srgbClr val="0000FF"/>
                </a:solidFill>
              </a:rPr>
              <a:t>RGB </a:t>
            </a:r>
            <a:r>
              <a:rPr lang="ko-KR" altLang="en-US" sz="1400" b="1" dirty="0">
                <a:solidFill>
                  <a:srgbClr val="0000FF"/>
                </a:solidFill>
              </a:rPr>
              <a:t>값이 </a:t>
            </a:r>
            <a:r>
              <a:rPr lang="ko-KR" altLang="en-US" sz="1400" b="1" dirty="0" err="1">
                <a:solidFill>
                  <a:srgbClr val="0000FF"/>
                </a:solidFill>
              </a:rPr>
              <a:t>비슷해지면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Gray scale</a:t>
            </a:r>
            <a:r>
              <a:rPr lang="ko-KR" altLang="en-US" sz="1400" b="1" dirty="0">
                <a:solidFill>
                  <a:srgbClr val="0000FF"/>
                </a:solidFill>
              </a:rPr>
              <a:t>이 나타남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802223-864C-4B05-9A71-BA3B2CBB1413}"/>
              </a:ext>
            </a:extLst>
          </p:cNvPr>
          <p:cNvSpPr txBox="1"/>
          <p:nvPr/>
        </p:nvSpPr>
        <p:spPr>
          <a:xfrm>
            <a:off x="620919" y="4406048"/>
            <a:ext cx="4579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[</a:t>
            </a:r>
            <a:r>
              <a:rPr lang="ko-KR" altLang="en-US" sz="1400" b="1" dirty="0">
                <a:solidFill>
                  <a:srgbClr val="0000FF"/>
                </a:solidFill>
              </a:rPr>
              <a:t>식</a:t>
            </a:r>
            <a:r>
              <a:rPr lang="en-US" altLang="ko-KR" sz="1400" b="1" dirty="0">
                <a:solidFill>
                  <a:srgbClr val="0000FF"/>
                </a:solidFill>
              </a:rPr>
              <a:t>] 3-channel attack</a:t>
            </a:r>
            <a:r>
              <a:rPr lang="ko-KR" altLang="en-US" sz="1400" b="1" dirty="0">
                <a:solidFill>
                  <a:srgbClr val="0000FF"/>
                </a:solidFill>
              </a:rPr>
              <a:t>에서의 </a:t>
            </a:r>
            <a:r>
              <a:rPr lang="en-US" altLang="ko-KR" sz="1400" b="1" dirty="0">
                <a:solidFill>
                  <a:srgbClr val="0000FF"/>
                </a:solidFill>
              </a:rPr>
              <a:t>dissimilarity metric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5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3C9320-5721-764B-97F4-AE59BCED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Shadow Attack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3EFE6-5D8C-C54B-8895-BB0519B7F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I. 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565674-A821-FF4E-AD0C-14053C90F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C69C4-BCF0-AA43-AC3F-A93163060C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05595" y="753657"/>
            <a:ext cx="8532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66700" indent="-266700" latinLnBrk="0">
              <a:spcBef>
                <a:spcPts val="0"/>
              </a:spcBef>
              <a:buFont typeface="Arial" charset="0"/>
              <a:buBlip>
                <a:blip r:embed="rId2"/>
              </a:buBlip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latinLnBrk="1">
              <a:defRPr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itchFamily="2" charset="2"/>
              </a:rPr>
              <a:t> Loss Function(2) : Total Variation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F97B73C-2D5A-4B33-BA04-30531845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MathJax_Math-italic"/>
              </a:rPr>
              <a:t>on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ton</a:t>
            </a:r>
            <a:br>
              <a:rPr kumimoji="0" lang="ko-KR" altLang="ko-KR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51E783-1990-430A-B5C9-AB315B82E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4" y="1168341"/>
            <a:ext cx="6000750" cy="5182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1E239A5-24DE-498F-839B-BECEDB54F988}"/>
              </a:ext>
            </a:extLst>
          </p:cNvPr>
          <p:cNvSpPr/>
          <p:nvPr/>
        </p:nvSpPr>
        <p:spPr>
          <a:xfrm>
            <a:off x="4521994" y="1209166"/>
            <a:ext cx="1350170" cy="417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D91DA-27D5-4C08-B3EF-68558C1FC2D0}"/>
              </a:ext>
            </a:extLst>
          </p:cNvPr>
          <p:cNvSpPr txBox="1"/>
          <p:nvPr/>
        </p:nvSpPr>
        <p:spPr>
          <a:xfrm>
            <a:off x="2730340" y="1797994"/>
            <a:ext cx="5297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생성되어지는 </a:t>
            </a:r>
            <a:r>
              <a:rPr lang="en-US" altLang="ko-KR" sz="1400" b="1" dirty="0">
                <a:solidFill>
                  <a:srgbClr val="FF0000"/>
                </a:solidFill>
              </a:rPr>
              <a:t>Perturbation</a:t>
            </a:r>
            <a:r>
              <a:rPr lang="ko-KR" altLang="en-US" sz="1400" b="1" dirty="0">
                <a:solidFill>
                  <a:srgbClr val="FF0000"/>
                </a:solidFill>
              </a:rPr>
              <a:t>이 자연스러워 보이는가를 평가하는 항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0E297B7-A95C-4480-A5BE-DA49FE80385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5197079" y="1626738"/>
            <a:ext cx="181806" cy="171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8">
            <a:extLst>
              <a:ext uri="{FF2B5EF4-FFF2-40B4-BE49-F238E27FC236}">
                <a16:creationId xmlns:a16="http://schemas.microsoft.com/office/drawing/2014/main" id="{429A8938-0890-44F4-9A1D-E6841E6F3D4F}"/>
              </a:ext>
            </a:extLst>
          </p:cNvPr>
          <p:cNvSpPr/>
          <p:nvPr/>
        </p:nvSpPr>
        <p:spPr bwMode="auto">
          <a:xfrm>
            <a:off x="323528" y="2170854"/>
            <a:ext cx="8580274" cy="1295969"/>
          </a:xfrm>
          <a:prstGeom prst="roundRect">
            <a:avLst>
              <a:gd name="adj" fmla="val 5332"/>
            </a:avLst>
          </a:prstGeom>
          <a:solidFill>
            <a:srgbClr val="E9EDF4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 anchor="t" anchorCtr="0"/>
          <a:lstStyle/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Total Variation : Smoothing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노이즈를 제거하기 위한 목적으로 자주 사용되는 기법</a:t>
            </a:r>
            <a:endParaRPr lang="en-US" altLang="ko-KR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Adversarial example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더욱 자연스럽게 보이기 위해 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Total Variation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사용</a:t>
            </a:r>
            <a:endParaRPr lang="en-US" altLang="ko-KR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인접한 픽셀의 값의 차이를 한번에 계산해 그 차이를 줄이도록 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Loss 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항을 구성</a:t>
            </a:r>
            <a:endParaRPr lang="en-US" altLang="ko-KR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 lvl="1" indent="-177800" eaLnBrk="0" fontAlgn="base" latin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Perturbation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크기에 제한을 주지 않았을 때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TV loss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통해 더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perturbation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자연스럽게 나타남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marL="0" lvl="1" eaLnBrk="0" fontAlgn="base" latinLnBrk="0" hangingPunct="0">
              <a:spcBef>
                <a:spcPct val="20000"/>
              </a:spcBef>
            </a:pPr>
            <a:endParaRPr lang="en-US" altLang="ko-KR" sz="1400" dirty="0">
              <a:solidFill>
                <a:srgbClr val="0303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550DED8-0F87-457C-A76F-5FA12ED2C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079" y="3526673"/>
            <a:ext cx="2503886" cy="24689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537082C-0553-4621-B6A4-C849655DA2B1}"/>
              </a:ext>
            </a:extLst>
          </p:cNvPr>
          <p:cNvSpPr txBox="1"/>
          <p:nvPr/>
        </p:nvSpPr>
        <p:spPr>
          <a:xfrm>
            <a:off x="827619" y="6093294"/>
            <a:ext cx="3769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[</a:t>
            </a:r>
            <a:r>
              <a:rPr lang="ko-KR" altLang="en-US" sz="1400" b="1" dirty="0">
                <a:solidFill>
                  <a:srgbClr val="0000FF"/>
                </a:solidFill>
              </a:rPr>
              <a:t>그림</a:t>
            </a:r>
            <a:r>
              <a:rPr lang="en-US" altLang="ko-KR" sz="1400" b="1" dirty="0">
                <a:solidFill>
                  <a:srgbClr val="0000FF"/>
                </a:solidFill>
              </a:rPr>
              <a:t>] Perturbation</a:t>
            </a:r>
            <a:r>
              <a:rPr lang="ko-KR" altLang="en-US" sz="1400" b="1" dirty="0">
                <a:solidFill>
                  <a:srgbClr val="0000FF"/>
                </a:solidFill>
              </a:rPr>
              <a:t>의 크기에 제한을 주었을 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B2603C-E069-42D2-99F3-9DFE8B553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634" y="3526673"/>
            <a:ext cx="2503886" cy="24921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784970-5BD1-4F61-A782-DC32EE6E47CB}"/>
              </a:ext>
            </a:extLst>
          </p:cNvPr>
          <p:cNvSpPr txBox="1"/>
          <p:nvPr/>
        </p:nvSpPr>
        <p:spPr>
          <a:xfrm>
            <a:off x="4648333" y="6037487"/>
            <a:ext cx="42554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[</a:t>
            </a:r>
            <a:r>
              <a:rPr lang="ko-KR" altLang="en-US" sz="1400" b="1" dirty="0">
                <a:solidFill>
                  <a:srgbClr val="0000FF"/>
                </a:solidFill>
              </a:rPr>
              <a:t>그림</a:t>
            </a:r>
            <a:r>
              <a:rPr lang="en-US" altLang="ko-KR" sz="1400" b="1" dirty="0">
                <a:solidFill>
                  <a:srgbClr val="0000FF"/>
                </a:solidFill>
              </a:rPr>
              <a:t>] Perturbation</a:t>
            </a:r>
            <a:r>
              <a:rPr lang="ko-KR" altLang="en-US" sz="1400" b="1" dirty="0">
                <a:solidFill>
                  <a:srgbClr val="0000FF"/>
                </a:solidFill>
              </a:rPr>
              <a:t>의 크기에 제한을 주지 않았을 때</a:t>
            </a:r>
          </a:p>
        </p:txBody>
      </p:sp>
    </p:spTree>
    <p:extLst>
      <p:ext uri="{BB962C8B-B14F-4D97-AF65-F5344CB8AC3E}">
        <p14:creationId xmlns:p14="http://schemas.microsoft.com/office/powerpoint/2010/main" val="383888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3C9320-5721-764B-97F4-AE59BCED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Shadow Attack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3EFE6-5D8C-C54B-8895-BB0519B7F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I. 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565674-A821-FF4E-AD0C-14053C90F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C69C4-BCF0-AA43-AC3F-A93163060C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05595" y="753657"/>
            <a:ext cx="8532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66700" indent="-266700" latinLnBrk="0">
              <a:spcBef>
                <a:spcPts val="0"/>
              </a:spcBef>
              <a:buFont typeface="Arial" charset="0"/>
              <a:buBlip>
                <a:blip r:embed="rId2"/>
              </a:buBlip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latinLnBrk="1">
              <a:defRPr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itchFamily="2" charset="2"/>
              </a:rPr>
              <a:t> Loss Function(3) : Color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itchFamily="2" charset="2"/>
              </a:rPr>
              <a:t>Regularizer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F97B73C-2D5A-4B33-BA04-30531845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MathJax_Math-italic"/>
              </a:rPr>
              <a:t>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MathJax_Math-italic"/>
              </a:rPr>
              <a:t>on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Lato"/>
              </a:rPr>
              <a:t>ton</a:t>
            </a:r>
            <a:br>
              <a:rPr kumimoji="0" lang="ko-KR" altLang="ko-KR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51E783-1990-430A-B5C9-AB315B82E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4" y="1168341"/>
            <a:ext cx="6000750" cy="5182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1E239A5-24DE-498F-839B-BECEDB54F988}"/>
              </a:ext>
            </a:extLst>
          </p:cNvPr>
          <p:cNvSpPr/>
          <p:nvPr/>
        </p:nvSpPr>
        <p:spPr>
          <a:xfrm>
            <a:off x="3421856" y="1188096"/>
            <a:ext cx="1035844" cy="417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D91DA-27D5-4C08-B3EF-68558C1FC2D0}"/>
              </a:ext>
            </a:extLst>
          </p:cNvPr>
          <p:cNvSpPr txBox="1"/>
          <p:nvPr/>
        </p:nvSpPr>
        <p:spPr>
          <a:xfrm>
            <a:off x="1690121" y="1699437"/>
            <a:ext cx="5297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Perturbation</a:t>
            </a:r>
            <a:r>
              <a:rPr lang="ko-KR" altLang="en-US" sz="1400" b="1" dirty="0">
                <a:solidFill>
                  <a:srgbClr val="FF0000"/>
                </a:solidFill>
              </a:rPr>
              <a:t>의 크기가 커지지 않도록 색상들을 </a:t>
            </a:r>
            <a:r>
              <a:rPr lang="en-US" altLang="ko-KR" sz="1400" b="1" dirty="0" err="1">
                <a:solidFill>
                  <a:srgbClr val="FF0000"/>
                </a:solidFill>
              </a:rPr>
              <a:t>Regularizer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0E297B7-A95C-4480-A5BE-DA49FE80385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939778" y="1605668"/>
            <a:ext cx="398888" cy="937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모서리가 둥근 직사각형 8">
                <a:extLst>
                  <a:ext uri="{FF2B5EF4-FFF2-40B4-BE49-F238E27FC236}">
                    <a16:creationId xmlns:a16="http://schemas.microsoft.com/office/drawing/2014/main" id="{429A8938-0890-44F4-9A1D-E6841E6F3D4F}"/>
                  </a:ext>
                </a:extLst>
              </p:cNvPr>
              <p:cNvSpPr/>
              <p:nvPr/>
            </p:nvSpPr>
            <p:spPr bwMode="auto">
              <a:xfrm>
                <a:off x="323528" y="2170854"/>
                <a:ext cx="8580274" cy="682011"/>
              </a:xfrm>
              <a:prstGeom prst="roundRect">
                <a:avLst>
                  <a:gd name="adj" fmla="val 5332"/>
                </a:avLst>
              </a:prstGeom>
              <a:solidFill>
                <a:srgbClr val="E9EDF4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 anchor="t" anchorCtr="0"/>
              <a:lstStyle/>
              <a:p>
                <a:pPr marL="177800" lvl="1" indent="-177800" eaLnBrk="0" fontAlgn="base" latin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1400" b="1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각 색상 채널별로 평균값을 따로 구해 그 평균값이 작아지도록 </a:t>
                </a:r>
                <a:r>
                  <a:rPr lang="ko-KR" altLang="en-US" sz="1400" b="1" dirty="0" err="1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만들어줌</a:t>
                </a:r>
                <a:endParaRPr lang="en-US" altLang="ko-KR" sz="1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177800" lvl="1" indent="-177800" eaLnBrk="0" fontAlgn="base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𝑪</m:t>
                    </m:r>
                    <m:r>
                      <a:rPr lang="ko-KR" alt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 </m:t>
                    </m:r>
                    <m:r>
                      <a:rPr lang="en-US" altLang="ko-KR" sz="1400" b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(</m:t>
                    </m:r>
                    <m:r>
                      <a:rPr lang="ko-KR" alt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𝜹</m:t>
                    </m:r>
                    <m:r>
                      <a:rPr lang="en-US" altLang="ko-K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)=||</m:t>
                    </m:r>
                    <m:r>
                      <a:rPr lang="en-US" altLang="ko-K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𝑨𝒗𝒈</m:t>
                    </m:r>
                    <m:d>
                      <m:dPr>
                        <m:ctrlP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en-US" altLang="ko-KR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𝑹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,</m:t>
                    </m:r>
                    <m:r>
                      <a:rPr lang="en-US" altLang="ko-K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𝑨𝒗𝒈</m:t>
                    </m:r>
                    <m:d>
                      <m:dPr>
                        <m:ctrlPr>
                          <a:rPr lang="en-US" altLang="ko-KR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en-US" altLang="ko-KR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𝑮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,</m:t>
                    </m:r>
                    <m:r>
                      <a:rPr lang="en-US" altLang="ko-K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𝑨𝒗𝒈</m:t>
                    </m:r>
                    <m:d>
                      <m:dPr>
                        <m:ctrlPr>
                          <a:rPr lang="en-US" altLang="ko-KR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en-US" altLang="ko-KR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𝑩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|</m:t>
                    </m:r>
                    <m:sSubSup>
                      <m:sSubSupPr>
                        <m:ctrlP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sSubSupPr>
                      <m:e>
                        <m: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|</m:t>
                        </m:r>
                      </m:e>
                      <m:sub>
                        <m: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𝟐</m:t>
                        </m:r>
                      </m:sub>
                      <m:sup>
                        <m: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ko-KR" sz="1400" b="1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의 값이 작아지는 방향으로 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Loss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값을 구성</a:t>
                </a:r>
                <a:endParaRPr lang="en-US" altLang="ko-KR" sz="1400" b="1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22" name="모서리가 둥근 직사각형 8">
                <a:extLst>
                  <a:ext uri="{FF2B5EF4-FFF2-40B4-BE49-F238E27FC236}">
                    <a16:creationId xmlns:a16="http://schemas.microsoft.com/office/drawing/2014/main" id="{429A8938-0890-44F4-9A1D-E6841E6F3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170854"/>
                <a:ext cx="8580274" cy="682011"/>
              </a:xfrm>
              <a:prstGeom prst="roundRect">
                <a:avLst>
                  <a:gd name="adj" fmla="val 5332"/>
                </a:avLst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2539D6D-28CC-47E4-9A43-405A361B9567}"/>
              </a:ext>
            </a:extLst>
          </p:cNvPr>
          <p:cNvSpPr txBox="1">
            <a:spLocks/>
          </p:cNvSpPr>
          <p:nvPr/>
        </p:nvSpPr>
        <p:spPr bwMode="auto">
          <a:xfrm>
            <a:off x="323528" y="3435295"/>
            <a:ext cx="8532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66700" indent="-266700" latinLnBrk="0">
              <a:spcBef>
                <a:spcPts val="0"/>
              </a:spcBef>
              <a:buFont typeface="Arial" charset="0"/>
              <a:buBlip>
                <a:blip r:embed="rId2"/>
              </a:buBlip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latinLnBrk="1">
              <a:defRPr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itchFamily="2" charset="2"/>
              </a:rPr>
              <a:t> Loss Function(4) : PGD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itchFamily="2" charset="2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itchFamily="2" charset="2"/>
              </a:rPr>
              <a:t>attack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2C725E1-5674-4A0D-B92B-5FA6003F3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4" y="3844986"/>
            <a:ext cx="6000750" cy="51824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48F220-54CE-496A-B0FF-CC61EE203651}"/>
              </a:ext>
            </a:extLst>
          </p:cNvPr>
          <p:cNvSpPr/>
          <p:nvPr/>
        </p:nvSpPr>
        <p:spPr>
          <a:xfrm>
            <a:off x="1571624" y="3895323"/>
            <a:ext cx="1850232" cy="417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52CD9-A0CC-4C0B-95E0-2A31CF3EDF99}"/>
              </a:ext>
            </a:extLst>
          </p:cNvPr>
          <p:cNvSpPr txBox="1"/>
          <p:nvPr/>
        </p:nvSpPr>
        <p:spPr>
          <a:xfrm>
            <a:off x="1847283" y="4694595"/>
            <a:ext cx="16817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PGD Attack, </a:t>
            </a:r>
            <a:r>
              <a:rPr lang="ko-KR" altLang="en-US" sz="1400" b="1" dirty="0">
                <a:solidFill>
                  <a:srgbClr val="FF0000"/>
                </a:solidFill>
              </a:rPr>
              <a:t>제약조건은 제거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E4F3529-6A2D-467D-ACF9-7992471BCEA3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>
            <a:off x="2496740" y="4312895"/>
            <a:ext cx="191408" cy="381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0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7BA8B-0C26-A14B-AFDF-BB74567E8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8C69C4-BCF0-AA43-AC3F-A93163060C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F7156EAB95B454E870AA63F87D16A20" ma:contentTypeVersion="7" ma:contentTypeDescription="새 문서를 만듭니다." ma:contentTypeScope="" ma:versionID="692766dd7720280f517c74461967d3c8">
  <xsd:schema xmlns:xsd="http://www.w3.org/2001/XMLSchema" xmlns:xs="http://www.w3.org/2001/XMLSchema" xmlns:p="http://schemas.microsoft.com/office/2006/metadata/properties" xmlns:ns2="298b2652-fa0d-4b19-9436-301da67fbb1f" targetNamespace="http://schemas.microsoft.com/office/2006/metadata/properties" ma:root="true" ma:fieldsID="da9dc2b60ffd229bdc736ac40b8e1398" ns2:_="">
    <xsd:import namespace="298b2652-fa0d-4b19-9436-301da67fbb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8b2652-fa0d-4b19-9436-301da67fbb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B7BFEA-21FC-469A-958C-E5C5BAE1F3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4A02EB-70DC-4871-AD02-B156B0C346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8b2652-fa0d-4b19-9436-301da67fbb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C4E71B-8454-4AEA-AA96-8CA0924A51D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24814</TotalTime>
  <Words>571</Words>
  <Application>Microsoft Office PowerPoint</Application>
  <PresentationFormat>화면 슬라이드 쇼(4:3)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 ExtraBold</vt:lpstr>
      <vt:lpstr>Arial</vt:lpstr>
      <vt:lpstr>Calibri</vt:lpstr>
      <vt:lpstr>Calibri Light</vt:lpstr>
      <vt:lpstr>Cambria Math</vt:lpstr>
      <vt:lpstr>Wingdings</vt:lpstr>
      <vt:lpstr>Office Theme</vt:lpstr>
      <vt:lpstr>PowerPoint 프레젠테이션</vt:lpstr>
      <vt:lpstr>1. Outlines of the paper</vt:lpstr>
      <vt:lpstr>2. Background</vt:lpstr>
      <vt:lpstr>2. Background</vt:lpstr>
      <vt:lpstr>3. Shadow Attack</vt:lpstr>
      <vt:lpstr>3. Shadow Attack</vt:lpstr>
      <vt:lpstr>3. Shadow Attack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KimHaeyoung</dc:creator>
  <cp:lastModifiedBy>심 준석</cp:lastModifiedBy>
  <cp:revision>908</cp:revision>
  <dcterms:created xsi:type="dcterms:W3CDTF">2018-12-28T00:58:06Z</dcterms:created>
  <dcterms:modified xsi:type="dcterms:W3CDTF">2020-10-08T07:04:08Z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0x0101008F7156EAB95B454E870AA63F87D16A20</vt:lpwstr>
  </property>
</Properties>
</file>