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9"/>
  </p:notesMasterIdLst>
  <p:sldIdLst>
    <p:sldId id="321" r:id="rId5"/>
    <p:sldId id="322" r:id="rId6"/>
    <p:sldId id="323" r:id="rId7"/>
    <p:sldId id="32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7AF89C-28C2-44FB-B2C3-98D1190FB2D3}">
          <p14:sldIdLst/>
        </p14:section>
        <p14:section name="개요" id="{80BF2E54-79BE-4189-A885-47F8CF75470C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용수 (Yongsu)" initials="김(" lastIdx="1" clrIdx="0">
    <p:extLst>
      <p:ext uri="{19B8F6BF-5375-455C-9EA6-DF929625EA0E}">
        <p15:presenceInfo xmlns:p15="http://schemas.microsoft.com/office/powerpoint/2012/main" userId="김용수 (Yongsu)" providerId="None"/>
      </p:ext>
    </p:extLst>
  </p:cmAuthor>
  <p:cmAuthor id="2" name="심준석 (Junseok)" initials="심(" lastIdx="1" clrIdx="1">
    <p:extLst>
      <p:ext uri="{19B8F6BF-5375-455C-9EA6-DF929625EA0E}">
        <p15:presenceInfo xmlns:p15="http://schemas.microsoft.com/office/powerpoint/2012/main" userId="S::junseok@islab.re.kr::ddeb5a5a-19e7-4dc5-a653-c90f1282e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C4"/>
    <a:srgbClr val="0000FF"/>
    <a:srgbClr val="0191DB"/>
    <a:srgbClr val="007EC1"/>
    <a:srgbClr val="E7EBF1"/>
    <a:srgbClr val="BAAFFF"/>
    <a:srgbClr val="E7EFEC"/>
    <a:srgbClr val="31A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9" autoAdjust="0"/>
    <p:restoredTop sz="95393" autoAdjust="0"/>
  </p:normalViewPr>
  <p:slideViewPr>
    <p:cSldViewPr snapToGrid="0" snapToObjects="1">
      <p:cViewPr varScale="1">
        <p:scale>
          <a:sx n="81" d="100"/>
          <a:sy n="81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E6F-39CB-854C-A39B-8F3260CC592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4464-D6C2-804E-AC3C-1EFAD4E2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5070"/>
            <a:ext cx="8231644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C44945E-76E7-7F44-9FD9-4BCF4B0E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5070"/>
            <a:ext cx="4057650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0890A3-43AE-904E-990A-DAEEB8FB281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29150" y="805070"/>
            <a:ext cx="4057650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29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FC8055-69F1-564F-89F8-606ED53F3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54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E4FA1BC-EDB7-2348-8BF7-F0DB7300EDC0}"/>
              </a:ext>
            </a:extLst>
          </p:cNvPr>
          <p:cNvGrpSpPr/>
          <p:nvPr userDrawn="1"/>
        </p:nvGrpSpPr>
        <p:grpSpPr>
          <a:xfrm>
            <a:off x="4306834" y="1797283"/>
            <a:ext cx="3414569" cy="1739191"/>
            <a:chOff x="2755546" y="1488644"/>
            <a:chExt cx="4552758" cy="31025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B5E5D-54D2-0A44-AF39-782DF2F32AF4}"/>
                </a:ext>
              </a:extLst>
            </p:cNvPr>
            <p:cNvSpPr txBox="1"/>
            <p:nvPr/>
          </p:nvSpPr>
          <p:spPr>
            <a:xfrm>
              <a:off x="3059833" y="2089767"/>
              <a:ext cx="3680239" cy="12765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405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93A20E-F28A-954F-BE2A-43210B4A71C5}"/>
                </a:ext>
              </a:extLst>
            </p:cNvPr>
            <p:cNvSpPr txBox="1"/>
            <p:nvPr/>
          </p:nvSpPr>
          <p:spPr>
            <a:xfrm>
              <a:off x="3060034" y="2089767"/>
              <a:ext cx="3811294" cy="127653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405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3BC18E"/>
                      </a:gs>
                      <a:gs pos="100000">
                        <a:srgbClr val="2C907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pic>
          <p:nvPicPr>
            <p:cNvPr id="10" name="그림 152" descr="빛.png">
              <a:extLst>
                <a:ext uri="{FF2B5EF4-FFF2-40B4-BE49-F238E27FC236}">
                  <a16:creationId xmlns:a16="http://schemas.microsoft.com/office/drawing/2014/main" id="{998E0FCF-9FDA-E74F-B941-BA10CB70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322956" flipH="1" flipV="1">
              <a:off x="3314191" y="148864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그림 152" descr="빛.png">
              <a:extLst>
                <a:ext uri="{FF2B5EF4-FFF2-40B4-BE49-F238E27FC236}">
                  <a16:creationId xmlns:a16="http://schemas.microsoft.com/office/drawing/2014/main" id="{2F57D59B-F0A8-8043-A1AD-6074191D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849781" flipH="1" flipV="1">
              <a:off x="2786374" y="1792721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그림 152" descr="빛.png">
              <a:extLst>
                <a:ext uri="{FF2B5EF4-FFF2-40B4-BE49-F238E27FC236}">
                  <a16:creationId xmlns:a16="http://schemas.microsoft.com/office/drawing/2014/main" id="{2229A975-BBE9-5244-8D13-B1C99799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5081718" flipH="1" flipV="1">
              <a:off x="4667503" y="2573360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그림 152" descr="빛.png">
              <a:extLst>
                <a:ext uri="{FF2B5EF4-FFF2-40B4-BE49-F238E27FC236}">
                  <a16:creationId xmlns:a16="http://schemas.microsoft.com/office/drawing/2014/main" id="{76BABAD5-E6AF-F84E-9E9D-808B67981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3278623" flipH="1" flipV="1">
              <a:off x="5862784" y="181535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그림 152" descr="빛.png">
              <a:extLst>
                <a:ext uri="{FF2B5EF4-FFF2-40B4-BE49-F238E27FC236}">
                  <a16:creationId xmlns:a16="http://schemas.microsoft.com/office/drawing/2014/main" id="{D260962B-118C-1B40-A248-AD685F29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2618659" flipH="1" flipV="1">
              <a:off x="4548871" y="181073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그림 152" descr="빛.png">
              <a:extLst>
                <a:ext uri="{FF2B5EF4-FFF2-40B4-BE49-F238E27FC236}">
                  <a16:creationId xmlns:a16="http://schemas.microsoft.com/office/drawing/2014/main" id="{0A73E311-D4E7-F146-8BF4-E391FBF95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2618659" flipH="1" flipV="1">
              <a:off x="3791530" y="230469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2" descr="빛.png">
              <a:extLst>
                <a:ext uri="{FF2B5EF4-FFF2-40B4-BE49-F238E27FC236}">
                  <a16:creationId xmlns:a16="http://schemas.microsoft.com/office/drawing/2014/main" id="{8DEAA746-B42B-CE45-B92D-8AEE97D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322956" flipH="1" flipV="1">
              <a:off x="5173156" y="2161945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14F84-62FD-614C-B582-910F2437E099}"/>
                </a:ext>
              </a:extLst>
            </p:cNvPr>
            <p:cNvSpPr txBox="1"/>
            <p:nvPr/>
          </p:nvSpPr>
          <p:spPr>
            <a:xfrm>
              <a:off x="3628065" y="3314674"/>
              <a:ext cx="3680239" cy="12765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405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405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58FAD1-41EE-C04D-965D-3AC27247EAE6}"/>
                </a:ext>
              </a:extLst>
            </p:cNvPr>
            <p:cNvSpPr txBox="1"/>
            <p:nvPr/>
          </p:nvSpPr>
          <p:spPr>
            <a:xfrm>
              <a:off x="3635315" y="3313905"/>
              <a:ext cx="3559943" cy="127653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405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405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9" name="그림 152" descr="빛.png">
              <a:extLst>
                <a:ext uri="{FF2B5EF4-FFF2-40B4-BE49-F238E27FC236}">
                  <a16:creationId xmlns:a16="http://schemas.microsoft.com/office/drawing/2014/main" id="{7EF9AEAF-FA4A-644F-B70D-AB5BF256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849781" flipH="1" flipV="1">
              <a:off x="3392288" y="310672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그림 152" descr="빛.png">
              <a:extLst>
                <a:ext uri="{FF2B5EF4-FFF2-40B4-BE49-F238E27FC236}">
                  <a16:creationId xmlns:a16="http://schemas.microsoft.com/office/drawing/2014/main" id="{A5AB7836-9901-554D-9E04-72DF79CA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3278623" flipH="1" flipV="1">
              <a:off x="5255090" y="362998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09FA8512-22CC-2F4E-8F98-6631F874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5D474CF0-0D1F-BC4B-BFD9-E0D2E4259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0ACC562-25D9-C542-A79B-8799EA04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image2.png">
            <a:extLst>
              <a:ext uri="{FF2B5EF4-FFF2-40B4-BE49-F238E27FC236}">
                <a16:creationId xmlns:a16="http://schemas.microsoft.com/office/drawing/2014/main" id="{C3EE56E3-9ADE-B44D-AEF7-193B16C48E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987" y="6169107"/>
            <a:ext cx="9144001" cy="68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3.png" descr="C:\Users\Donggeon Lee\Desktop\IoT\pnu.png">
            <a:extLst>
              <a:ext uri="{FF2B5EF4-FFF2-40B4-BE49-F238E27FC236}">
                <a16:creationId xmlns:a16="http://schemas.microsoft.com/office/drawing/2014/main" id="{438D8433-CFB6-DF4A-91A7-D306667385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19980" y="6503867"/>
            <a:ext cx="1246997" cy="307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2" descr="http://infosec.pusan.ac.kr/wp-content/uploads/images/Infosec_logo.PNG">
            <a:extLst>
              <a:ext uri="{FF2B5EF4-FFF2-40B4-BE49-F238E27FC236}">
                <a16:creationId xmlns:a16="http://schemas.microsoft.com/office/drawing/2014/main" id="{01EC9222-A52B-D34B-BEBD-C1BDDB710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" y="6481020"/>
            <a:ext cx="1517023" cy="3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E2B3E4C9-8025-6442-A666-0CEF8B20A0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3015" t="5763" r="1885"/>
          <a:stretch>
            <a:fillRect/>
          </a:stretch>
        </p:blipFill>
        <p:spPr>
          <a:xfrm>
            <a:off x="-12987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4A228D9F-1F9B-2D4B-A739-72A57B22A8D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2987" y="6169107"/>
            <a:ext cx="9144001" cy="68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3.png" descr="C:\Users\Donggeon Lee\Desktop\IoT\pnu.png">
            <a:extLst>
              <a:ext uri="{FF2B5EF4-FFF2-40B4-BE49-F238E27FC236}">
                <a16:creationId xmlns:a16="http://schemas.microsoft.com/office/drawing/2014/main" id="{4FAF16D9-13ED-EC44-9DF6-75BAF010CD1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9980" y="6503867"/>
            <a:ext cx="1246997" cy="307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" descr="http://infosec.pusan.ac.kr/wp-content/uploads/images/Infosec_logo.PNG">
            <a:extLst>
              <a:ext uri="{FF2B5EF4-FFF2-40B4-BE49-F238E27FC236}">
                <a16:creationId xmlns:a16="http://schemas.microsoft.com/office/drawing/2014/main" id="{6A0B4C0B-6096-8A41-A4D1-64AAE0E796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" y="6481020"/>
            <a:ext cx="1517023" cy="3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74" r:id="rId2"/>
    <p:sldLayoutId id="2147483675" r:id="rId3"/>
    <p:sldLayoutId id="214748372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LSTM</a:t>
            </a:r>
            <a:r>
              <a:rPr lang="ko-KR" altLang="en-US" dirty="0"/>
              <a:t> </a:t>
            </a:r>
            <a:r>
              <a:rPr lang="en-US" altLang="ko-KR" dirty="0"/>
              <a:t>Autoencoder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I. LSTM AE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LSTM Autoencoder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539926-552E-4EFD-BD5D-27A395DAB096}"/>
              </a:ext>
            </a:extLst>
          </p:cNvPr>
          <p:cNvSpPr/>
          <p:nvPr/>
        </p:nvSpPr>
        <p:spPr bwMode="auto">
          <a:xfrm>
            <a:off x="348741" y="1178658"/>
            <a:ext cx="8472184" cy="1303286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 데이터</a:t>
            </a:r>
            <a:r>
              <a:rPr lang="en-US" altLang="ko-KR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(Sequence data)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Encoder-Decoder LSTM </a:t>
            </a:r>
            <a:r>
              <a:rPr lang="ko-KR" altLang="en-US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아키텍처를 적용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구현한 </a:t>
            </a:r>
            <a:r>
              <a:rPr lang="ko-KR" altLang="en-US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오토인코더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시퀀스가 </a:t>
            </a:r>
            <a:r>
              <a:rPr lang="ko-KR" altLang="en-US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순차적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들어오고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마지막 입력 시퀀스가 들어온 후 </a:t>
            </a:r>
            <a:r>
              <a:rPr lang="ko-KR" altLang="en-US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디코더는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시퀀스를 </a:t>
            </a:r>
            <a:r>
              <a:rPr lang="ko-KR" altLang="en-US" sz="1600" b="1" dirty="0" err="1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재생성</a:t>
            </a:r>
            <a:r>
              <a:rPr lang="ko-KR" altLang="en-US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하거나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혹은 </a:t>
            </a:r>
            <a:r>
              <a:rPr lang="ko-KR" altLang="en-US" sz="1600" b="1" dirty="0">
                <a:solidFill>
                  <a:srgbClr val="007EC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시퀀스에 대한 예측을 출력</a:t>
            </a:r>
            <a:endParaRPr lang="en-US" altLang="ko-KR" sz="1600" b="1" dirty="0">
              <a:solidFill>
                <a:srgbClr val="007EC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C2EB-76ED-4CA5-92C4-03D4359ED236}"/>
              </a:ext>
            </a:extLst>
          </p:cNvPr>
          <p:cNvSpPr txBox="1"/>
          <p:nvPr/>
        </p:nvSpPr>
        <p:spPr>
          <a:xfrm>
            <a:off x="3001966" y="5765789"/>
            <a:ext cx="31400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[</a:t>
            </a:r>
            <a:r>
              <a:rPr lang="ko-KR" altLang="en-US" sz="1600" b="1" dirty="0">
                <a:solidFill>
                  <a:srgbClr val="0000FF"/>
                </a:solidFill>
              </a:rPr>
              <a:t>그림</a:t>
            </a:r>
            <a:r>
              <a:rPr lang="en-US" altLang="ko-KR" sz="1600" b="1" dirty="0">
                <a:solidFill>
                  <a:srgbClr val="0000FF"/>
                </a:solidFill>
              </a:rPr>
              <a:t>1] LSTM </a:t>
            </a:r>
            <a:r>
              <a:rPr lang="ko-KR" altLang="en-US" sz="1600" b="1" dirty="0" err="1">
                <a:solidFill>
                  <a:srgbClr val="0000FF"/>
                </a:solidFill>
              </a:rPr>
              <a:t>오토인코더의</a:t>
            </a:r>
            <a:r>
              <a:rPr lang="ko-KR" altLang="en-US" sz="1600" b="1" dirty="0">
                <a:solidFill>
                  <a:srgbClr val="0000FF"/>
                </a:solidFill>
              </a:rPr>
              <a:t>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A48A23-D5A3-42DE-957C-FDDE250A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30" y="2599168"/>
            <a:ext cx="5044492" cy="28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LSTM Autoencoder</a:t>
            </a:r>
            <a:r>
              <a:rPr lang="ko-KR" altLang="en-US" dirty="0"/>
              <a:t>의 종류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I. LSTM AE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Reconstruction LSTM Autoencoder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539926-552E-4EFD-BD5D-27A395DAB096}"/>
              </a:ext>
            </a:extLst>
          </p:cNvPr>
          <p:cNvSpPr/>
          <p:nvPr/>
        </p:nvSpPr>
        <p:spPr bwMode="auto">
          <a:xfrm>
            <a:off x="348741" y="1178658"/>
            <a:ext cx="8472184" cy="746702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입력과 최대한 유사하게 출력을 디코딩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LSTM Autoencoder</a:t>
            </a: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학습을 위해 데이터를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(sample, timesteps, feature)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같은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형태로 변환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C2EB-76ED-4CA5-92C4-03D4359ED236}"/>
              </a:ext>
            </a:extLst>
          </p:cNvPr>
          <p:cNvSpPr txBox="1"/>
          <p:nvPr/>
        </p:nvSpPr>
        <p:spPr>
          <a:xfrm>
            <a:off x="2062587" y="5765789"/>
            <a:ext cx="5044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[</a:t>
            </a:r>
            <a:r>
              <a:rPr lang="ko-KR" altLang="en-US" sz="1600" b="1" dirty="0">
                <a:solidFill>
                  <a:srgbClr val="0000FF"/>
                </a:solidFill>
              </a:rPr>
              <a:t>그림</a:t>
            </a:r>
            <a:r>
              <a:rPr lang="en-US" altLang="ko-KR" sz="1600" b="1" dirty="0">
                <a:solidFill>
                  <a:srgbClr val="0000FF"/>
                </a:solidFill>
              </a:rPr>
              <a:t>2] Reconstruction LSTM Autoencoder</a:t>
            </a:r>
            <a:r>
              <a:rPr lang="ko-KR" altLang="en-US" sz="1600" b="1" dirty="0">
                <a:solidFill>
                  <a:srgbClr val="0000FF"/>
                </a:solidFill>
              </a:rPr>
              <a:t>의 입</a:t>
            </a:r>
            <a:r>
              <a:rPr lang="en-US" altLang="ko-KR" sz="1600" b="1" dirty="0">
                <a:solidFill>
                  <a:srgbClr val="0000FF"/>
                </a:solidFill>
              </a:rPr>
              <a:t>,</a:t>
            </a:r>
            <a:r>
              <a:rPr lang="ko-KR" altLang="en-US" sz="1600" b="1" dirty="0">
                <a:solidFill>
                  <a:srgbClr val="0000FF"/>
                </a:solidFill>
              </a:rPr>
              <a:t>출력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75E91-0F77-49BF-A469-99050322135B}"/>
              </a:ext>
            </a:extLst>
          </p:cNvPr>
          <p:cNvGrpSpPr/>
          <p:nvPr/>
        </p:nvGrpSpPr>
        <p:grpSpPr>
          <a:xfrm>
            <a:off x="993809" y="2668771"/>
            <a:ext cx="6843904" cy="2636650"/>
            <a:chOff x="993809" y="2490641"/>
            <a:chExt cx="6843904" cy="26366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BB9E67-B9B3-42A9-AF63-96C8049261C6}"/>
                </a:ext>
              </a:extLst>
            </p:cNvPr>
            <p:cNvSpPr/>
            <p:nvPr/>
          </p:nvSpPr>
          <p:spPr>
            <a:xfrm>
              <a:off x="993809" y="2885704"/>
              <a:ext cx="799366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</a:t>
              </a:r>
            </a:p>
            <a:p>
              <a:pPr algn="ctr"/>
              <a:r>
                <a:rPr lang="en-US" altLang="ko-KR" dirty="0"/>
                <a:t>0.2</a:t>
              </a:r>
            </a:p>
            <a:p>
              <a:pPr algn="ctr"/>
              <a:r>
                <a:rPr lang="en-US" altLang="ko-KR" dirty="0"/>
                <a:t>0.3</a:t>
              </a:r>
            </a:p>
            <a:p>
              <a:pPr algn="ctr"/>
              <a:r>
                <a:rPr lang="en-US" altLang="ko-KR" dirty="0"/>
                <a:t>0.4</a:t>
              </a:r>
            </a:p>
            <a:p>
              <a:pPr algn="ctr"/>
              <a:r>
                <a:rPr lang="en-US" altLang="ko-KR" dirty="0"/>
                <a:t>0.5</a:t>
              </a:r>
            </a:p>
            <a:p>
              <a:pPr algn="ctr"/>
              <a:r>
                <a:rPr lang="en-US" altLang="ko-KR" dirty="0"/>
                <a:t>0.6</a:t>
              </a:r>
            </a:p>
            <a:p>
              <a:pPr algn="ctr"/>
              <a:r>
                <a:rPr lang="en-US" altLang="ko-KR" dirty="0"/>
                <a:t>0.7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C7222-A916-4B77-AAC1-93455356E94F}"/>
                </a:ext>
              </a:extLst>
            </p:cNvPr>
            <p:cNvSpPr txBox="1"/>
            <p:nvPr/>
          </p:nvSpPr>
          <p:spPr>
            <a:xfrm>
              <a:off x="993809" y="2516372"/>
              <a:ext cx="799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8B982F-DC9C-4825-AA7F-96E1C3C61767}"/>
                </a:ext>
              </a:extLst>
            </p:cNvPr>
            <p:cNvSpPr/>
            <p:nvPr/>
          </p:nvSpPr>
          <p:spPr>
            <a:xfrm>
              <a:off x="2610881" y="2885704"/>
              <a:ext cx="3069784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Reconstruction LSTM</a:t>
              </a:r>
            </a:p>
            <a:p>
              <a:pPr algn="ctr"/>
              <a:r>
                <a:rPr lang="en-US" altLang="ko-KR" sz="2400" dirty="0"/>
                <a:t>Autoencoder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9E7985-3D62-46F4-8CBB-F3C233229EC4}"/>
                </a:ext>
              </a:extLst>
            </p:cNvPr>
            <p:cNvSpPr/>
            <p:nvPr/>
          </p:nvSpPr>
          <p:spPr>
            <a:xfrm>
              <a:off x="6498370" y="2859973"/>
              <a:ext cx="1339343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0.105590</a:t>
              </a:r>
            </a:p>
            <a:p>
              <a:pPr algn="ctr"/>
              <a:r>
                <a:rPr lang="en-US" altLang="ko-KR" dirty="0"/>
                <a:t>0.202173</a:t>
              </a:r>
            </a:p>
            <a:p>
              <a:pPr algn="ctr"/>
              <a:r>
                <a:rPr lang="en-US" altLang="ko-KR" dirty="0"/>
                <a:t>0.300414</a:t>
              </a:r>
            </a:p>
            <a:p>
              <a:pPr algn="ctr"/>
              <a:r>
                <a:rPr lang="en-US" altLang="ko-KR" dirty="0"/>
                <a:t>0.399522</a:t>
              </a:r>
            </a:p>
            <a:p>
              <a:pPr algn="ctr"/>
              <a:r>
                <a:rPr lang="en-US" altLang="ko-KR" dirty="0"/>
                <a:t>0.499084</a:t>
              </a:r>
            </a:p>
            <a:p>
              <a:pPr algn="ctr"/>
              <a:r>
                <a:rPr lang="en-US" altLang="ko-KR" dirty="0"/>
                <a:t>0.598761</a:t>
              </a:r>
            </a:p>
            <a:p>
              <a:pPr algn="ctr"/>
              <a:r>
                <a:rPr lang="en-US" altLang="ko-KR" dirty="0"/>
                <a:t>0.6983297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A09D6D-206B-482F-A26B-1988314AB6AD}"/>
                </a:ext>
              </a:extLst>
            </p:cNvPr>
            <p:cNvSpPr txBox="1"/>
            <p:nvPr/>
          </p:nvSpPr>
          <p:spPr>
            <a:xfrm>
              <a:off x="6498370" y="2490641"/>
              <a:ext cx="1244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C9D36-7C20-4061-86DC-8AB87983CC64}"/>
                </a:ext>
              </a:extLst>
            </p:cNvPr>
            <p:cNvSpPr txBox="1"/>
            <p:nvPr/>
          </p:nvSpPr>
          <p:spPr>
            <a:xfrm>
              <a:off x="2610879" y="2525056"/>
              <a:ext cx="3069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Reconstruction LSTM AE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4426B2E4-3E8F-4A6F-85A4-0D111C558BA0}"/>
                </a:ext>
              </a:extLst>
            </p:cNvPr>
            <p:cNvSpPr/>
            <p:nvPr/>
          </p:nvSpPr>
          <p:spPr>
            <a:xfrm>
              <a:off x="1895791" y="3811489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58EDD4C-E623-4A22-940F-4A5862487D3D}"/>
                </a:ext>
              </a:extLst>
            </p:cNvPr>
            <p:cNvSpPr/>
            <p:nvPr/>
          </p:nvSpPr>
          <p:spPr>
            <a:xfrm>
              <a:off x="5783282" y="3787158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62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LSTM Autoencoder</a:t>
            </a:r>
            <a:r>
              <a:rPr lang="ko-KR" altLang="en-US" dirty="0"/>
              <a:t>의 종류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I. LSTM AE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Prediction LSTM Autoencoder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539926-552E-4EFD-BD5D-27A395DAB096}"/>
              </a:ext>
            </a:extLst>
          </p:cNvPr>
          <p:cNvSpPr/>
          <p:nvPr/>
        </p:nvSpPr>
        <p:spPr bwMode="auto">
          <a:xfrm>
            <a:off x="348741" y="1178657"/>
            <a:ext cx="8472184" cy="1311983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시계열적 예측을 위한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LSTM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구조이며 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시퀀스는 현재 지점</a:t>
            </a: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(t), 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시점은 </a:t>
            </a: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(t+1)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두어 한 시점 앞을 학습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하도록 데이터를 구성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학습시에 인코더에는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시점이 입력되지만 디코딩 후에는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(t+1)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시점과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reconstruction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error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계산하여 결국 </a:t>
            </a: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시점이 </a:t>
            </a: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t+1 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시점을 학습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하게 된다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C2EB-76ED-4CA5-92C4-03D4359ED236}"/>
              </a:ext>
            </a:extLst>
          </p:cNvPr>
          <p:cNvSpPr txBox="1"/>
          <p:nvPr/>
        </p:nvSpPr>
        <p:spPr>
          <a:xfrm>
            <a:off x="2062587" y="5765789"/>
            <a:ext cx="5044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[</a:t>
            </a:r>
            <a:r>
              <a:rPr lang="ko-KR" altLang="en-US" sz="1600" b="1" dirty="0">
                <a:solidFill>
                  <a:srgbClr val="0000FF"/>
                </a:solidFill>
              </a:rPr>
              <a:t>그림</a:t>
            </a:r>
            <a:r>
              <a:rPr lang="en-US" altLang="ko-KR" sz="1600" b="1" dirty="0">
                <a:solidFill>
                  <a:srgbClr val="0000FF"/>
                </a:solidFill>
              </a:rPr>
              <a:t>3] Prediction LSTM Autoencoder</a:t>
            </a:r>
            <a:r>
              <a:rPr lang="ko-KR" altLang="en-US" sz="1600" b="1" dirty="0">
                <a:solidFill>
                  <a:srgbClr val="0000FF"/>
                </a:solidFill>
              </a:rPr>
              <a:t>의 입</a:t>
            </a:r>
            <a:r>
              <a:rPr lang="en-US" altLang="ko-KR" sz="1600" b="1" dirty="0">
                <a:solidFill>
                  <a:srgbClr val="0000FF"/>
                </a:solidFill>
              </a:rPr>
              <a:t>,</a:t>
            </a:r>
            <a:r>
              <a:rPr lang="ko-KR" altLang="en-US" sz="1600" b="1" dirty="0">
                <a:solidFill>
                  <a:srgbClr val="0000FF"/>
                </a:solidFill>
              </a:rPr>
              <a:t>출력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75E91-0F77-49BF-A469-99050322135B}"/>
              </a:ext>
            </a:extLst>
          </p:cNvPr>
          <p:cNvGrpSpPr/>
          <p:nvPr/>
        </p:nvGrpSpPr>
        <p:grpSpPr>
          <a:xfrm>
            <a:off x="993809" y="2831718"/>
            <a:ext cx="6843904" cy="2636650"/>
            <a:chOff x="993809" y="2490641"/>
            <a:chExt cx="6843904" cy="26366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BB9E67-B9B3-42A9-AF63-96C8049261C6}"/>
                </a:ext>
              </a:extLst>
            </p:cNvPr>
            <p:cNvSpPr/>
            <p:nvPr/>
          </p:nvSpPr>
          <p:spPr>
            <a:xfrm>
              <a:off x="993809" y="2885704"/>
              <a:ext cx="799366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</a:t>
              </a:r>
            </a:p>
            <a:p>
              <a:pPr algn="ctr"/>
              <a:r>
                <a:rPr lang="en-US" altLang="ko-KR" dirty="0"/>
                <a:t>0.2</a:t>
              </a:r>
            </a:p>
            <a:p>
              <a:pPr algn="ctr"/>
              <a:r>
                <a:rPr lang="en-US" altLang="ko-KR" dirty="0"/>
                <a:t>0.3</a:t>
              </a:r>
            </a:p>
            <a:p>
              <a:pPr algn="ctr"/>
              <a:r>
                <a:rPr lang="en-US" altLang="ko-KR" dirty="0"/>
                <a:t>0.4</a:t>
              </a:r>
            </a:p>
            <a:p>
              <a:pPr algn="ctr"/>
              <a:r>
                <a:rPr lang="en-US" altLang="ko-KR" dirty="0"/>
                <a:t>0.5</a:t>
              </a:r>
            </a:p>
            <a:p>
              <a:pPr algn="ctr"/>
              <a:r>
                <a:rPr lang="en-US" altLang="ko-KR" dirty="0"/>
                <a:t>0.6</a:t>
              </a:r>
            </a:p>
            <a:p>
              <a:pPr algn="ctr"/>
              <a:r>
                <a:rPr lang="en-US" altLang="ko-KR" dirty="0"/>
                <a:t>0.7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C7222-A916-4B77-AAC1-93455356E94F}"/>
                </a:ext>
              </a:extLst>
            </p:cNvPr>
            <p:cNvSpPr txBox="1"/>
            <p:nvPr/>
          </p:nvSpPr>
          <p:spPr>
            <a:xfrm>
              <a:off x="993809" y="2516372"/>
              <a:ext cx="799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8B982F-DC9C-4825-AA7F-96E1C3C61767}"/>
                </a:ext>
              </a:extLst>
            </p:cNvPr>
            <p:cNvSpPr/>
            <p:nvPr/>
          </p:nvSpPr>
          <p:spPr>
            <a:xfrm>
              <a:off x="2610881" y="2885704"/>
              <a:ext cx="3069784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Reconstruction LSTM</a:t>
              </a:r>
            </a:p>
            <a:p>
              <a:pPr algn="ctr"/>
              <a:r>
                <a:rPr lang="en-US" altLang="ko-KR" sz="2400" dirty="0"/>
                <a:t>Autoencoder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9E7985-3D62-46F4-8CBB-F3C233229EC4}"/>
                </a:ext>
              </a:extLst>
            </p:cNvPr>
            <p:cNvSpPr/>
            <p:nvPr/>
          </p:nvSpPr>
          <p:spPr>
            <a:xfrm>
              <a:off x="6498370" y="2859973"/>
              <a:ext cx="1339343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0.166833</a:t>
              </a:r>
            </a:p>
            <a:p>
              <a:pPr algn="ctr"/>
              <a:r>
                <a:rPr lang="en-US" altLang="ko-KR" dirty="0"/>
                <a:t>0.289897</a:t>
              </a:r>
            </a:p>
            <a:p>
              <a:pPr algn="ctr"/>
              <a:r>
                <a:rPr lang="en-US" altLang="ko-KR" dirty="0"/>
                <a:t>0.403169</a:t>
              </a:r>
            </a:p>
            <a:p>
              <a:pPr algn="ctr"/>
              <a:r>
                <a:rPr lang="en-US" altLang="ko-KR" dirty="0"/>
                <a:t>0.508917</a:t>
              </a:r>
            </a:p>
            <a:p>
              <a:pPr algn="ctr"/>
              <a:r>
                <a:rPr lang="en-US" altLang="ko-KR" dirty="0"/>
                <a:t>0.609432</a:t>
              </a:r>
            </a:p>
            <a:p>
              <a:pPr algn="ctr"/>
              <a:r>
                <a:rPr lang="en-US" altLang="ko-KR" dirty="0"/>
                <a:t>0.706028</a:t>
              </a:r>
            </a:p>
            <a:p>
              <a:pPr algn="ctr"/>
              <a:r>
                <a:rPr lang="en-US" altLang="ko-KR" dirty="0"/>
                <a:t>0.799740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A09D6D-206B-482F-A26B-1988314AB6AD}"/>
                </a:ext>
              </a:extLst>
            </p:cNvPr>
            <p:cNvSpPr txBox="1"/>
            <p:nvPr/>
          </p:nvSpPr>
          <p:spPr>
            <a:xfrm>
              <a:off x="6498370" y="2490641"/>
              <a:ext cx="1244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C9D36-7C20-4061-86DC-8AB87983CC64}"/>
                </a:ext>
              </a:extLst>
            </p:cNvPr>
            <p:cNvSpPr txBox="1"/>
            <p:nvPr/>
          </p:nvSpPr>
          <p:spPr>
            <a:xfrm>
              <a:off x="2610879" y="2525056"/>
              <a:ext cx="3069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Prediction LSTM AE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4426B2E4-3E8F-4A6F-85A4-0D111C558BA0}"/>
                </a:ext>
              </a:extLst>
            </p:cNvPr>
            <p:cNvSpPr/>
            <p:nvPr/>
          </p:nvSpPr>
          <p:spPr>
            <a:xfrm>
              <a:off x="1895791" y="3811489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58EDD4C-E623-4A22-940F-4A5862487D3D}"/>
                </a:ext>
              </a:extLst>
            </p:cNvPr>
            <p:cNvSpPr/>
            <p:nvPr/>
          </p:nvSpPr>
          <p:spPr>
            <a:xfrm>
              <a:off x="5783282" y="3787158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0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LSTM Autoencoder</a:t>
            </a:r>
            <a:r>
              <a:rPr lang="ko-KR" altLang="en-US" dirty="0"/>
              <a:t>의 종류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I. LSTM AE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Composite LSTM Autoencoder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539926-552E-4EFD-BD5D-27A395DAB096}"/>
              </a:ext>
            </a:extLst>
          </p:cNvPr>
          <p:cNvSpPr/>
          <p:nvPr/>
        </p:nvSpPr>
        <p:spPr bwMode="auto">
          <a:xfrm>
            <a:off x="348741" y="1178657"/>
            <a:ext cx="8472184" cy="644693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Reconstruction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</a:t>
            </a:r>
            <a:r>
              <a:rPr lang="ko-KR" altLang="en-US" sz="1600" b="1" dirty="0">
                <a:solidFill>
                  <a:srgbClr val="0081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통합한 모델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결과적으로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Reconstruction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결과와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결과가 함께 출력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C2EB-76ED-4CA5-92C4-03D4359ED236}"/>
              </a:ext>
            </a:extLst>
          </p:cNvPr>
          <p:cNvSpPr txBox="1"/>
          <p:nvPr/>
        </p:nvSpPr>
        <p:spPr>
          <a:xfrm>
            <a:off x="2070905" y="5935066"/>
            <a:ext cx="5044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[</a:t>
            </a:r>
            <a:r>
              <a:rPr lang="ko-KR" altLang="en-US" sz="1600" b="1" dirty="0">
                <a:solidFill>
                  <a:srgbClr val="0000FF"/>
                </a:solidFill>
              </a:rPr>
              <a:t>그림</a:t>
            </a:r>
            <a:r>
              <a:rPr lang="en-US" altLang="ko-KR" sz="1600" b="1" dirty="0">
                <a:solidFill>
                  <a:srgbClr val="0000FF"/>
                </a:solidFill>
              </a:rPr>
              <a:t>4] Composite LSTM Autoencoder</a:t>
            </a:r>
            <a:r>
              <a:rPr lang="ko-KR" altLang="en-US" sz="1600" b="1" dirty="0">
                <a:solidFill>
                  <a:srgbClr val="0000FF"/>
                </a:solidFill>
              </a:rPr>
              <a:t>의 입</a:t>
            </a:r>
            <a:r>
              <a:rPr lang="en-US" altLang="ko-KR" sz="1600" b="1" dirty="0">
                <a:solidFill>
                  <a:srgbClr val="0000FF"/>
                </a:solidFill>
              </a:rPr>
              <a:t>,</a:t>
            </a:r>
            <a:r>
              <a:rPr lang="ko-KR" altLang="en-US" sz="1600" b="1" dirty="0">
                <a:solidFill>
                  <a:srgbClr val="0000FF"/>
                </a:solidFill>
              </a:rPr>
              <a:t>출력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517AE2-624D-4B40-B6D8-6F9C5A277D3D}"/>
              </a:ext>
            </a:extLst>
          </p:cNvPr>
          <p:cNvGrpSpPr/>
          <p:nvPr/>
        </p:nvGrpSpPr>
        <p:grpSpPr>
          <a:xfrm>
            <a:off x="1167772" y="1892283"/>
            <a:ext cx="6988492" cy="3876107"/>
            <a:chOff x="453833" y="1949439"/>
            <a:chExt cx="6988492" cy="38761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BB9E67-B9B3-42A9-AF63-96C8049261C6}"/>
                </a:ext>
              </a:extLst>
            </p:cNvPr>
            <p:cNvSpPr/>
            <p:nvPr/>
          </p:nvSpPr>
          <p:spPr>
            <a:xfrm>
              <a:off x="461448" y="3303305"/>
              <a:ext cx="799366" cy="1315802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</a:t>
              </a:r>
            </a:p>
            <a:p>
              <a:pPr algn="ctr"/>
              <a:r>
                <a:rPr lang="en-US" altLang="ko-KR" dirty="0"/>
                <a:t>0.2</a:t>
              </a:r>
            </a:p>
            <a:p>
              <a:pPr algn="ctr"/>
              <a:r>
                <a:rPr lang="en-US" altLang="ko-KR" dirty="0"/>
                <a:t>0.3</a:t>
              </a:r>
            </a:p>
            <a:p>
              <a:pPr algn="ctr"/>
              <a:r>
                <a:rPr lang="en-US" altLang="ko-KR" dirty="0"/>
                <a:t>0.4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C7222-A916-4B77-AAC1-93455356E94F}"/>
                </a:ext>
              </a:extLst>
            </p:cNvPr>
            <p:cNvSpPr txBox="1"/>
            <p:nvPr/>
          </p:nvSpPr>
          <p:spPr>
            <a:xfrm>
              <a:off x="453833" y="2842815"/>
              <a:ext cx="799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8B982F-DC9C-4825-AA7F-96E1C3C61767}"/>
                </a:ext>
              </a:extLst>
            </p:cNvPr>
            <p:cNvSpPr/>
            <p:nvPr/>
          </p:nvSpPr>
          <p:spPr>
            <a:xfrm>
              <a:off x="2070905" y="2896795"/>
              <a:ext cx="3069784" cy="2241587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Reconstruction LSTM</a:t>
              </a:r>
            </a:p>
            <a:p>
              <a:pPr algn="ctr"/>
              <a:r>
                <a:rPr lang="en-US" altLang="ko-KR" sz="2400" dirty="0"/>
                <a:t>Autoencoder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9E7985-3D62-46F4-8CBB-F3C233229EC4}"/>
                </a:ext>
              </a:extLst>
            </p:cNvPr>
            <p:cNvSpPr/>
            <p:nvPr/>
          </p:nvSpPr>
          <p:spPr>
            <a:xfrm>
              <a:off x="6102982" y="4330066"/>
              <a:ext cx="1339343" cy="1495480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0.166833</a:t>
              </a:r>
            </a:p>
            <a:p>
              <a:pPr algn="ctr"/>
              <a:r>
                <a:rPr lang="en-US" altLang="ko-KR" dirty="0"/>
                <a:t>0.289897</a:t>
              </a:r>
            </a:p>
            <a:p>
              <a:pPr algn="ctr"/>
              <a:r>
                <a:rPr lang="en-US" altLang="ko-KR" dirty="0"/>
                <a:t>0.403169</a:t>
              </a:r>
            </a:p>
            <a:p>
              <a:pPr algn="ctr"/>
              <a:r>
                <a:rPr lang="en-US" altLang="ko-KR" dirty="0"/>
                <a:t>0.508917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A09D6D-206B-482F-A26B-1988314AB6AD}"/>
                </a:ext>
              </a:extLst>
            </p:cNvPr>
            <p:cNvSpPr txBox="1"/>
            <p:nvPr/>
          </p:nvSpPr>
          <p:spPr>
            <a:xfrm>
              <a:off x="6102982" y="3960733"/>
              <a:ext cx="1244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Output2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C9D36-7C20-4061-86DC-8AB87983CC64}"/>
                </a:ext>
              </a:extLst>
            </p:cNvPr>
            <p:cNvSpPr txBox="1"/>
            <p:nvPr/>
          </p:nvSpPr>
          <p:spPr>
            <a:xfrm>
              <a:off x="2070903" y="2536147"/>
              <a:ext cx="3069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Prediction LSTM AE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4426B2E4-3E8F-4A6F-85A4-0D111C558BA0}"/>
                </a:ext>
              </a:extLst>
            </p:cNvPr>
            <p:cNvSpPr/>
            <p:nvPr/>
          </p:nvSpPr>
          <p:spPr>
            <a:xfrm>
              <a:off x="1355815" y="3822580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58EDD4C-E623-4A22-940F-4A5862487D3D}"/>
                </a:ext>
              </a:extLst>
            </p:cNvPr>
            <p:cNvSpPr/>
            <p:nvPr/>
          </p:nvSpPr>
          <p:spPr>
            <a:xfrm rot="20277625">
              <a:off x="5311361" y="3382762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763F94-2726-4235-BAA2-18553C65E2B0}"/>
                </a:ext>
              </a:extLst>
            </p:cNvPr>
            <p:cNvSpPr/>
            <p:nvPr/>
          </p:nvSpPr>
          <p:spPr>
            <a:xfrm>
              <a:off x="6087676" y="2318771"/>
              <a:ext cx="1339343" cy="1455513"/>
            </a:xfrm>
            <a:prstGeom prst="rect">
              <a:avLst/>
            </a:prstGeom>
            <a:solidFill>
              <a:srgbClr val="0191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0.105590</a:t>
              </a:r>
            </a:p>
            <a:p>
              <a:pPr algn="ctr"/>
              <a:r>
                <a:rPr lang="en-US" altLang="ko-KR" dirty="0"/>
                <a:t>0.202173</a:t>
              </a:r>
            </a:p>
            <a:p>
              <a:pPr algn="ctr"/>
              <a:r>
                <a:rPr lang="en-US" altLang="ko-KR" dirty="0"/>
                <a:t>0.300414</a:t>
              </a:r>
            </a:p>
            <a:p>
              <a:pPr algn="ctr"/>
              <a:r>
                <a:rPr lang="en-US" altLang="ko-KR" dirty="0"/>
                <a:t>0.399522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01E1F-033F-4122-8577-7DFBD6F5AD18}"/>
                </a:ext>
              </a:extLst>
            </p:cNvPr>
            <p:cNvSpPr txBox="1"/>
            <p:nvPr/>
          </p:nvSpPr>
          <p:spPr>
            <a:xfrm>
              <a:off x="6087676" y="1949439"/>
              <a:ext cx="1244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eaLnBrk="0" fontAlgn="base" latinLnBrk="0" hangingPunct="0">
                <a:spcBef>
                  <a:spcPct val="20000"/>
                </a:spcBef>
              </a:pPr>
              <a:r>
                <a:rPr lang="en-US" altLang="ko-KR" sz="1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Output1</a:t>
              </a:r>
              <a:endPara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BCB9389-7CB2-4508-BC85-4F3B0DC368F2}"/>
                </a:ext>
              </a:extLst>
            </p:cNvPr>
            <p:cNvSpPr/>
            <p:nvPr/>
          </p:nvSpPr>
          <p:spPr>
            <a:xfrm rot="910004">
              <a:off x="5319014" y="4234464"/>
              <a:ext cx="605643" cy="33855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7156EAB95B454E870AA63F87D16A20" ma:contentTypeVersion="7" ma:contentTypeDescription="새 문서를 만듭니다." ma:contentTypeScope="" ma:versionID="692766dd7720280f517c74461967d3c8">
  <xsd:schema xmlns:xsd="http://www.w3.org/2001/XMLSchema" xmlns:xs="http://www.w3.org/2001/XMLSchema" xmlns:p="http://schemas.microsoft.com/office/2006/metadata/properties" xmlns:ns2="298b2652-fa0d-4b19-9436-301da67fbb1f" targetNamespace="http://schemas.microsoft.com/office/2006/metadata/properties" ma:root="true" ma:fieldsID="da9dc2b60ffd229bdc736ac40b8e1398" ns2:_="">
    <xsd:import namespace="298b2652-fa0d-4b19-9436-301da67f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b2652-fa0d-4b19-9436-301da67f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B7BFEA-21FC-469A-958C-E5C5BAE1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4E71B-8454-4AEA-AA96-8CA0924A51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4A02EB-70DC-4871-AD02-B156B0C34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b2652-fa0d-4b19-9436-301da67fbb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21816</TotalTime>
  <Words>293</Words>
  <Application>Microsoft Office PowerPoint</Application>
  <PresentationFormat>화면 슬라이드 쇼(4:3)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 ExtraBold</vt:lpstr>
      <vt:lpstr>Arial</vt:lpstr>
      <vt:lpstr>Calibri</vt:lpstr>
      <vt:lpstr>Calibri Light</vt:lpstr>
      <vt:lpstr>Wingdings</vt:lpstr>
      <vt:lpstr>Office Theme</vt:lpstr>
      <vt:lpstr>1. LSTM Autoencoder이란?</vt:lpstr>
      <vt:lpstr>2. LSTM Autoencoder의 종류</vt:lpstr>
      <vt:lpstr>2. LSTM Autoencoder의 종류</vt:lpstr>
      <vt:lpstr>2. LSTM Autoencoder의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KimHaeyoung</dc:creator>
  <cp:lastModifiedBy>심준석 (Junseok)</cp:lastModifiedBy>
  <cp:revision>827</cp:revision>
  <dcterms:created xsi:type="dcterms:W3CDTF">2018-12-28T00:58:06Z</dcterms:created>
  <dcterms:modified xsi:type="dcterms:W3CDTF">2020-10-13T05:34:22Z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0x0101008F7156EAB95B454E870AA63F87D16A20</vt:lpwstr>
  </property>
</Properties>
</file>