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8" r:id="rId3"/>
    <p:sldId id="259" r:id="rId4"/>
    <p:sldId id="275" r:id="rId5"/>
    <p:sldId id="269" r:id="rId6"/>
    <p:sldId id="292" r:id="rId7"/>
    <p:sldId id="295" r:id="rId8"/>
    <p:sldId id="300" r:id="rId9"/>
    <p:sldId id="298" r:id="rId10"/>
    <p:sldId id="297" r:id="rId11"/>
    <p:sldId id="299" r:id="rId12"/>
    <p:sldId id="301" r:id="rId13"/>
    <p:sldId id="293" r:id="rId14"/>
    <p:sldId id="302" r:id="rId15"/>
  </p:sldIdLst>
  <p:sldSz cx="9144000" cy="5143500" type="screen16x9"/>
  <p:notesSz cx="6858000" cy="9144000"/>
  <p:embeddedFontLst>
    <p:embeddedFont>
      <p:font typeface="Fjalla One" panose="020B0604020202020204" charset="0"/>
      <p:regular r:id="rId17"/>
    </p:embeddedFont>
    <p:embeddedFont>
      <p:font typeface="Glegoo" panose="020B0604020202020204" charset="0"/>
      <p:regular r:id="rId18"/>
      <p:bold r:id="rId19"/>
    </p:embeddedFont>
    <p:embeddedFont>
      <p:font typeface="Kreon Light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9">
          <p15:clr>
            <a:srgbClr val="9AA0A6"/>
          </p15:clr>
        </p15:guide>
        <p15:guide id="2" pos="2880">
          <p15:clr>
            <a:srgbClr val="9AA0A6"/>
          </p15:clr>
        </p15:guide>
        <p15:guide id="3" pos="5213">
          <p15:clr>
            <a:srgbClr val="9AA0A6"/>
          </p15:clr>
        </p15:guide>
        <p15:guide id="4" orient="horz" pos="1620">
          <p15:clr>
            <a:srgbClr val="9AA0A6"/>
          </p15:clr>
        </p15:guide>
        <p15:guide id="5" pos="1763">
          <p15:clr>
            <a:srgbClr val="9AA0A6"/>
          </p15:clr>
        </p15:guide>
        <p15:guide id="6" pos="39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D77577-5352-442F-B4C1-0485B4130C74}">
  <a:tblStyle styleId="{0CD77577-5352-442F-B4C1-0485B4130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72"/>
      </p:cViewPr>
      <p:guideLst>
        <p:guide orient="horz" pos="669"/>
        <p:guide pos="2880"/>
        <p:guide pos="5213"/>
        <p:guide orient="horz" pos="1620"/>
        <p:guide pos="1763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9814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f3e4f65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f3e4f65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2f3e4f6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2f3e4f6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2f3e4f6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2f3e4f65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62f3e4f658_0_8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62f3e4f658_0_8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62f3e4f658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62f3e4f658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62f3e4f658_0_8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62f3e4f658_0_8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62f3e4f658_0_8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62f3e4f658_0_8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24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86120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25325" y="2421075"/>
            <a:ext cx="44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B24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75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sp>
          <p:nvSpPr>
            <p:cNvPr id="72" name="Google Shape;72;p4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78;p4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4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B24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4748100" y="1439225"/>
            <a:ext cx="361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4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Fjalla One"/>
              <a:buNone/>
              <a:defRPr sz="24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47" name="Google Shape;247;p10"/>
          <p:cNvSpPr txBox="1">
            <a:spLocks noGrp="1"/>
          </p:cNvSpPr>
          <p:nvPr>
            <p:ph type="body" idx="1"/>
          </p:nvPr>
        </p:nvSpPr>
        <p:spPr>
          <a:xfrm>
            <a:off x="5262450" y="2273225"/>
            <a:ext cx="3099600" cy="1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242323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48" name="Google Shape;248;p10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49" name="Google Shape;249;p10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50" name="Google Shape;250;p10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0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2423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10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58" name="Google Shape;258;p10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0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10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0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62" name="Google Shape;262;p10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" name="Google Shape;266;p10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10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" name="Google Shape;273;p10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0"/>
          <p:cNvSpPr/>
          <p:nvPr/>
        </p:nvSpPr>
        <p:spPr>
          <a:xfrm>
            <a:off x="6813650" y="3874125"/>
            <a:ext cx="89400" cy="894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24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1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79" name="Google Shape;279;p11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1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1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1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B24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>
            <a:off x="3425100" y="863125"/>
            <a:ext cx="2293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12"/>
          <p:cNvSpPr txBox="1">
            <a:spLocks noGrp="1"/>
          </p:cNvSpPr>
          <p:nvPr>
            <p:ph type="subTitle" idx="1"/>
          </p:nvPr>
        </p:nvSpPr>
        <p:spPr>
          <a:xfrm>
            <a:off x="2549400" y="2433025"/>
            <a:ext cx="40452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12"/>
          <p:cNvGrpSpPr/>
          <p:nvPr/>
        </p:nvGrpSpPr>
        <p:grpSpPr>
          <a:xfrm>
            <a:off x="546750" y="348575"/>
            <a:ext cx="8031175" cy="4351025"/>
            <a:chOff x="546750" y="348575"/>
            <a:chExt cx="8031175" cy="4351025"/>
          </a:xfrm>
        </p:grpSpPr>
        <p:grpSp>
          <p:nvGrpSpPr>
            <p:cNvPr id="308" name="Google Shape;308;p1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309" name="Google Shape;309;p1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313;p1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2"/>
            <p:cNvGrpSpPr/>
            <p:nvPr/>
          </p:nvGrpSpPr>
          <p:grpSpPr>
            <a:xfrm>
              <a:off x="7773925" y="2086963"/>
              <a:ext cx="281610" cy="89409"/>
              <a:chOff x="2979400" y="3139200"/>
              <a:chExt cx="281610" cy="89409"/>
            </a:xfrm>
          </p:grpSpPr>
          <p:sp>
            <p:nvSpPr>
              <p:cNvPr id="315" name="Google Shape;315;p1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1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7176350" y="339932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1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25" name="Google Shape;325;p1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FB24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4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362" name="Google Shape;362;p14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363" name="Google Shape;363;p1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" name="Google Shape;367;p14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14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369" name="Google Shape;369;p1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14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1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76" name="Google Shape;376;p1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1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14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80" name="Google Shape;380;p1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14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462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0" name="Google Shape;390;p14"/>
          <p:cNvSpPr txBox="1">
            <a:spLocks noGrp="1"/>
          </p:cNvSpPr>
          <p:nvPr>
            <p:ph type="body" idx="1"/>
          </p:nvPr>
        </p:nvSpPr>
        <p:spPr>
          <a:xfrm>
            <a:off x="3149600" y="3363225"/>
            <a:ext cx="28449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B24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426" name="Google Shape;426;p1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1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436" name="Google Shape;436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1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" name="Google Shape;447;p1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0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1708150" y="1981575"/>
            <a:ext cx="1252800" cy="125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ctrTitle"/>
          </p:nvPr>
        </p:nvSpPr>
        <p:spPr>
          <a:xfrm>
            <a:off x="46434" y="1319973"/>
            <a:ext cx="9051131" cy="7835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SIGN LANGUAGE TRANSLATOR</a:t>
            </a:r>
            <a:endParaRPr sz="4000" dirty="0">
              <a:latin typeface="+mj-lt"/>
            </a:endParaRPr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-57337" y="1915473"/>
            <a:ext cx="4950806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Submitted by: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1- Ahmed Nabil Ali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Elghamry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2- Ahmed Nader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3- Mohamed Reda Abd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Elgawad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4- Omar Mohamed Mahmoud </a:t>
            </a:r>
          </a:p>
          <a:p>
            <a:pPr lvl="1"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5- Raed Tarek Habib </a:t>
            </a:r>
          </a:p>
          <a:p>
            <a:pPr lvl="1"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Shimaa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Ahmed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Daowd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461" name="Google Shape;461;p20"/>
          <p:cNvSpPr/>
          <p:nvPr/>
        </p:nvSpPr>
        <p:spPr>
          <a:xfrm>
            <a:off x="1927407" y="4370481"/>
            <a:ext cx="595500" cy="5955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-5400000">
            <a:off x="8270150" y="31689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;p20">
            <a:extLst>
              <a:ext uri="{FF2B5EF4-FFF2-40B4-BE49-F238E27FC236}">
                <a16:creationId xmlns:a16="http://schemas.microsoft.com/office/drawing/2014/main" id="{5920F907-3BDC-459F-8376-67CA2D541004}"/>
              </a:ext>
            </a:extLst>
          </p:cNvPr>
          <p:cNvSpPr txBox="1">
            <a:spLocks/>
          </p:cNvSpPr>
          <p:nvPr/>
        </p:nvSpPr>
        <p:spPr>
          <a:xfrm>
            <a:off x="4325956" y="1617723"/>
            <a:ext cx="4950806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1200" b="0" i="0" u="none" strike="noStrike" cap="none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pPr algn="l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Under the Supervision of: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Dr. Mohamed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Zorkany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 algn="l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1688" y="4585794"/>
            <a:ext cx="4354920" cy="557706"/>
          </a:xfrm>
        </p:spPr>
        <p:txBody>
          <a:bodyPr/>
          <a:lstStyle/>
          <a:p>
            <a:pPr marL="158750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Result of Second </a:t>
            </a:r>
            <a:r>
              <a:rPr lang="en-US" sz="1600" dirty="0">
                <a:solidFill>
                  <a:schemeClr val="tx1"/>
                </a:solidFill>
                <a:latin typeface="+mn-lt"/>
                <a:sym typeface="Fjalla One"/>
              </a:rPr>
              <a:t>Gesture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(Telephone)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820989" y="2444400"/>
            <a:ext cx="6508914" cy="333997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Result of First </a:t>
            </a:r>
            <a:r>
              <a:rPr lang="en-US" sz="1600" dirty="0">
                <a:solidFill>
                  <a:schemeClr val="tx1"/>
                </a:solidFill>
                <a:latin typeface="+mn-lt"/>
                <a:sym typeface="Kreon Light"/>
              </a:rPr>
              <a:t>Gesture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(Hello)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5" y="737116"/>
            <a:ext cx="3813767" cy="1800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8" y="2444400"/>
            <a:ext cx="3858767" cy="22176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4053" y="98115"/>
            <a:ext cx="2305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323"/>
                </a:solidFill>
                <a:latin typeface="+mj-lt"/>
                <a:sym typeface="Fjalla One"/>
              </a:rPr>
              <a:t>Results</a:t>
            </a:r>
            <a:r>
              <a:rPr lang="en-US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28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60256" y="4430372"/>
            <a:ext cx="3312219" cy="557706"/>
          </a:xfrm>
        </p:spPr>
        <p:txBody>
          <a:bodyPr/>
          <a:lstStyle/>
          <a:p>
            <a:pPr marL="158750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Result of Fourth </a:t>
            </a:r>
            <a:r>
              <a:rPr lang="en-US" sz="1600" dirty="0">
                <a:solidFill>
                  <a:schemeClr val="tx1"/>
                </a:solidFill>
                <a:latin typeface="+mn-lt"/>
                <a:sym typeface="Fjalla One"/>
              </a:rPr>
              <a:t>Gesture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(Sorry)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00233" y="2610558"/>
            <a:ext cx="6508914" cy="333997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Result of Third </a:t>
            </a:r>
            <a:r>
              <a:rPr lang="en-US" sz="1600" dirty="0">
                <a:solidFill>
                  <a:schemeClr val="tx1"/>
                </a:solidFill>
                <a:latin typeface="+mn-lt"/>
                <a:sym typeface="Kreon Light"/>
              </a:rPr>
              <a:t>Gesture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(Please) </a:t>
            </a:r>
            <a:br>
              <a:rPr lang="en-US" sz="1400" dirty="0">
                <a:latin typeface="Kreon Light" charset="0"/>
              </a:rPr>
            </a:br>
            <a:endParaRPr lang="en-US" sz="1400" dirty="0">
              <a:latin typeface="Kreon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2" y="473109"/>
            <a:ext cx="3513124" cy="2149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185" y="2029864"/>
            <a:ext cx="352836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9AAB00-B51D-43E7-8798-B5144331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300" y="2692351"/>
            <a:ext cx="7565400" cy="1872506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This project for individual gestures can also be extended recognizing continuous sign language gestures with both hands and the face using the Single Shot Multi-Box Detector.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ClrTx/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We wish to extend our work further by expanding our data set to include almost every single word in the American Sign Language (ASL), and then deploy this project into a mobile application to be used in real life.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4AA0E-7228-45B2-9BF2-DBD74BAF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4345" y="73006"/>
            <a:ext cx="7750969" cy="5727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Conclusion and Future Work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9D2B61E-31DC-4846-B426-4E3F42E65F9E}"/>
              </a:ext>
            </a:extLst>
          </p:cNvPr>
          <p:cNvSpPr txBox="1">
            <a:spLocks/>
          </p:cNvSpPr>
          <p:nvPr/>
        </p:nvSpPr>
        <p:spPr>
          <a:xfrm>
            <a:off x="789300" y="732775"/>
            <a:ext cx="7565400" cy="187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  <a:defRPr sz="11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lpha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roman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rabi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lpha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roman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rabi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lpha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Kreon Light"/>
              <a:buAutoNum type="roman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pPr marL="158750" indent="0"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</a:rPr>
              <a:t>Hand gesture recognition is a difficult problem and the current work is only a small contribution towards achieving the results needed in the field of sign language gesture recognition. This report presented a vision-based system able to interpret isolated hand gestures from the American Sign Language (ASL).</a:t>
            </a:r>
          </a:p>
          <a:p>
            <a:pPr marL="158750" indent="0">
              <a:buClrTx/>
              <a:buSzPct val="1000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58750" indent="0">
              <a:buClrTx/>
              <a:buSzPct val="1000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58750" indent="0"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</a:rPr>
              <a:t>Future Work:</a:t>
            </a:r>
          </a:p>
        </p:txBody>
      </p:sp>
    </p:spTree>
    <p:extLst>
      <p:ext uri="{BB962C8B-B14F-4D97-AF65-F5344CB8AC3E}">
        <p14:creationId xmlns:p14="http://schemas.microsoft.com/office/powerpoint/2010/main" val="428871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9"/>
          <p:cNvSpPr txBox="1">
            <a:spLocks noGrp="1"/>
          </p:cNvSpPr>
          <p:nvPr>
            <p:ph type="body" idx="1"/>
          </p:nvPr>
        </p:nvSpPr>
        <p:spPr>
          <a:xfrm>
            <a:off x="3664082" y="4261227"/>
            <a:ext cx="1815836" cy="77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Fjalla One"/>
                <a:cs typeface="Fjalla One"/>
                <a:sym typeface="Fjalla One"/>
              </a:rPr>
              <a:t>THANK YOU!</a:t>
            </a:r>
            <a:endParaRPr sz="2000" b="1" dirty="0">
              <a:solidFill>
                <a:schemeClr val="tx1"/>
              </a:solidFill>
              <a:latin typeface="+mj-lt"/>
              <a:ea typeface="Fjalla One"/>
              <a:cs typeface="Fjalla One"/>
              <a:sym typeface="Fjalla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41" y="106154"/>
            <a:ext cx="5464718" cy="40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44890-99F4-489B-9FB0-9DF259ED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00" y="1152475"/>
            <a:ext cx="4090125" cy="3416400"/>
          </a:xfrm>
        </p:spPr>
        <p:txBody>
          <a:bodyPr/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Ahmed Nabil Ali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Elghamry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Dr.aelghamry@gmail.com</a:t>
            </a: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01015309152</a:t>
            </a: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Ahmed Nader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Goda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a.gouda8wo@gmail.com</a:t>
            </a: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01128804804</a:t>
            </a: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Mohamed Reda Abd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Elgawad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Email: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mohamedreda2271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@gmail.com</a:t>
            </a: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01023381292</a:t>
            </a: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F9209-F50E-4BD5-A28F-8BFDA72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Contact Info: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7C7E45E-18C7-478C-A251-E8EE9ADDFE8B}"/>
              </a:ext>
            </a:extLst>
          </p:cNvPr>
          <p:cNvSpPr txBox="1">
            <a:spLocks/>
          </p:cNvSpPr>
          <p:nvPr/>
        </p:nvSpPr>
        <p:spPr>
          <a:xfrm>
            <a:off x="4886325" y="1104025"/>
            <a:ext cx="40901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  <a:defRPr sz="11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lpha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roman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rabi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lpha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roman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rabi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Kreon Light"/>
              <a:buAutoNum type="alpha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Kreon Light"/>
              <a:buAutoNum type="romanLcPeriod"/>
              <a:defRPr sz="1200" b="0" i="0" u="none" strike="noStrike" cap="none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Omar Mohamed Mahmoud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obadramer44@gmail.com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01007372795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Raed Tarek Habib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raedtarek97@gmail.com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01068631218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57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Shimaa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Ahmed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Daowd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Sh.daowd112@gmail.com 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01009404627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indent="0">
              <a:buFont typeface="Kreon Light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/>
          <p:nvPr/>
        </p:nvSpPr>
        <p:spPr>
          <a:xfrm rot="-5400000">
            <a:off x="6398850" y="-2762538"/>
            <a:ext cx="5511000" cy="5511000"/>
          </a:xfrm>
          <a:prstGeom prst="pie">
            <a:avLst>
              <a:gd name="adj1" fmla="val 10779971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2"/>
          <p:cNvSpPr txBox="1">
            <a:spLocks noGrp="1"/>
          </p:cNvSpPr>
          <p:nvPr>
            <p:ph type="title"/>
          </p:nvPr>
        </p:nvSpPr>
        <p:spPr>
          <a:xfrm>
            <a:off x="4863631" y="1739330"/>
            <a:ext cx="4351283" cy="832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3600" b="1" dirty="0">
                <a:latin typeface="+mj-lt"/>
              </a:rPr>
              <a:t>Sign language (SL)</a:t>
            </a:r>
            <a:endParaRPr sz="3600" b="1" dirty="0">
              <a:latin typeface="+mj-lt"/>
            </a:endParaRPr>
          </a:p>
        </p:txBody>
      </p:sp>
      <p:sp>
        <p:nvSpPr>
          <p:cNvPr id="476" name="Google Shape;476;p22"/>
          <p:cNvSpPr txBox="1">
            <a:spLocks noGrp="1"/>
          </p:cNvSpPr>
          <p:nvPr>
            <p:ph type="body" idx="1"/>
          </p:nvPr>
        </p:nvSpPr>
        <p:spPr>
          <a:xfrm>
            <a:off x="5332310" y="2571750"/>
            <a:ext cx="3225902" cy="1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600" dirty="0"/>
              <a:t> Is the main means of communication between hearing-impaired people and other communities and it is expressed through manual and non-manual features.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3"/>
          <p:cNvSpPr txBox="1">
            <a:spLocks noGrp="1"/>
          </p:cNvSpPr>
          <p:nvPr>
            <p:ph type="title"/>
          </p:nvPr>
        </p:nvSpPr>
        <p:spPr>
          <a:xfrm>
            <a:off x="3113162" y="309577"/>
            <a:ext cx="4792718" cy="1525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4800" b="1" dirty="0"/>
            </a:br>
            <a:r>
              <a:rPr lang="en-US" sz="4000" b="1" dirty="0">
                <a:latin typeface="+mj-lt"/>
              </a:rPr>
              <a:t>Sign Language Translation (SLT) </a:t>
            </a:r>
            <a:endParaRPr sz="4000" b="1" dirty="0">
              <a:latin typeface="+mj-lt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8322175" y="2667050"/>
            <a:ext cx="38400" cy="3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23"/>
          <p:cNvGrpSpPr/>
          <p:nvPr/>
        </p:nvGrpSpPr>
        <p:grpSpPr>
          <a:xfrm>
            <a:off x="-2773700" y="-2762538"/>
            <a:ext cx="12665799" cy="7147736"/>
            <a:chOff x="-2773700" y="-2762538"/>
            <a:chExt cx="12665799" cy="7147736"/>
          </a:xfrm>
        </p:grpSpPr>
        <p:sp>
          <p:nvSpPr>
            <p:cNvPr id="484" name="Google Shape;484;p23"/>
            <p:cNvSpPr/>
            <p:nvPr/>
          </p:nvSpPr>
          <p:spPr>
            <a:xfrm rot="5400000" flipH="1">
              <a:off x="-2773700" y="-2762538"/>
              <a:ext cx="5511000" cy="5511000"/>
            </a:xfrm>
            <a:prstGeom prst="pie">
              <a:avLst>
                <a:gd name="adj1" fmla="val 10779971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" name="Google Shape;485;p23"/>
            <p:cNvGrpSpPr/>
            <p:nvPr/>
          </p:nvGrpSpPr>
          <p:grpSpPr>
            <a:xfrm>
              <a:off x="520275" y="306538"/>
              <a:ext cx="1379350" cy="2027188"/>
              <a:chOff x="520275" y="306538"/>
              <a:chExt cx="1379350" cy="2027188"/>
            </a:xfrm>
          </p:grpSpPr>
          <p:sp>
            <p:nvSpPr>
              <p:cNvPr id="486" name="Google Shape;486;p2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23"/>
              <p:cNvGrpSpPr/>
              <p:nvPr/>
            </p:nvGrpSpPr>
            <p:grpSpPr>
              <a:xfrm>
                <a:off x="1466426" y="1540126"/>
                <a:ext cx="433199" cy="89400"/>
                <a:chOff x="1466426" y="1540126"/>
                <a:chExt cx="433199" cy="89400"/>
              </a:xfrm>
            </p:grpSpPr>
            <p:sp>
              <p:nvSpPr>
                <p:cNvPr id="488" name="Google Shape;488;p23"/>
                <p:cNvSpPr/>
                <p:nvPr/>
              </p:nvSpPr>
              <p:spPr>
                <a:xfrm>
                  <a:off x="1466426" y="1540126"/>
                  <a:ext cx="433199" cy="21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6" h="780" extrusionOk="0">
                      <a:moveTo>
                        <a:pt x="0" y="0"/>
                      </a:moveTo>
                      <a:lnTo>
                        <a:pt x="0" y="300"/>
                      </a:lnTo>
                      <a:cubicBezTo>
                        <a:pt x="523" y="300"/>
                        <a:pt x="780" y="411"/>
                        <a:pt x="1046" y="527"/>
                      </a:cubicBezTo>
                      <a:cubicBezTo>
                        <a:pt x="1332" y="653"/>
                        <a:pt x="1633" y="780"/>
                        <a:pt x="2214" y="780"/>
                      </a:cubicBezTo>
                      <a:cubicBezTo>
                        <a:pt x="2799" y="780"/>
                        <a:pt x="3099" y="653"/>
                        <a:pt x="3385" y="527"/>
                      </a:cubicBezTo>
                      <a:cubicBezTo>
                        <a:pt x="3651" y="411"/>
                        <a:pt x="3908" y="300"/>
                        <a:pt x="4430" y="300"/>
                      </a:cubicBezTo>
                      <a:cubicBezTo>
                        <a:pt x="4953" y="300"/>
                        <a:pt x="5210" y="411"/>
                        <a:pt x="5476" y="527"/>
                      </a:cubicBezTo>
                      <a:cubicBezTo>
                        <a:pt x="5762" y="653"/>
                        <a:pt x="6061" y="780"/>
                        <a:pt x="6642" y="780"/>
                      </a:cubicBezTo>
                      <a:cubicBezTo>
                        <a:pt x="7228" y="780"/>
                        <a:pt x="7523" y="653"/>
                        <a:pt x="7813" y="527"/>
                      </a:cubicBezTo>
                      <a:cubicBezTo>
                        <a:pt x="8081" y="411"/>
                        <a:pt x="8336" y="300"/>
                        <a:pt x="8859" y="300"/>
                      </a:cubicBezTo>
                      <a:cubicBezTo>
                        <a:pt x="9382" y="300"/>
                        <a:pt x="9639" y="411"/>
                        <a:pt x="9905" y="527"/>
                      </a:cubicBezTo>
                      <a:cubicBezTo>
                        <a:pt x="10190" y="653"/>
                        <a:pt x="10491" y="780"/>
                        <a:pt x="11072" y="780"/>
                      </a:cubicBezTo>
                      <a:cubicBezTo>
                        <a:pt x="11658" y="780"/>
                        <a:pt x="11958" y="653"/>
                        <a:pt x="12243" y="527"/>
                      </a:cubicBezTo>
                      <a:cubicBezTo>
                        <a:pt x="12509" y="411"/>
                        <a:pt x="12766" y="300"/>
                        <a:pt x="13289" y="300"/>
                      </a:cubicBezTo>
                      <a:cubicBezTo>
                        <a:pt x="13812" y="300"/>
                        <a:pt x="14068" y="411"/>
                        <a:pt x="14339" y="527"/>
                      </a:cubicBezTo>
                      <a:cubicBezTo>
                        <a:pt x="14625" y="653"/>
                        <a:pt x="14920" y="780"/>
                        <a:pt x="15506" y="780"/>
                      </a:cubicBezTo>
                      <a:lnTo>
                        <a:pt x="15506" y="479"/>
                      </a:lnTo>
                      <a:cubicBezTo>
                        <a:pt x="14983" y="479"/>
                        <a:pt x="14726" y="367"/>
                        <a:pt x="14455" y="251"/>
                      </a:cubicBezTo>
                      <a:cubicBezTo>
                        <a:pt x="14170" y="125"/>
                        <a:pt x="13874" y="0"/>
                        <a:pt x="13289" y="0"/>
                      </a:cubicBezTo>
                      <a:cubicBezTo>
                        <a:pt x="12703" y="0"/>
                        <a:pt x="12408" y="125"/>
                        <a:pt x="12122" y="251"/>
                      </a:cubicBezTo>
                      <a:cubicBezTo>
                        <a:pt x="11851" y="367"/>
                        <a:pt x="11595" y="479"/>
                        <a:pt x="11072" y="479"/>
                      </a:cubicBezTo>
                      <a:cubicBezTo>
                        <a:pt x="10554" y="479"/>
                        <a:pt x="10297" y="367"/>
                        <a:pt x="10027" y="251"/>
                      </a:cubicBezTo>
                      <a:cubicBezTo>
                        <a:pt x="9741" y="125"/>
                        <a:pt x="9446" y="0"/>
                        <a:pt x="8859" y="0"/>
                      </a:cubicBezTo>
                      <a:cubicBezTo>
                        <a:pt x="8273" y="0"/>
                        <a:pt x="7978" y="125"/>
                        <a:pt x="7693" y="251"/>
                      </a:cubicBezTo>
                      <a:cubicBezTo>
                        <a:pt x="7422" y="367"/>
                        <a:pt x="7165" y="479"/>
                        <a:pt x="6642" y="479"/>
                      </a:cubicBezTo>
                      <a:cubicBezTo>
                        <a:pt x="6124" y="479"/>
                        <a:pt x="5867" y="367"/>
                        <a:pt x="5597" y="251"/>
                      </a:cubicBezTo>
                      <a:cubicBezTo>
                        <a:pt x="5311" y="125"/>
                        <a:pt x="5016" y="0"/>
                        <a:pt x="4430" y="0"/>
                      </a:cubicBezTo>
                      <a:cubicBezTo>
                        <a:pt x="3845" y="0"/>
                        <a:pt x="3550" y="125"/>
                        <a:pt x="3264" y="251"/>
                      </a:cubicBezTo>
                      <a:cubicBezTo>
                        <a:pt x="2992" y="367"/>
                        <a:pt x="2736" y="479"/>
                        <a:pt x="2214" y="479"/>
                      </a:cubicBezTo>
                      <a:cubicBezTo>
                        <a:pt x="1695" y="479"/>
                        <a:pt x="1439" y="367"/>
                        <a:pt x="1168" y="251"/>
                      </a:cubicBezTo>
                      <a:cubicBezTo>
                        <a:pt x="882" y="125"/>
                        <a:pt x="58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423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1466426" y="1607595"/>
                  <a:ext cx="433199" cy="21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6" h="785" extrusionOk="0">
                      <a:moveTo>
                        <a:pt x="0" y="0"/>
                      </a:moveTo>
                      <a:lnTo>
                        <a:pt x="0" y="300"/>
                      </a:lnTo>
                      <a:cubicBezTo>
                        <a:pt x="523" y="300"/>
                        <a:pt x="780" y="412"/>
                        <a:pt x="1046" y="528"/>
                      </a:cubicBezTo>
                      <a:cubicBezTo>
                        <a:pt x="1332" y="653"/>
                        <a:pt x="1633" y="785"/>
                        <a:pt x="2214" y="785"/>
                      </a:cubicBezTo>
                      <a:cubicBezTo>
                        <a:pt x="2799" y="785"/>
                        <a:pt x="3099" y="653"/>
                        <a:pt x="3385" y="528"/>
                      </a:cubicBezTo>
                      <a:cubicBezTo>
                        <a:pt x="3651" y="412"/>
                        <a:pt x="3908" y="300"/>
                        <a:pt x="4430" y="300"/>
                      </a:cubicBezTo>
                      <a:cubicBezTo>
                        <a:pt x="4953" y="300"/>
                        <a:pt x="5210" y="412"/>
                        <a:pt x="5476" y="528"/>
                      </a:cubicBezTo>
                      <a:cubicBezTo>
                        <a:pt x="5762" y="653"/>
                        <a:pt x="6061" y="785"/>
                        <a:pt x="6642" y="785"/>
                      </a:cubicBezTo>
                      <a:cubicBezTo>
                        <a:pt x="7228" y="785"/>
                        <a:pt x="7523" y="653"/>
                        <a:pt x="7813" y="528"/>
                      </a:cubicBezTo>
                      <a:cubicBezTo>
                        <a:pt x="8081" y="412"/>
                        <a:pt x="8336" y="300"/>
                        <a:pt x="8859" y="300"/>
                      </a:cubicBezTo>
                      <a:cubicBezTo>
                        <a:pt x="9382" y="300"/>
                        <a:pt x="9639" y="412"/>
                        <a:pt x="9905" y="528"/>
                      </a:cubicBezTo>
                      <a:cubicBezTo>
                        <a:pt x="10190" y="653"/>
                        <a:pt x="10491" y="785"/>
                        <a:pt x="11072" y="785"/>
                      </a:cubicBezTo>
                      <a:cubicBezTo>
                        <a:pt x="11658" y="785"/>
                        <a:pt x="11958" y="653"/>
                        <a:pt x="12243" y="528"/>
                      </a:cubicBezTo>
                      <a:cubicBezTo>
                        <a:pt x="12509" y="412"/>
                        <a:pt x="12766" y="300"/>
                        <a:pt x="13289" y="300"/>
                      </a:cubicBezTo>
                      <a:cubicBezTo>
                        <a:pt x="13812" y="300"/>
                        <a:pt x="14068" y="412"/>
                        <a:pt x="14339" y="528"/>
                      </a:cubicBezTo>
                      <a:cubicBezTo>
                        <a:pt x="14625" y="653"/>
                        <a:pt x="14920" y="785"/>
                        <a:pt x="15506" y="785"/>
                      </a:cubicBezTo>
                      <a:lnTo>
                        <a:pt x="15506" y="485"/>
                      </a:lnTo>
                      <a:cubicBezTo>
                        <a:pt x="14983" y="485"/>
                        <a:pt x="14726" y="373"/>
                        <a:pt x="14455" y="252"/>
                      </a:cubicBezTo>
                      <a:cubicBezTo>
                        <a:pt x="14170" y="130"/>
                        <a:pt x="13874" y="0"/>
                        <a:pt x="13289" y="0"/>
                      </a:cubicBezTo>
                      <a:cubicBezTo>
                        <a:pt x="12703" y="0"/>
                        <a:pt x="12408" y="130"/>
                        <a:pt x="12122" y="252"/>
                      </a:cubicBezTo>
                      <a:cubicBezTo>
                        <a:pt x="11851" y="373"/>
                        <a:pt x="11595" y="485"/>
                        <a:pt x="11072" y="485"/>
                      </a:cubicBezTo>
                      <a:cubicBezTo>
                        <a:pt x="10554" y="485"/>
                        <a:pt x="10297" y="373"/>
                        <a:pt x="10027" y="252"/>
                      </a:cubicBezTo>
                      <a:cubicBezTo>
                        <a:pt x="9741" y="130"/>
                        <a:pt x="9446" y="0"/>
                        <a:pt x="8859" y="0"/>
                      </a:cubicBezTo>
                      <a:cubicBezTo>
                        <a:pt x="8273" y="0"/>
                        <a:pt x="7978" y="130"/>
                        <a:pt x="7693" y="252"/>
                      </a:cubicBezTo>
                      <a:cubicBezTo>
                        <a:pt x="7422" y="373"/>
                        <a:pt x="7165" y="485"/>
                        <a:pt x="6642" y="485"/>
                      </a:cubicBezTo>
                      <a:cubicBezTo>
                        <a:pt x="6124" y="485"/>
                        <a:pt x="5867" y="373"/>
                        <a:pt x="5597" y="252"/>
                      </a:cubicBezTo>
                      <a:cubicBezTo>
                        <a:pt x="5311" y="130"/>
                        <a:pt x="5016" y="0"/>
                        <a:pt x="4430" y="0"/>
                      </a:cubicBezTo>
                      <a:cubicBezTo>
                        <a:pt x="3845" y="0"/>
                        <a:pt x="3550" y="130"/>
                        <a:pt x="3264" y="252"/>
                      </a:cubicBezTo>
                      <a:cubicBezTo>
                        <a:pt x="2992" y="373"/>
                        <a:pt x="2736" y="485"/>
                        <a:pt x="2214" y="485"/>
                      </a:cubicBezTo>
                      <a:cubicBezTo>
                        <a:pt x="1695" y="485"/>
                        <a:pt x="1439" y="373"/>
                        <a:pt x="1168" y="252"/>
                      </a:cubicBezTo>
                      <a:cubicBezTo>
                        <a:pt x="882" y="130"/>
                        <a:pt x="58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423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" name="Google Shape;490;p23"/>
              <p:cNvGrpSpPr/>
              <p:nvPr/>
            </p:nvGrpSpPr>
            <p:grpSpPr>
              <a:xfrm>
                <a:off x="520275" y="306537"/>
                <a:ext cx="281610" cy="89409"/>
                <a:chOff x="2979400" y="3139200"/>
                <a:chExt cx="281610" cy="89409"/>
              </a:xfrm>
            </p:grpSpPr>
            <p:sp>
              <p:nvSpPr>
                <p:cNvPr id="491" name="Google Shape;491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5" name="Google Shape;495;p23"/>
            <p:cNvSpPr/>
            <p:nvPr/>
          </p:nvSpPr>
          <p:spPr>
            <a:xfrm rot="-5628999">
              <a:off x="8515120" y="3008218"/>
              <a:ext cx="1334059" cy="1334059"/>
            </a:xfrm>
            <a:prstGeom prst="blockArc">
              <a:avLst>
                <a:gd name="adj1" fmla="val 10800000"/>
                <a:gd name="adj2" fmla="val 216678"/>
                <a:gd name="adj3" fmla="val 349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23"/>
          <p:cNvSpPr txBox="1">
            <a:spLocks noGrp="1"/>
          </p:cNvSpPr>
          <p:nvPr>
            <p:ph type="subTitle" idx="1"/>
          </p:nvPr>
        </p:nvSpPr>
        <p:spPr>
          <a:xfrm>
            <a:off x="3113162" y="1749942"/>
            <a:ext cx="4833151" cy="1090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600" dirty="0"/>
              <a:t>The translation between different sign languages, as well as the translation between sign and speaking languages. SLT methods employ sequence-based machine learning algorithms and aim to bridge the communication gap between people signing or speaking different languages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70" y="3197248"/>
            <a:ext cx="3707146" cy="194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9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5811868" cy="19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74" name="Google Shape;1174;p39"/>
          <p:cNvSpPr txBox="1">
            <a:spLocks noGrp="1"/>
          </p:cNvSpPr>
          <p:nvPr>
            <p:ph type="body" idx="1"/>
          </p:nvPr>
        </p:nvSpPr>
        <p:spPr>
          <a:xfrm>
            <a:off x="6835928" y="2364827"/>
            <a:ext cx="1525672" cy="2204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86" y="1999066"/>
            <a:ext cx="3051379" cy="3144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136471" cy="2246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78" y="1"/>
            <a:ext cx="3035443" cy="2246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64" y="2224851"/>
            <a:ext cx="3095035" cy="2918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21" y="0"/>
            <a:ext cx="3127879" cy="2286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536"/>
            <a:ext cx="2997586" cy="2918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3"/>
          <p:cNvSpPr txBox="1">
            <a:spLocks noGrp="1"/>
          </p:cNvSpPr>
          <p:nvPr>
            <p:ph type="title"/>
          </p:nvPr>
        </p:nvSpPr>
        <p:spPr>
          <a:xfrm>
            <a:off x="391774" y="0"/>
            <a:ext cx="3323371" cy="769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latin typeface="+mj-lt"/>
              </a:rPr>
              <a:t>Algorithms</a:t>
            </a:r>
            <a:endParaRPr sz="2800" b="1" dirty="0">
              <a:latin typeface="+mj-lt"/>
            </a:endParaRPr>
          </a:p>
        </p:txBody>
      </p:sp>
      <p:sp>
        <p:nvSpPr>
          <p:cNvPr id="1009" name="Google Shape;1009;p33"/>
          <p:cNvSpPr txBox="1">
            <a:spLocks noGrp="1"/>
          </p:cNvSpPr>
          <p:nvPr>
            <p:ph type="body" idx="1"/>
          </p:nvPr>
        </p:nvSpPr>
        <p:spPr>
          <a:xfrm>
            <a:off x="298906" y="960736"/>
            <a:ext cx="5450090" cy="241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400" dirty="0">
                <a:latin typeface="+mj-lt"/>
              </a:rPr>
              <a:t>Convolutional Neural Network (CNN)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A convolutional neural network (CNN, or </a:t>
            </a:r>
            <a:r>
              <a:rPr lang="en-US" sz="1600" dirty="0" err="1">
                <a:solidFill>
                  <a:schemeClr val="tx1"/>
                </a:solidFill>
              </a:rPr>
              <a:t>ConvNet</a:t>
            </a:r>
            <a:r>
              <a:rPr lang="en-US" sz="1600" dirty="0">
                <a:solidFill>
                  <a:schemeClr val="tx1"/>
                </a:solidFill>
              </a:rPr>
              <a:t>) is a type of feed-forward artificial neural network in which the connectivity pattern between its neurons is inspired by the organization of the animal visual cortex.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010" name="Google Shape;1010;p33"/>
          <p:cNvSpPr/>
          <p:nvPr/>
        </p:nvSpPr>
        <p:spPr>
          <a:xfrm rot="10800000">
            <a:off x="6350488" y="2351200"/>
            <a:ext cx="5631300" cy="5631300"/>
          </a:xfrm>
          <a:prstGeom prst="pie">
            <a:avLst>
              <a:gd name="adj1" fmla="val 0"/>
              <a:gd name="adj2" fmla="val 544677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15" y="2571750"/>
            <a:ext cx="4455970" cy="2321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9"/>
          <p:cNvSpPr txBox="1">
            <a:spLocks noGrp="1"/>
          </p:cNvSpPr>
          <p:nvPr>
            <p:ph type="title"/>
          </p:nvPr>
        </p:nvSpPr>
        <p:spPr>
          <a:xfrm>
            <a:off x="682471" y="53134"/>
            <a:ext cx="3003703" cy="327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+mj-lt"/>
              </a:rPr>
              <a:t>Our VGG Model </a:t>
            </a:r>
            <a:endParaRPr b="1" dirty="0">
              <a:latin typeface="+mj-lt"/>
            </a:endParaRPr>
          </a:p>
        </p:txBody>
      </p:sp>
      <p:sp>
        <p:nvSpPr>
          <p:cNvPr id="1174" name="Google Shape;1174;p39"/>
          <p:cNvSpPr txBox="1">
            <a:spLocks noGrp="1"/>
          </p:cNvSpPr>
          <p:nvPr>
            <p:ph type="body" idx="1"/>
          </p:nvPr>
        </p:nvSpPr>
        <p:spPr>
          <a:xfrm>
            <a:off x="682471" y="615265"/>
            <a:ext cx="7304242" cy="195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VGG- Network is a convolutional neural network model proposed by K. </a:t>
            </a:r>
            <a:r>
              <a:rPr lang="en-US" sz="1600" dirty="0" err="1">
                <a:solidFill>
                  <a:schemeClr val="tx1"/>
                </a:solidFill>
              </a:rPr>
              <a:t>Simonyan</a:t>
            </a:r>
            <a:r>
              <a:rPr lang="en-US" sz="1600" dirty="0">
                <a:solidFill>
                  <a:schemeClr val="tx1"/>
                </a:solidFill>
              </a:rPr>
              <a:t> and A. </a:t>
            </a:r>
            <a:r>
              <a:rPr lang="en-US" sz="1600" dirty="0" err="1">
                <a:solidFill>
                  <a:schemeClr val="tx1"/>
                </a:solidFill>
              </a:rPr>
              <a:t>Zisserman</a:t>
            </a:r>
            <a:r>
              <a:rPr lang="en-US" sz="1600" dirty="0">
                <a:solidFill>
                  <a:schemeClr val="tx1"/>
                </a:solidFill>
              </a:rPr>
              <a:t> in the paper “Very Deep Convolutional Networks for Large-Scale Image Recognition” [1]. This architecture achieved top-5 test accuracy of 92.7% in </a:t>
            </a:r>
            <a:r>
              <a:rPr lang="en-US" sz="1600" dirty="0" err="1">
                <a:solidFill>
                  <a:schemeClr val="tx1"/>
                </a:solidFill>
              </a:rPr>
              <a:t>ImageNet</a:t>
            </a:r>
            <a:r>
              <a:rPr lang="en-US" sz="1600" dirty="0">
                <a:solidFill>
                  <a:schemeClr val="tx1"/>
                </a:solidFill>
              </a:rPr>
              <a:t>, which has over 14 million images belonging to 1000 classes. </a:t>
            </a:r>
            <a:endParaRPr sz="1600" dirty="0">
              <a:solidFill>
                <a:schemeClr val="tx1"/>
              </a:solidFill>
              <a:sym typeface="Fjalla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31" y="2109159"/>
            <a:ext cx="5509737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9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53990" y="1004601"/>
            <a:ext cx="7189847" cy="1352838"/>
          </a:xfrm>
        </p:spPr>
        <p:txBody>
          <a:bodyPr/>
          <a:lstStyle/>
          <a:p>
            <a:pPr marL="15875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In our Approach we created our data set by capturing the gestures from a webcam using Open CV and the </a:t>
            </a:r>
            <a:r>
              <a:rPr lang="en-US" sz="1600" dirty="0" err="1">
                <a:solidFill>
                  <a:schemeClr val="tx1"/>
                </a:solidFill>
              </a:rPr>
              <a:t>MediaPipe</a:t>
            </a:r>
            <a:r>
              <a:rPr lang="en-US" sz="1600" dirty="0">
                <a:solidFill>
                  <a:schemeClr val="tx1"/>
                </a:solidFill>
              </a:rPr>
              <a:t> API to capture only the hands, then, we split our data set into train set and test set, to train the model to be able to make predictions.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2035" y="58719"/>
            <a:ext cx="2764632" cy="5727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+mn-lt"/>
              </a:rPr>
              <a:t>Our Approach 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F339-7F4A-4DE8-84EB-B52E7871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3" y="2053781"/>
            <a:ext cx="2714911" cy="1810988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5A7D6B7E-1D17-48FD-90AB-1B6338A50995}"/>
              </a:ext>
            </a:extLst>
          </p:cNvPr>
          <p:cNvSpPr txBox="1">
            <a:spLocks/>
          </p:cNvSpPr>
          <p:nvPr/>
        </p:nvSpPr>
        <p:spPr>
          <a:xfrm>
            <a:off x="256460" y="3864769"/>
            <a:ext cx="41879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600" dirty="0">
                <a:latin typeface="+mn-lt"/>
              </a:rPr>
              <a:t>Capturing and Detecting Hands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D89C77-0704-47A8-8836-4207929F0AD0}"/>
              </a:ext>
            </a:extLst>
          </p:cNvPr>
          <p:cNvSpPr/>
          <p:nvPr/>
        </p:nvSpPr>
        <p:spPr>
          <a:xfrm>
            <a:off x="4064793" y="2786062"/>
            <a:ext cx="1014413" cy="3697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FB08D-12D6-488B-A0DC-2EC6C528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45" y="2053781"/>
            <a:ext cx="2393156" cy="1798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27D6B5-CF3E-4FDF-88AE-8A03DB7B37DB}"/>
              </a:ext>
            </a:extLst>
          </p:cNvPr>
          <p:cNvSpPr txBox="1"/>
          <p:nvPr/>
        </p:nvSpPr>
        <p:spPr>
          <a:xfrm>
            <a:off x="4444412" y="3864769"/>
            <a:ext cx="46281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  <a:latin typeface="+mn-lt"/>
              </a:rPr>
              <a:t>Final Image after Capturing Sign Language Gesture 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659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FB8448-FBCB-4584-A530-2CCA79C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62" y="101581"/>
            <a:ext cx="3156019" cy="572700"/>
          </a:xfrm>
        </p:spPr>
        <p:txBody>
          <a:bodyPr/>
          <a:lstStyle/>
          <a:p>
            <a:r>
              <a:rPr lang="en-US" b="1" i="0" u="none" strike="noStrike" baseline="0" dirty="0">
                <a:solidFill>
                  <a:srgbClr val="000000"/>
                </a:solidFill>
                <a:latin typeface="+mn-lt"/>
              </a:rPr>
              <a:t>Data Set Used 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C7E4AE-146A-40CC-BA12-CC3404D3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2434"/>
              </p:ext>
            </p:extLst>
          </p:nvPr>
        </p:nvGraphicFramePr>
        <p:xfrm>
          <a:off x="4572000" y="871537"/>
          <a:ext cx="3886200" cy="36044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{0CD77577-5352-442F-B4C1-0485B4130C74}</a:tableStyleId>
              </a:tblPr>
              <a:tblGrid>
                <a:gridCol w="402661">
                  <a:extLst>
                    <a:ext uri="{9D8B030D-6E8A-4147-A177-3AD203B41FA5}">
                      <a16:colId xmlns:a16="http://schemas.microsoft.com/office/drawing/2014/main" val="2088829835"/>
                    </a:ext>
                  </a:extLst>
                </a:gridCol>
                <a:gridCol w="878972">
                  <a:extLst>
                    <a:ext uri="{9D8B030D-6E8A-4147-A177-3AD203B41FA5}">
                      <a16:colId xmlns:a16="http://schemas.microsoft.com/office/drawing/2014/main" val="3528899044"/>
                    </a:ext>
                  </a:extLst>
                </a:gridCol>
                <a:gridCol w="371688">
                  <a:extLst>
                    <a:ext uri="{9D8B030D-6E8A-4147-A177-3AD203B41FA5}">
                      <a16:colId xmlns:a16="http://schemas.microsoft.com/office/drawing/2014/main" val="3481744136"/>
                    </a:ext>
                  </a:extLst>
                </a:gridCol>
                <a:gridCol w="913388">
                  <a:extLst>
                    <a:ext uri="{9D8B030D-6E8A-4147-A177-3AD203B41FA5}">
                      <a16:colId xmlns:a16="http://schemas.microsoft.com/office/drawing/2014/main" val="1328369940"/>
                    </a:ext>
                  </a:extLst>
                </a:gridCol>
                <a:gridCol w="452219">
                  <a:extLst>
                    <a:ext uri="{9D8B030D-6E8A-4147-A177-3AD203B41FA5}">
                      <a16:colId xmlns:a16="http://schemas.microsoft.com/office/drawing/2014/main" val="1107444231"/>
                    </a:ext>
                  </a:extLst>
                </a:gridCol>
                <a:gridCol w="867272">
                  <a:extLst>
                    <a:ext uri="{9D8B030D-6E8A-4147-A177-3AD203B41FA5}">
                      <a16:colId xmlns:a16="http://schemas.microsoft.com/office/drawing/2014/main" val="1777410335"/>
                    </a:ext>
                  </a:extLst>
                </a:gridCol>
              </a:tblGrid>
              <a:tr h="278495">
                <a:tc>
                  <a:txBody>
                    <a:bodyPr/>
                    <a:lstStyle/>
                    <a:p>
                      <a:pPr marL="86360" marR="8572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 dirty="0">
                          <a:effectLst/>
                          <a:latin typeface="+mj-lt"/>
                        </a:rPr>
                        <a:t>Id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185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0">
                          <a:effectLst/>
                          <a:latin typeface="+mj-lt"/>
                        </a:rPr>
                        <a:t>Name</a:t>
                      </a:r>
                      <a:endParaRPr lang="en-US" sz="1200" b="1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effectLst/>
                          <a:latin typeface="+mj-lt"/>
                        </a:rPr>
                        <a:t>Id</a:t>
                      </a:r>
                      <a:endParaRPr lang="en-US" sz="1200" b="1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marR="7048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0">
                          <a:effectLst/>
                          <a:latin typeface="+mj-lt"/>
                        </a:rPr>
                        <a:t>Name</a:t>
                      </a:r>
                      <a:endParaRPr lang="en-US" sz="1200" b="1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4615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effectLst/>
                          <a:latin typeface="+mj-lt"/>
                        </a:rPr>
                        <a:t>Id</a:t>
                      </a:r>
                      <a:endParaRPr lang="en-US" sz="1200" b="1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7645" marR="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0" dirty="0">
                          <a:effectLst/>
                          <a:latin typeface="+mj-lt"/>
                        </a:rPr>
                        <a:t>Name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4328823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marR="6921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Bathroom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Mom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287849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marR="6921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effectLst/>
                        </a:rPr>
                        <a:t>Dad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1915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Need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Saturday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2160042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0010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effectLst/>
                        </a:rPr>
                        <a:t>Deaf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4455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1903291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835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Drink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4455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effectLst/>
                        </a:rPr>
                        <a:t>Open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Thursday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319211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1280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Eat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0010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Please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Tuesday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8593097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1915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Goodbye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Sorry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Wednesday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8320082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marR="711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Hello!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Space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45745" marR="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1344185"/>
                  </a:ext>
                </a:extLst>
              </a:tr>
              <a:tr h="297613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I Love You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835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effectLst/>
                        </a:rPr>
                        <a:t>Telephone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1445" marR="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2234994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890" marR="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820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Like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marR="7302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Think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6608547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90805" marR="8191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Love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marR="7620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1445" marR="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5276812"/>
                  </a:ext>
                </a:extLst>
              </a:tr>
              <a:tr h="278495">
                <a:tc>
                  <a:txBody>
                    <a:bodyPr/>
                    <a:lstStyle/>
                    <a:p>
                      <a:pPr marL="86360" marR="8572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marR="7175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marR="7048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You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1445" marR="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584036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 marL="90805" marR="8191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7556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Mine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683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2870" marR="86995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5270" marR="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79687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DD8D1F-2F66-47A5-B448-3531CD7520B9}"/>
              </a:ext>
            </a:extLst>
          </p:cNvPr>
          <p:cNvSpPr txBox="1"/>
          <p:nvPr/>
        </p:nvSpPr>
        <p:spPr>
          <a:xfrm>
            <a:off x="580162" y="871537"/>
            <a:ext cx="3543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Kreon Light"/>
              </a:rPr>
              <a:t>The data set used consists of American Sign Language (ASL) </a:t>
            </a:r>
            <a:r>
              <a:rPr lang="en-US" sz="1600" dirty="0">
                <a:solidFill>
                  <a:schemeClr val="tx1"/>
                </a:solidFill>
                <a:latin typeface="Kreon Light"/>
                <a:sym typeface="Kreon Light"/>
              </a:rPr>
              <a:t>Gestures</a:t>
            </a:r>
            <a:r>
              <a:rPr lang="en-US" sz="1600" dirty="0">
                <a:solidFill>
                  <a:schemeClr val="tx1"/>
                </a:solidFill>
                <a:latin typeface="Kreon Light"/>
              </a:rPr>
              <a:t>, with 28,967 images belonging to 30 gestures. 4 nonexpert subjects executed about 1000 repetitions of every gesture thereby producing about 1000 images per class or gesture. </a:t>
            </a:r>
          </a:p>
        </p:txBody>
      </p:sp>
    </p:spTree>
    <p:extLst>
      <p:ext uri="{BB962C8B-B14F-4D97-AF65-F5344CB8AC3E}">
        <p14:creationId xmlns:p14="http://schemas.microsoft.com/office/powerpoint/2010/main" val="404343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375" y="86992"/>
            <a:ext cx="3052482" cy="766814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Making Predictions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46722" y="1163343"/>
            <a:ext cx="4450556" cy="30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29450"/>
      </p:ext>
    </p:extLst>
  </p:cSld>
  <p:clrMapOvr>
    <a:masterClrMapping/>
  </p:clrMapOvr>
</p:sld>
</file>

<file path=ppt/theme/theme1.xml><?xml version="1.0" encoding="utf-8"?>
<a:theme xmlns:a="http://schemas.openxmlformats.org/drawingml/2006/main" name="Sing language workshop by slidesgo">
  <a:themeElements>
    <a:clrScheme name="Simple Light">
      <a:dk1>
        <a:srgbClr val="242323"/>
      </a:dk1>
      <a:lt1>
        <a:srgbClr val="FFB24F"/>
      </a:lt1>
      <a:dk2>
        <a:srgbClr val="FFFFFF"/>
      </a:dk2>
      <a:lt2>
        <a:srgbClr val="242323"/>
      </a:lt2>
      <a:accent1>
        <a:srgbClr val="FFAB40"/>
      </a:accent1>
      <a:accent2>
        <a:srgbClr val="FFFFFF"/>
      </a:accent2>
      <a:accent3>
        <a:srgbClr val="242323"/>
      </a:accent3>
      <a:accent4>
        <a:srgbClr val="FFAB40"/>
      </a:accent4>
      <a:accent5>
        <a:srgbClr val="FFFFFF"/>
      </a:accent5>
      <a:accent6>
        <a:srgbClr val="FFB24F"/>
      </a:accent6>
      <a:hlink>
        <a:srgbClr val="24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675</Words>
  <Application>Microsoft Office PowerPoint</Application>
  <PresentationFormat>On-screen Show (16:9)</PresentationFormat>
  <Paragraphs>149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Kreon Light</vt:lpstr>
      <vt:lpstr>Fjalla One</vt:lpstr>
      <vt:lpstr>Glegoo</vt:lpstr>
      <vt:lpstr>Times New Roman</vt:lpstr>
      <vt:lpstr>Sing language workshop by slidesgo</vt:lpstr>
      <vt:lpstr>SIGN LANGUAGE TRANSLATOR</vt:lpstr>
      <vt:lpstr>Sign language (SL)</vt:lpstr>
      <vt:lpstr> Sign Language Translation (SLT) </vt:lpstr>
      <vt:lpstr> </vt:lpstr>
      <vt:lpstr>Algorithms</vt:lpstr>
      <vt:lpstr>Our VGG Model </vt:lpstr>
      <vt:lpstr>Our Approach  </vt:lpstr>
      <vt:lpstr>Data Set Used </vt:lpstr>
      <vt:lpstr>Making Predictions</vt:lpstr>
      <vt:lpstr>Result of First Gesture (Hello)</vt:lpstr>
      <vt:lpstr>Result of Third Gesture (Please)  </vt:lpstr>
      <vt:lpstr>Conclusion and Future Work</vt:lpstr>
      <vt:lpstr>PowerPoint Presentation</vt:lpstr>
      <vt:lpstr>Contact Info: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cp:lastModifiedBy>Raed Habib</cp:lastModifiedBy>
  <cp:revision>33</cp:revision>
  <dcterms:modified xsi:type="dcterms:W3CDTF">2023-05-28T20:57:43Z</dcterms:modified>
</cp:coreProperties>
</file>