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85" r:id="rId3"/>
    <p:sldId id="286" r:id="rId4"/>
    <p:sldId id="306" r:id="rId5"/>
    <p:sldId id="287" r:id="rId6"/>
    <p:sldId id="288" r:id="rId7"/>
    <p:sldId id="289" r:id="rId8"/>
    <p:sldId id="290" r:id="rId9"/>
    <p:sldId id="292" r:id="rId10"/>
    <p:sldId id="284" r:id="rId11"/>
    <p:sldId id="282" r:id="rId12"/>
    <p:sldId id="281" r:id="rId13"/>
    <p:sldId id="280" r:id="rId14"/>
    <p:sldId id="279" r:id="rId15"/>
    <p:sldId id="278" r:id="rId16"/>
    <p:sldId id="257" r:id="rId17"/>
    <p:sldId id="260" r:id="rId18"/>
    <p:sldId id="274" r:id="rId19"/>
    <p:sldId id="261" r:id="rId20"/>
    <p:sldId id="273" r:id="rId21"/>
    <p:sldId id="293" r:id="rId22"/>
    <p:sldId id="307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8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0000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18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FB209-E81B-44DF-8E3C-A30EA9342A4C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7CB73-1CBD-4B56-B3A4-45B2D092A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7CB73-1CBD-4B56-B3A4-45B2D092A6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1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7CB73-1CBD-4B56-B3A4-45B2D092A61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/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2021-01-06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A picture containing table, monitor, light, sitting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>
            <a:fillRect/>
          </a:stretch>
        </p:blipFill>
        <p:spPr>
          <a:xfrm>
            <a:off x="3195" y="10"/>
            <a:ext cx="12188931" cy="6857990"/>
          </a:xfrm>
          <a:prstGeom prst="rect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79000">
                <a:srgbClr val="401A5D"/>
              </a:gs>
            </a:gsLst>
            <a:lin ang="5400000" scaled="0"/>
          </a:gradFill>
        </p:spPr>
      </p:pic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itle 24"/>
          <p:cNvSpPr/>
          <p:nvPr/>
        </p:nvSpPr>
        <p:spPr>
          <a:xfrm>
            <a:off x="1266825" y="-513080"/>
            <a:ext cx="9661525" cy="252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Music genre classification</a:t>
            </a:r>
          </a:p>
        </p:txBody>
      </p:sp>
      <p:sp>
        <p:nvSpPr>
          <p:cNvPr id="31" name="Title 24"/>
          <p:cNvSpPr/>
          <p:nvPr/>
        </p:nvSpPr>
        <p:spPr>
          <a:xfrm>
            <a:off x="6327775" y="2851150"/>
            <a:ext cx="5311140" cy="3157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145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Team members:</a:t>
            </a:r>
          </a:p>
          <a:p>
            <a:pPr algn="l"/>
            <a:endParaRPr lang="en-US" sz="4165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  <a:p>
            <a:pPr algn="l"/>
            <a:r>
              <a:rPr lang="en-US" sz="4285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Arwa Ahmed </a:t>
            </a:r>
          </a:p>
          <a:p>
            <a:pPr algn="l"/>
            <a:r>
              <a:rPr lang="en-US" sz="4285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Salma Hossam</a:t>
            </a:r>
          </a:p>
          <a:p>
            <a:pPr algn="l"/>
            <a:r>
              <a:rPr lang="en-US" sz="4285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Shaimaa Hamdy</a:t>
            </a:r>
          </a:p>
          <a:p>
            <a:pPr algn="l"/>
            <a:r>
              <a:rPr lang="en-US" sz="4285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Nada Walid</a:t>
            </a:r>
          </a:p>
          <a:p>
            <a:pPr algn="l"/>
            <a:r>
              <a:rPr lang="en-US" sz="4285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Youmna Hesham</a:t>
            </a:r>
          </a:p>
        </p:txBody>
      </p:sp>
      <p:sp>
        <p:nvSpPr>
          <p:cNvPr id="34" name="Title 24"/>
          <p:cNvSpPr/>
          <p:nvPr/>
        </p:nvSpPr>
        <p:spPr>
          <a:xfrm>
            <a:off x="1355090" y="3243580"/>
            <a:ext cx="5085080" cy="276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</a:rPr>
              <a:t>DR: May Salama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923280" y="2907030"/>
            <a:ext cx="15240" cy="3485515"/>
          </a:xfrm>
          <a:prstGeom prst="line">
            <a:avLst/>
          </a:prstGeom>
          <a:ln w="508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2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3" name="Freeform: Shape 242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4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6" name="Freeform: Shape 2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4405" y="588010"/>
            <a:ext cx="3477260" cy="1630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5000" b="1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Loading Data</a:t>
            </a:r>
          </a:p>
        </p:txBody>
      </p:sp>
      <p:pic>
        <p:nvPicPr>
          <p:cNvPr id="28" name="صورة 27" descr="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566" y="1262743"/>
            <a:ext cx="7138061" cy="5595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2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3" name="Freeform: Shape 242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4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6" name="Freeform: Shape 2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Top Left"/>
          <p:cNvGrpSpPr>
            <a:grpSpLocks noGrp="1" noUngrp="1" noRot="1" noChangeAspect="1" noMove="1" noResize="1"/>
          </p:cNvGrpSpPr>
          <p:nvPr/>
        </p:nvGrpSpPr>
        <p:grpSpPr>
          <a:xfrm>
            <a:off x="137849" y="142178"/>
            <a:ext cx="2198951" cy="3331254"/>
            <a:chOff x="10849" y="15178"/>
            <a:chExt cx="2198951" cy="3331254"/>
          </a:xfrm>
        </p:grpSpPr>
        <p:sp>
          <p:nvSpPr>
            <p:cNvPr id="4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1" name="Picture 12" descr="Text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40" b="-3"/>
          <a:stretch>
            <a:fillRect/>
          </a:stretch>
        </p:blipFill>
        <p:spPr>
          <a:xfrm>
            <a:off x="408940" y="744855"/>
            <a:ext cx="6644640" cy="5433695"/>
          </a:xfrm>
          <a:prstGeom prst="rect">
            <a:avLst/>
          </a:prstGeom>
          <a:effectLst/>
        </p:spPr>
      </p:pic>
      <p:sp>
        <p:nvSpPr>
          <p:cNvPr id="21" name="TextBox 20"/>
          <p:cNvSpPr txBox="1"/>
          <p:nvPr/>
        </p:nvSpPr>
        <p:spPr>
          <a:xfrm>
            <a:off x="7579360" y="799465"/>
            <a:ext cx="3477260" cy="1630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5000" b="1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Building Network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4197" y="2066026"/>
            <a:ext cx="3694979" cy="632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4196" y="2698629"/>
            <a:ext cx="3694979" cy="63260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4197" y="3331234"/>
            <a:ext cx="3694979" cy="6326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44196" y="3963837"/>
            <a:ext cx="3694979" cy="6326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2914" y="5804139"/>
            <a:ext cx="2961734" cy="632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94648" y="5804138"/>
            <a:ext cx="2961735" cy="63260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56385" y="5804139"/>
            <a:ext cx="2961734" cy="6326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18120" y="5804138"/>
            <a:ext cx="2961734" cy="6326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12852" y="4940062"/>
            <a:ext cx="6811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>
                <a:solidFill>
                  <a:srgbClr val="242729"/>
                </a:solidFill>
                <a:latin typeface="Arial" panose="020B0604020202020204"/>
                <a:cs typeface="Arial" panose="020B0604020202020204"/>
              </a:rPr>
              <a:t>This is how Flatten works converting Matrix to single array.</a:t>
            </a:r>
            <a:endParaRPr lang="en-US" b="1">
              <a:cs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2165" y="697230"/>
            <a:ext cx="3317240" cy="706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000" b="1">
                <a:latin typeface="Bahnschrift SemiLight" panose="020B0502040204020203" charset="0"/>
                <a:cs typeface="Bahnschrift SemiLight" panose="020B0502040204020203" charset="0"/>
              </a:rPr>
              <a:t>Keras Flatten</a:t>
            </a:r>
          </a:p>
        </p:txBody>
      </p:sp>
      <p:sp>
        <p:nvSpPr>
          <p:cNvPr id="22" name="Arrow: Curved Right 21"/>
          <p:cNvSpPr/>
          <p:nvPr/>
        </p:nvSpPr>
        <p:spPr>
          <a:xfrm rot="1980000">
            <a:off x="1951551" y="1721758"/>
            <a:ext cx="1063924" cy="39393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2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3" name="Freeform: Shape 242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4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6" name="Freeform: Shape 2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Top Left"/>
          <p:cNvGrpSpPr>
            <a:grpSpLocks noGrp="1" noUngrp="1" noRot="1" noChangeAspect="1" noMove="1" noResize="1"/>
          </p:cNvGrpSpPr>
          <p:nvPr/>
        </p:nvGrpSpPr>
        <p:grpSpPr>
          <a:xfrm>
            <a:off x="137849" y="142178"/>
            <a:ext cx="2198951" cy="3331254"/>
            <a:chOff x="10849" y="15178"/>
            <a:chExt cx="2198951" cy="3331254"/>
          </a:xfrm>
        </p:grpSpPr>
        <p:sp>
          <p:nvSpPr>
            <p:cNvPr id="4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Picture 13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" y="2218055"/>
            <a:ext cx="11349990" cy="301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0" name="Rectangle 2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2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3" name="Freeform: Shape 242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4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6" name="Freeform: Shape 2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Top Left"/>
          <p:cNvGrpSpPr>
            <a:grpSpLocks noGrp="1" noUngrp="1" noRot="1" noChangeAspect="1" noMove="1" noResize="1"/>
          </p:cNvGrpSpPr>
          <p:nvPr/>
        </p:nvGrpSpPr>
        <p:grpSpPr>
          <a:xfrm>
            <a:off x="137849" y="142178"/>
            <a:ext cx="2198951" cy="3331254"/>
            <a:chOff x="10849" y="15178"/>
            <a:chExt cx="2198951" cy="3331254"/>
          </a:xfrm>
        </p:grpSpPr>
        <p:sp>
          <p:nvSpPr>
            <p:cNvPr id="4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-959167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output</a:t>
            </a:r>
          </a:p>
        </p:txBody>
      </p:sp>
      <p:pic>
        <p:nvPicPr>
          <p:cNvPr id="2" name="Picture 4" descr="Table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28"/>
          <a:stretch>
            <a:fillRect/>
          </a:stretch>
        </p:blipFill>
        <p:spPr>
          <a:xfrm>
            <a:off x="194652" y="1920062"/>
            <a:ext cx="11723151" cy="2058842"/>
          </a:xfrm>
        </p:spPr>
      </p:pic>
      <p:sp>
        <p:nvSpPr>
          <p:cNvPr id="13" name="Content Placeholder 2"/>
          <p:cNvSpPr>
            <a:spLocks noGrp="1"/>
          </p:cNvSpPr>
          <p:nvPr/>
        </p:nvSpPr>
        <p:spPr>
          <a:xfrm>
            <a:off x="281940" y="4664075"/>
            <a:ext cx="8960485" cy="124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We noice that there is a huge difference between training set accuracy and testing set accuracy that means our model overfitts.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0" name="Rectangle 2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0" y="445158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Solving overfitting</a:t>
            </a:r>
          </a:p>
        </p:txBody>
      </p:sp>
      <p:grpSp>
        <p:nvGrpSpPr>
          <p:cNvPr id="242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3" name="Freeform: Shape 242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4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6" name="Freeform: Shape 2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Top Left"/>
          <p:cNvGrpSpPr>
            <a:grpSpLocks noGrp="1" noUngrp="1" noRot="1" noChangeAspect="1" noMove="1" noResize="1"/>
          </p:cNvGrpSpPr>
          <p:nvPr/>
        </p:nvGrpSpPr>
        <p:grpSpPr>
          <a:xfrm>
            <a:off x="137849" y="142178"/>
            <a:ext cx="2198951" cy="3331254"/>
            <a:chOff x="10849" y="15178"/>
            <a:chExt cx="2198951" cy="3331254"/>
          </a:xfrm>
        </p:grpSpPr>
        <p:sp>
          <p:nvSpPr>
            <p:cNvPr id="4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55" y="508635"/>
            <a:ext cx="7703820" cy="22371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What is overfitting problem?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930" y="2745740"/>
            <a:ext cx="9311640" cy="31578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Our model weights are perfectly determined for the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The model fits the training set typically so it doesn’t work effciently with data it didn’t see before like the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We want our model to be generalized for data it didn’t see before.</a:t>
            </a:r>
          </a:p>
          <a:p>
            <a:pPr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grpSp>
        <p:nvGrpSpPr>
          <p:cNvPr id="24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87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-19050"/>
            <a:ext cx="9004935" cy="2237105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How can we overcome overfitting?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56" y="2955401"/>
            <a:ext cx="4196870" cy="250516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97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8" name="Freeform: Shape 97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9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1" name="Freeform: Shape 100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99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/>
          <p:nvPr/>
        </p:nvGraphicFramePr>
        <p:xfrm>
          <a:off x="513080" y="1580515"/>
          <a:ext cx="11474450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7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7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Main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How it is work?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ar-EG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The more data, the better model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It is not easy to have more data so we will generate more data by applying transformation to audio files like pitch shifting, time stretching or adding back ground noise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Early 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Stop training early after certain number of iterations.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Here you can decide how many epochs when you notice that after this point no improvement in test loss.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*Dropout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Randomly droping neurons while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We decide he dropout ratio ( 0&lt;= p &lt;= 1 ) to detrmine how many neurons will be active in every 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*Reularization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Certain complixities in our model may not make our model to generalize well and it will fit the training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1. Add term to loss function so it penalize large weights.</a:t>
                      </a:r>
                    </a:p>
                    <a:p>
                      <a:pPr>
                        <a:buNone/>
                      </a:pPr>
                      <a:r>
                        <a:rPr lang="en-US" alt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2.That term is the sum of square norms of weights multiplied by a constant.</a:t>
                      </a:r>
                    </a:p>
                    <a:p>
                      <a:pPr>
                        <a:buNone/>
                      </a:pPr>
                      <a:r>
                        <a:rPr lang="en-US" altLang="en-US" sz="1700">
                          <a:latin typeface="Bahnschrift SemiLight" panose="020B0502040204020203" charset="0"/>
                          <a:cs typeface="Bahnschrift SemiLight" panose="020B0502040204020203" charset="0"/>
                        </a:rPr>
                        <a:t>3.That constant is λ (regularization parameter) over 2*m (number of inputs).</a:t>
                      </a:r>
                    </a:p>
                    <a:p>
                      <a:pPr>
                        <a:buNone/>
                      </a:pPr>
                      <a:endParaRPr lang="en-US" altLang="en-US" sz="1700">
                        <a:latin typeface="Bahnschrift SemiLight" panose="020B0502040204020203" charset="0"/>
                        <a:cs typeface="Bahnschrift SemiLight" panose="020B0502040204020203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95" y="1524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87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-10858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Plotting: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		</a:t>
            </a:r>
          </a:p>
        </p:txBody>
      </p:sp>
      <p:pic>
        <p:nvPicPr>
          <p:cNvPr id="5" name="Picture 4" descr="import 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" y="4263390"/>
            <a:ext cx="3404870" cy="3429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634365" y="255270"/>
            <a:ext cx="5280025" cy="3672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1. Import “matplot” library.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2.Return of fit function is object “history” which stores accuracy and loss of train and test sets.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3.Call “plot_history” function which we wrote to show us the plotting of accurcy and loss before and after applying dropout and regularization.</a:t>
            </a:r>
          </a:p>
          <a:p>
            <a:pPr marL="0" indent="0">
              <a:buNone/>
            </a:pPr>
            <a:endParaRPr lang="en-US" sz="1800" dirty="0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0" indent="0">
              <a:buNone/>
            </a:pPr>
            <a:endParaRPr lang="en-US" sz="1800" dirty="0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0" indent="0">
              <a:buNone/>
            </a:pPr>
            <a:endParaRPr lang="en-US" sz="1800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pic>
        <p:nvPicPr>
          <p:cNvPr id="11" name="Content Placeholder 6" descr="history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4365" y="4890770"/>
            <a:ext cx="9243695" cy="1521460"/>
          </a:xfrm>
          <a:prstGeom prst="rect">
            <a:avLst/>
          </a:prstGeom>
        </p:spPr>
      </p:pic>
      <p:pic>
        <p:nvPicPr>
          <p:cNvPr id="14" name="Content Placeholder 13" descr="plotting code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3915" y="153670"/>
            <a:ext cx="6200775" cy="4317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01650"/>
            <a:ext cx="73406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500" dirty="0">
                <a:latin typeface="Bahnschrift SemiLight" panose="020B0502040204020203" charset="0"/>
                <a:cs typeface="Bahnschrift SemiLight" panose="020B0502040204020203" charset="0"/>
              </a:rPr>
              <a:t>  </a:t>
            </a:r>
            <a:r>
              <a:rPr lang="en-US" sz="3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Before solving overfitting</a:t>
            </a:r>
          </a:p>
        </p:txBody>
      </p:sp>
      <p:pic>
        <p:nvPicPr>
          <p:cNvPr id="7" name="Content Placeholder 6" descr="the_model_itself_before_solving_overfitti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0780" r="8654" b="780"/>
          <a:stretch>
            <a:fillRect/>
          </a:stretch>
        </p:blipFill>
        <p:spPr>
          <a:xfrm>
            <a:off x="382270" y="1630045"/>
            <a:ext cx="5181600" cy="307022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6172200" y="501650"/>
            <a:ext cx="73406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After solving overfitting</a:t>
            </a:r>
          </a:p>
        </p:txBody>
      </p:sp>
      <p:pic>
        <p:nvPicPr>
          <p:cNvPr id="16" name="Content Placeholder 15" descr="the_model_itself_after_solving_overfitti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30045"/>
            <a:ext cx="5709285" cy="4429125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816600" y="1263015"/>
            <a:ext cx="15240" cy="493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3"/>
          <p:cNvSpPr txBox="1"/>
          <p:nvPr/>
        </p:nvSpPr>
        <p:spPr>
          <a:xfrm>
            <a:off x="513080" y="440690"/>
            <a:ext cx="5984875" cy="860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Problem statement:</a:t>
            </a:r>
            <a:r>
              <a:rPr lang="en-US" sz="5000" b="1" dirty="0">
                <a:latin typeface="Bahnschrift SemiLight" panose="020B0502040204020203" charset="0"/>
                <a:cs typeface="Bahnschrift SemiLight" panose="020B0502040204020203" charset="0"/>
              </a:rPr>
              <a:t> </a:t>
            </a:r>
          </a:p>
        </p:txBody>
      </p:sp>
      <p:sp>
        <p:nvSpPr>
          <p:cNvPr id="13" name="TextBox 4"/>
          <p:cNvSpPr txBox="1"/>
          <p:nvPr/>
        </p:nvSpPr>
        <p:spPr>
          <a:xfrm>
            <a:off x="1122871" y="1414493"/>
            <a:ext cx="7214558" cy="1245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We have different type of music files  like classical ,rock , pop and jazz and want to classify it.</a:t>
            </a:r>
            <a:r>
              <a:rPr lang="en-US" sz="2500" dirty="0"/>
              <a:t>  </a:t>
            </a:r>
          </a:p>
        </p:txBody>
      </p:sp>
      <p:pic>
        <p:nvPicPr>
          <p:cNvPr id="30" name="Picture 2" descr="A close up of a cell pho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675" y="2393950"/>
            <a:ext cx="4378325" cy="4464050"/>
          </a:xfrm>
          <a:prstGeom prst="rect">
            <a:avLst/>
          </a:prstGeom>
        </p:spPr>
      </p:pic>
      <p:sp>
        <p:nvSpPr>
          <p:cNvPr id="18" name="TextBox 3"/>
          <p:cNvSpPr txBox="1"/>
          <p:nvPr/>
        </p:nvSpPr>
        <p:spPr>
          <a:xfrm>
            <a:off x="513080" y="2660015"/>
            <a:ext cx="5984875" cy="860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Our datset:</a:t>
            </a:r>
            <a:r>
              <a:rPr lang="en-US" sz="5000" b="1" dirty="0">
                <a:latin typeface="Bahnschrift SemiLight" panose="020B0502040204020203" charset="0"/>
                <a:cs typeface="Bahnschrift SemiLight" panose="020B0502040204020203" charset="0"/>
              </a:rPr>
              <a:t> 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1228916" y="3520153"/>
            <a:ext cx="7214558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We used The GTZAN dataset which is a famous dataset for music genre recognition (MGR).</a:t>
            </a:r>
          </a:p>
          <a:p>
            <a:endParaRPr lang="en-US" sz="2500" dirty="0">
              <a:solidFill>
                <a:schemeClr val="accent5">
                  <a:lumMod val="50000"/>
                </a:schemeClr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  <a:p>
            <a:r>
              <a:rPr lang="en-US" altLang="ar-EG" sz="2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It consists of, Genres original files ( 10 type of music each one has 100 file of sound )</a:t>
            </a:r>
          </a:p>
          <a:p>
            <a:r>
              <a:rPr lang="en-US" altLang="ar-EG" sz="2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9745"/>
            <a:ext cx="73406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500" dirty="0">
                <a:latin typeface="Bahnschrift SemiLight" panose="020B0502040204020203" charset="0"/>
                <a:cs typeface="Bahnschrift SemiLight" panose="020B0502040204020203" charset="0"/>
              </a:rPr>
              <a:t>  </a:t>
            </a:r>
            <a:r>
              <a:rPr lang="en-US" sz="3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Before solving overfitting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6253480" y="499745"/>
            <a:ext cx="734060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After solving overfitting</a:t>
            </a:r>
          </a:p>
        </p:txBody>
      </p:sp>
      <p:pic>
        <p:nvPicPr>
          <p:cNvPr id="14" name="Content Placeholder 13" descr="after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3480" y="1158875"/>
            <a:ext cx="4902200" cy="3530600"/>
          </a:xfrm>
          <a:prstGeom prst="rect">
            <a:avLst/>
          </a:prstGeom>
        </p:spPr>
      </p:pic>
      <p:pic>
        <p:nvPicPr>
          <p:cNvPr id="15" name="Content Placeholder 14" descr="before_solvi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4315" y="1246505"/>
            <a:ext cx="4902200" cy="3530600"/>
          </a:xfrm>
          <a:prstGeom prst="rect">
            <a:avLst/>
          </a:prstGeom>
        </p:spPr>
      </p:pic>
      <p:pic>
        <p:nvPicPr>
          <p:cNvPr id="18" name="Picture 17" descr="after_epoch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" y="5801360"/>
            <a:ext cx="10212705" cy="814705"/>
          </a:xfrm>
          <a:prstGeom prst="rect">
            <a:avLst/>
          </a:prstGeom>
        </p:spPr>
      </p:pic>
      <p:pic>
        <p:nvPicPr>
          <p:cNvPr id="19" name="Picture 18" descr="last_two_epochs_befo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590" y="4777105"/>
            <a:ext cx="10074910" cy="739140"/>
          </a:xfrm>
          <a:prstGeom prst="rect">
            <a:avLst/>
          </a:prstGeom>
        </p:spPr>
      </p:pic>
      <p:sp>
        <p:nvSpPr>
          <p:cNvPr id="20" name="TextBox 5"/>
          <p:cNvSpPr txBox="1"/>
          <p:nvPr/>
        </p:nvSpPr>
        <p:spPr>
          <a:xfrm>
            <a:off x="-229235" y="4817745"/>
            <a:ext cx="203962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500" dirty="0">
                <a:latin typeface="Bahnschrift SemiLight" panose="020B0502040204020203" charset="0"/>
                <a:cs typeface="Bahnschrift SemiLight" panose="020B0502040204020203" charset="0"/>
              </a:rPr>
              <a:t>  </a:t>
            </a: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Before</a:t>
            </a:r>
            <a:r>
              <a:rPr lang="en-US" sz="3000" b="1" dirty="0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</a:p>
        </p:txBody>
      </p:sp>
      <p:sp>
        <p:nvSpPr>
          <p:cNvPr id="21" name="TextBox 5"/>
          <p:cNvSpPr txBox="1"/>
          <p:nvPr/>
        </p:nvSpPr>
        <p:spPr>
          <a:xfrm>
            <a:off x="10775315" y="5887085"/>
            <a:ext cx="203962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35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After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67790" y="5142230"/>
            <a:ext cx="592455" cy="0"/>
          </a:xfrm>
          <a:prstGeom prst="straightConnector1">
            <a:avLst/>
          </a:prstGeom>
          <a:ln w="603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410825" y="6169660"/>
            <a:ext cx="561975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772150" y="1263015"/>
            <a:ext cx="30480" cy="322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Rectangle 2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0" name="Rectangle 2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92" y="461503"/>
            <a:ext cx="3365794" cy="1704440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CNNS</a:t>
            </a:r>
            <a:r>
              <a:rPr lang="en-US" sz="5400" dirty="0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</a:p>
        </p:txBody>
      </p:sp>
      <p:grpSp>
        <p:nvGrpSpPr>
          <p:cNvPr id="242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3" name="Freeform: Shape 242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4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6" name="Freeform: Shape 2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00" y="2019148"/>
            <a:ext cx="4267522" cy="238945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Perform better than MLP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Less parameter in dense layers than MLP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pic>
        <p:nvPicPr>
          <p:cNvPr id="29" name="Picture 28" descr="Diagram, engineering drawing&#10;&#10;Description automatically generated">
            <a:extLst>
              <a:ext uri="{FF2B5EF4-FFF2-40B4-BE49-F238E27FC236}">
                <a16:creationId xmlns:a16="http://schemas.microsoft.com/office/drawing/2014/main" id="{8A8A74DB-28B7-44BA-BB02-248AEB9AC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5" b="12833"/>
          <a:stretch>
            <a:fillRect/>
          </a:stretch>
        </p:blipFill>
        <p:spPr>
          <a:xfrm>
            <a:off x="4667785" y="1706830"/>
            <a:ext cx="7079226" cy="3179802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912C1D93-8442-4DE9-B621-8C4884E037BC}"/>
              </a:ext>
            </a:extLst>
          </p:cNvPr>
          <p:cNvSpPr txBox="1">
            <a:spLocks/>
          </p:cNvSpPr>
          <p:nvPr/>
        </p:nvSpPr>
        <p:spPr>
          <a:xfrm>
            <a:off x="648750" y="5157746"/>
            <a:ext cx="7064055" cy="238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CNNs are wonderful for images but what about audio?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23B4-B0CF-4DD1-BEAC-ABD261A4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+We can think of audio as image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(we use usually for audios in deep learning networks features/ representation as 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</a:rPr>
              <a:t>               </a:t>
            </a:r>
            <a:r>
              <a:rPr lang="en-US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-</a:t>
            </a:r>
            <a:r>
              <a:rPr lang="en-US" sz="2800" dirty="0">
                <a:solidFill>
                  <a:srgbClr val="C0000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Spectrogram/MFCC  = Audio to image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+Both of them can </a:t>
            </a:r>
            <a:r>
              <a:rPr lang="en-US" dirty="0">
                <a:solidFill>
                  <a:srgbClr val="C0000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be visualized as 2d array 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which is very comparable to an image.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More 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over</a:t>
            </a:r>
            <a:r>
              <a:rPr lang="en-US" dirty="0">
                <a:solidFill>
                  <a:srgbClr val="C0000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 audios is also structured 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(each value </a:t>
            </a:r>
            <a:r>
              <a:rPr lang="en-US" dirty="0">
                <a:solidFill>
                  <a:srgbClr val="C0000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related other values not random</a:t>
            </a:r>
            <a:r>
              <a:rPr lang="en-US" dirty="0">
                <a:solidFill>
                  <a:srgbClr val="002060"/>
                </a:solidFill>
                <a:latin typeface="Bahnschrift SemiLight" panose="020B0502040204020203" pitchFamily="34" charset="0"/>
                <a:cs typeface="Bahnschrift SemiLight" panose="020B0502040204020203" charset="0"/>
              </a:rPr>
              <a:t> as well in images)</a:t>
            </a:r>
            <a:endParaRPr lang="en-US" sz="2800" dirty="0">
              <a:solidFill>
                <a:srgbClr val="002060"/>
              </a:solidFill>
              <a:latin typeface="Bahnschrift SemiLight" panose="020B0502040204020203" pitchFamily="34" charset="0"/>
              <a:cs typeface="Bahnschrift SemiLight" panose="020B0502040204020203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0AA08-21AF-411E-8C1B-816874F8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256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How does CNN apply to audio ?</a:t>
            </a:r>
            <a:r>
              <a:rPr lang="en-US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517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80" y="413654"/>
            <a:ext cx="7362559" cy="14274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 SemiLight" panose="020B0502040204020203" charset="0"/>
              </a:rPr>
              <a:t>For spectrogram: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60" y="1540931"/>
            <a:ext cx="4131310" cy="12040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Time , frequency = x ,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Amplitude = pixel value </a:t>
            </a:r>
          </a:p>
          <a:p>
            <a:endParaRPr lang="en-US" sz="2000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pic>
        <p:nvPicPr>
          <p:cNvPr id="5" name="Picture 4" descr="Chart, histogram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508" y="1383809"/>
            <a:ext cx="5657555" cy="4061039"/>
          </a:xfrm>
          <a:prstGeom prst="rect">
            <a:avLst/>
          </a:prstGeom>
        </p:spPr>
      </p:pic>
      <p:grpSp>
        <p:nvGrpSpPr>
          <p:cNvPr id="24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1575BD-FC9A-4D91-A24E-99ED6DF9E23E}"/>
              </a:ext>
            </a:extLst>
          </p:cNvPr>
          <p:cNvSpPr txBox="1">
            <a:spLocks/>
          </p:cNvSpPr>
          <p:nvPr/>
        </p:nvSpPr>
        <p:spPr>
          <a:xfrm>
            <a:off x="209312" y="3148214"/>
            <a:ext cx="5886688" cy="2828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Note :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CNNs doesn't work well with spectrogram representation as MFCCs does because:</a:t>
            </a:r>
          </a:p>
          <a:p>
            <a:pPr>
              <a:buFontTx/>
              <a:buChar char="-"/>
            </a:pPr>
            <a:r>
              <a:rPr lang="en-US" sz="33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particular observed frequency </a:t>
            </a:r>
            <a:r>
              <a:rPr lang="en-US" sz="33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in a spectrogram cannot be assumed to belong to </a:t>
            </a:r>
            <a:r>
              <a:rPr lang="en-US" sz="33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a single sound </a:t>
            </a:r>
            <a:r>
              <a:rPr lang="en-US" sz="33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as the magnitude of that frequency could have been produced by any </a:t>
            </a:r>
            <a:r>
              <a:rPr lang="en-US" sz="33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number of sounds</a:t>
            </a:r>
          </a:p>
          <a:p>
            <a:pPr>
              <a:buFontTx/>
              <a:buChar char="-"/>
            </a:pPr>
            <a:r>
              <a:rPr lang="en-US" sz="33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The axes </a:t>
            </a:r>
            <a:r>
              <a:rPr lang="en-US" sz="33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of spectrograms do not </a:t>
            </a:r>
            <a:r>
              <a:rPr lang="en-US" sz="33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carry the same meaning</a:t>
            </a:r>
          </a:p>
          <a:p>
            <a:endParaRPr lang="en-US" sz="2000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1C415-CE5E-4E4B-BAC1-30DA40A81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248" y="6057013"/>
            <a:ext cx="5976597" cy="6151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" y="15240"/>
            <a:ext cx="7069844" cy="22529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Preparing MFCCs for a CNN</a:t>
            </a:r>
            <a:r>
              <a:rPr lang="en-US" sz="4000" dirty="0">
                <a:latin typeface="Bahnschrift SemiLight" panose="020B0502040204020203" charset="0"/>
                <a:cs typeface="Bahnschrift SemiLight" panose="020B0502040204020203" charset="0"/>
              </a:rPr>
              <a:t>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06" y="1474567"/>
            <a:ext cx="5688221" cy="22991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13 MFCCs </a:t>
            </a:r>
          </a:p>
          <a:p>
            <a:pPr marL="0" indent="0">
              <a:buNone/>
            </a:pPr>
            <a:r>
              <a:rPr lang="en-US" sz="1800" i="0" dirty="0">
                <a:solidFill>
                  <a:schemeClr val="accent4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Traditional MFCC systems use only 8–13 cepstral coefficients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Bahnschrift SemiLight" panose="020B0502040204020203" pitchFamily="34" charset="0"/>
              <a:cs typeface="Bahnschrift SemiLight" panose="020B05020402040202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Hop Length  512 samples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accent4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The number of samples between successive frames</a:t>
            </a:r>
          </a:p>
          <a:p>
            <a:pPr marL="0" indent="0">
              <a:buNone/>
            </a:pPr>
            <a:endParaRPr lang="en-US" sz="2600" dirty="0">
              <a:solidFill>
                <a:schemeClr val="accent4">
                  <a:lumMod val="60000"/>
                  <a:lumOff val="40000"/>
                </a:schemeClr>
              </a:solidFill>
              <a:latin typeface="Bahnschrift SemiLight" panose="020B0502040204020203" pitchFamily="34" charset="0"/>
              <a:cs typeface="Bahnschrift SemiLight" panose="020B0502040204020203" charset="0"/>
            </a:endParaRPr>
          </a:p>
          <a:p>
            <a:pPr marL="0" indent="0">
              <a:buNone/>
            </a:pPr>
            <a:endParaRPr lang="en-US" sz="2000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pic>
        <p:nvPicPr>
          <p:cNvPr id="5" name="Picture 4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66" y="1389485"/>
            <a:ext cx="4889451" cy="4067330"/>
          </a:xfrm>
          <a:prstGeom prst="rect">
            <a:avLst/>
          </a:prstGeom>
        </p:spPr>
      </p:pic>
      <p:grpSp>
        <p:nvGrpSpPr>
          <p:cNvPr id="24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649B228-C514-4925-8A54-0CB326F56109}"/>
              </a:ext>
            </a:extLst>
          </p:cNvPr>
          <p:cNvSpPr txBox="1">
            <a:spLocks/>
          </p:cNvSpPr>
          <p:nvPr/>
        </p:nvSpPr>
        <p:spPr>
          <a:xfrm>
            <a:off x="209314" y="4670816"/>
            <a:ext cx="4202516" cy="138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endParaRPr lang="en-US" sz="2000" dirty="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BDA7B8B-FE12-4879-9A7A-227B8A475EE7}"/>
              </a:ext>
            </a:extLst>
          </p:cNvPr>
          <p:cNvSpPr txBox="1">
            <a:spLocks/>
          </p:cNvSpPr>
          <p:nvPr/>
        </p:nvSpPr>
        <p:spPr>
          <a:xfrm>
            <a:off x="346292" y="3773754"/>
            <a:ext cx="5987711" cy="295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Input data for CNNs: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Data shape = 100*13*1</a:t>
            </a:r>
          </a:p>
          <a:p>
            <a:pPr marL="0" indent="0">
              <a:buNone/>
            </a:pPr>
            <a:r>
              <a:rPr lang="en-US" sz="2000" dirty="0">
                <a:latin typeface="Bahnschrift SemiLight" panose="020B0502040204020203" charset="0"/>
                <a:cs typeface="Bahnschrift SemiLight" panose="020B0502040204020203" charset="0"/>
              </a:rPr>
              <a:t>100 </a:t>
            </a:r>
            <a:r>
              <a:rPr lang="en-US" sz="2000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time windows </a:t>
            </a:r>
            <a:r>
              <a:rPr lang="en-US" sz="2000" dirty="0">
                <a:latin typeface="Bahnschrift SemiLight" panose="020B0502040204020203" charset="0"/>
                <a:cs typeface="Bahnschrift SemiLight" panose="020B0502040204020203" charset="0"/>
              </a:rPr>
              <a:t>(sliding window) with 13 MFCC feature we extract and depth is 1 (one channel as gray scale not RGB or something)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04" y="224811"/>
            <a:ext cx="4883314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Code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636" y="1550374"/>
            <a:ext cx="5872254" cy="3782695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1-Create train/validation and test sets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2-Build CNN Network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3-Compile network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4-Train CNN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5-Evaluate CNN on test set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6-Predict on a sample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87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15240"/>
            <a:ext cx="7672705" cy="223710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Create train validation/test set</a:t>
            </a:r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14" y="1544955"/>
            <a:ext cx="5197129" cy="3188315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335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Load the dataset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35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Splits the data into train/validation (25%)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35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Splits the data into train/test (20%)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335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Add new axis </a:t>
            </a:r>
            <a:r>
              <a:rPr lang="en-US" sz="8335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(depth) </a:t>
            </a:r>
            <a:r>
              <a:rPr lang="en-US" sz="8335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for the input array (as CNN needs 3d array as input)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 descr="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97" y="1397200"/>
            <a:ext cx="6387190" cy="3241498"/>
          </a:xfrm>
          <a:prstGeom prst="rect">
            <a:avLst/>
          </a:prstGeom>
        </p:spPr>
      </p:pic>
      <p:grpSp>
        <p:nvGrpSpPr>
          <p:cNvPr id="97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8" name="Freeform: Shape 97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9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1" name="Freeform: Shape 100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99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8" y="5283658"/>
            <a:ext cx="8877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165" y="2444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Build an CNN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806" cy="31164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Build network topology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Three conv layers with </a:t>
            </a:r>
            <a:r>
              <a:rPr lang="en-US" dirty="0" err="1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Relu</a:t>
            </a:r>
            <a:endParaRPr lang="en-US" dirty="0">
              <a:solidFill>
                <a:srgbClr val="C00000"/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Fully connected layer with </a:t>
            </a:r>
            <a:r>
              <a:rPr lang="en-US" dirty="0" err="1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ReLu</a:t>
            </a:r>
            <a:endParaRPr lang="en-US" dirty="0">
              <a:solidFill>
                <a:srgbClr val="C00000"/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Output Layer  with </a:t>
            </a:r>
            <a:r>
              <a:rPr lang="en-US" dirty="0">
                <a:solidFill>
                  <a:srgbClr val="C00000"/>
                </a:solidFill>
                <a:latin typeface="Bahnschrift SemiLight" panose="020B0502040204020203" charset="0"/>
                <a:cs typeface="Bahnschrift SemiLight" panose="020B0502040204020203" charset="0"/>
              </a:rPr>
              <a:t>SoftMax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2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3" name="Freeform: Shape 17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8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9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20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21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22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23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30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1" name="Freeform: Shape 28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29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30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3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3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33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" name="Freeform: Shape 27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88"/>
            <a:ext cx="12649200" cy="745544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36" y="742054"/>
            <a:ext cx="7324974" cy="4046256"/>
          </a:xfrm>
        </p:spPr>
      </p:pic>
      <p:sp>
        <p:nvSpPr>
          <p:cNvPr id="6" name="TextBox 5"/>
          <p:cNvSpPr txBox="1"/>
          <p:nvPr/>
        </p:nvSpPr>
        <p:spPr>
          <a:xfrm>
            <a:off x="243595" y="1534160"/>
            <a:ext cx="4082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Compile </a:t>
            </a:r>
          </a:p>
          <a:p>
            <a:pPr algn="l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define network hyper paraments [ loss function   learning rate , accuracy ]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Train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Plotting [ Next slide 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Evaluating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/>
        </p:nvSpPr>
        <p:spPr>
          <a:xfrm>
            <a:off x="372110" y="441325"/>
            <a:ext cx="7456805" cy="1292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Dataset preprocessing:</a:t>
            </a:r>
            <a:r>
              <a:rPr lang="en-US" b="1" dirty="0"/>
              <a:t> </a:t>
            </a:r>
          </a:p>
        </p:txBody>
      </p:sp>
      <p:pic>
        <p:nvPicPr>
          <p:cNvPr id="13" name="Picture 7" descr="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03" y="5039834"/>
            <a:ext cx="4217582" cy="1355452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245132" y="2819873"/>
            <a:ext cx="93023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Using librosa :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ea typeface="+mn-lt"/>
                <a:cs typeface="Bahnschrift SemiLight" panose="020B0502040204020203" charset="0"/>
              </a:rPr>
              <a:t>is a python package for music and audio analysis.</a:t>
            </a:r>
          </a:p>
          <a:p>
            <a:pPr marL="457200" indent="-457200">
              <a:buFont typeface="Arial" panose="020B0604020202020204"/>
              <a:buChar char="•"/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Bahnschrift SemiLight" panose="020B0502040204020203" charset="0"/>
              <a:ea typeface="+mn-lt"/>
              <a:cs typeface="Bahnschrift SemiLight" panose="020B0502040204020203" charset="0"/>
            </a:endParaRPr>
          </a:p>
          <a:p>
            <a:pPr marL="457200" indent="-457200">
              <a:buFont typeface="Arial" panose="020B0604020202020204"/>
              <a:buChar char="•"/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pic>
        <p:nvPicPr>
          <p:cNvPr id="11" name="صورة 10" descr="li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224" y="3904666"/>
            <a:ext cx="5269630" cy="752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141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2" name="Freeform: Shape 21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aphic 157"/>
          <p:cNvGrpSpPr>
            <a:grpSpLocks noGrp="1" noUngrp="1" noRot="1" noChangeAspect="1" noMove="1" noResize="1"/>
          </p:cNvGrpSpPr>
          <p:nvPr/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1" name="Freeform: Shape 30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4" name="Freeform: Shape 43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92" y="790024"/>
            <a:ext cx="5996619" cy="877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kern="1200" dirty="0">
                <a:solidFill>
                  <a:srgbClr val="002060"/>
                </a:solidFill>
                <a:latin typeface="Bahnschrift SemiLight" panose="020B0502040204020203" charset="0"/>
                <a:ea typeface="+mj-ea"/>
                <a:cs typeface="Bahnschrift SemiLight" panose="020B0502040204020203" charset="0"/>
              </a:rPr>
              <a:t>Output on </a:t>
            </a:r>
            <a:r>
              <a:rPr lang="en-US" sz="4500" kern="1200" dirty="0" err="1">
                <a:solidFill>
                  <a:srgbClr val="002060"/>
                </a:solidFill>
                <a:latin typeface="Bahnschrift SemiLight" panose="020B0502040204020203" charset="0"/>
                <a:ea typeface="+mj-ea"/>
                <a:cs typeface="Bahnschrift SemiLight" panose="020B0502040204020203" charset="0"/>
              </a:rPr>
              <a:t>Colab</a:t>
            </a:r>
            <a:endParaRPr lang="en-US" sz="4500" kern="1200" dirty="0">
              <a:solidFill>
                <a:srgbClr val="002060"/>
              </a:solidFill>
              <a:latin typeface="Bahnschrift SemiLight" panose="020B0502040204020203" charset="0"/>
              <a:ea typeface="+mj-ea"/>
              <a:cs typeface="Bahnschrift SemiLight" panose="020B0502040204020203" charset="0"/>
            </a:endParaRPr>
          </a:p>
        </p:txBody>
      </p:sp>
      <p:grpSp>
        <p:nvGrpSpPr>
          <p:cNvPr id="53" name="Cross"/>
          <p:cNvGrpSpPr>
            <a:grpSpLocks noGrp="1" noUngrp="1" noRot="1" noChangeAspect="1" noMove="1" noResize="1"/>
          </p:cNvGrpSpPr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Table&#10;&#10;Description automatically generated with medium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97" y="193743"/>
            <a:ext cx="6423529" cy="4932819"/>
          </a:xfrm>
          <a:prstGeom prst="rect">
            <a:avLst/>
          </a:prstGeom>
        </p:spPr>
      </p:pic>
      <p:grpSp>
        <p:nvGrpSpPr>
          <p:cNvPr id="57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8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0" name="Freeform: Shape 59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: Shape 58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Show notebooks in Drive">
            <a:extLst>
              <a:ext uri="{FF2B5EF4-FFF2-40B4-BE49-F238E27FC236}">
                <a16:creationId xmlns:a16="http://schemas.microsoft.com/office/drawing/2014/main" id="{A8235024-8D67-44E8-B646-07F8CA5E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3" y="1012324"/>
            <a:ext cx="3167108" cy="31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049575E0-47C0-428B-A161-19D66809AD3B}"/>
              </a:ext>
            </a:extLst>
          </p:cNvPr>
          <p:cNvSpPr txBox="1">
            <a:spLocks/>
          </p:cNvSpPr>
          <p:nvPr/>
        </p:nvSpPr>
        <p:spPr>
          <a:xfrm>
            <a:off x="231390" y="5436500"/>
            <a:ext cx="5996619" cy="87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Accuracy reach to 77%</a:t>
            </a:r>
          </a:p>
        </p:txBody>
      </p:sp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69C4B420-7A0C-42F2-B3A3-4C12BE243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89" y="5457870"/>
            <a:ext cx="5996619" cy="107178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Output on local device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02660-99D2-4FA7-8C01-6D04BC828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70" y="1956619"/>
            <a:ext cx="9742212" cy="250075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64CBDB-B26B-4082-A247-DF406FD5B50B}"/>
              </a:ext>
            </a:extLst>
          </p:cNvPr>
          <p:cNvSpPr txBox="1">
            <a:spLocks/>
          </p:cNvSpPr>
          <p:nvPr/>
        </p:nvSpPr>
        <p:spPr>
          <a:xfrm>
            <a:off x="581660" y="5220190"/>
            <a:ext cx="5996619" cy="87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  <a:latin typeface="Bahnschrift SemiLight" panose="020B0502040204020203" charset="0"/>
                <a:cs typeface="Bahnschrift SemiLight" panose="020B0502040204020203" charset="0"/>
              </a:rPr>
              <a:t>Accuracy reach to 70%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5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6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7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aphic 141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9" name="Freeform: Shape 18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9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0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1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22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23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5" name="Graphic 157"/>
          <p:cNvGrpSpPr>
            <a:grpSpLocks noGrp="1" noUngrp="1" noRot="1" noChangeAspect="1" noMove="1" noResize="1"/>
          </p:cNvGrpSpPr>
          <p:nvPr/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28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29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30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31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32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33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32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74" y="707181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002060"/>
                </a:solidFill>
                <a:latin typeface="Bahnschrift SemiLight" panose="020B0502040204020203" charset="0"/>
                <a:ea typeface="+mj-ea"/>
                <a:cs typeface="Bahnschrift SemiLight" panose="020B0502040204020203" charset="0"/>
              </a:rPr>
              <a:t>Plotting </a:t>
            </a:r>
          </a:p>
        </p:txBody>
      </p:sp>
      <p:grpSp>
        <p:nvGrpSpPr>
          <p:cNvPr id="52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3" name="Freeform: Shape 52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Cross"/>
          <p:cNvGrpSpPr>
            <a:grpSpLocks noGrp="1" noUngrp="1" noRot="1" noChangeAspect="1" noMove="1" noResize="1"/>
          </p:cNvGrpSpPr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Content Placeholder 10" descr="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67" y="957413"/>
            <a:ext cx="7113272" cy="5334954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1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2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aphic 141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4" name="Freeform: Shape 18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19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20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21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22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23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/>
          <p:cNvGrpSpPr>
            <a:grpSpLocks noGrp="1" noUngrp="1" noRot="1" noChangeAspect="1" noMove="1" noResize="1"/>
          </p:cNvGrpSpPr>
          <p:nvPr/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0" name="Freeform: Shape 27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28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29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30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31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32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33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90" y="-120495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kern="1200" dirty="0">
                <a:solidFill>
                  <a:srgbClr val="002060"/>
                </a:solidFill>
                <a:latin typeface="Bahnschrift SemiLight" panose="020B0502040204020203" charset="0"/>
                <a:ea typeface="+mj-ea"/>
                <a:cs typeface="Bahnschrift SemiLight" panose="020B0502040204020203" charset="0"/>
              </a:rPr>
              <a:t>Predict on a sample</a:t>
            </a:r>
          </a:p>
        </p:txBody>
      </p:sp>
      <p:grpSp>
        <p:nvGrpSpPr>
          <p:cNvPr id="50" name="Cross"/>
          <p:cNvGrpSpPr>
            <a:grpSpLocks noGrp="1" noUngrp="1" noRot="1" noChangeAspect="1" noMove="1" noResize="1"/>
          </p:cNvGrpSpPr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5" y="1496575"/>
            <a:ext cx="8623935" cy="3104515"/>
          </a:xfrm>
          <a:prstGeom prst="rect">
            <a:avLst/>
          </a:prstGeom>
        </p:spPr>
      </p:pic>
      <p:grpSp>
        <p:nvGrpSpPr>
          <p:cNvPr id="54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72" y="5312729"/>
            <a:ext cx="5512435" cy="116679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E1E5-9FE0-4C87-B49F-339FDBE1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4" y="9326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GitHub repo for coding: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201B-219F-403A-9E7B-D69F6DD7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84" y="2258244"/>
            <a:ext cx="10515600" cy="6914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https://github.com/shimaahamdy/music-genre-classification</a:t>
            </a:r>
          </a:p>
        </p:txBody>
      </p:sp>
      <p:pic>
        <p:nvPicPr>
          <p:cNvPr id="2052" name="Picture 4" descr="Github Profile | مستقل">
            <a:extLst>
              <a:ext uri="{FF2B5EF4-FFF2-40B4-BE49-F238E27FC236}">
                <a16:creationId xmlns:a16="http://schemas.microsoft.com/office/drawing/2014/main" id="{434AE0BE-65B9-43BF-BA4E-1B30FAD7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55" y="3018504"/>
            <a:ext cx="3507658" cy="35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86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0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1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2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aphic 141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4" name="Freeform: Shape 18"/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19"/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20"/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21"/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22"/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23"/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/>
          <p:cNvGrpSpPr>
            <a:grpSpLocks noGrp="1" noUngrp="1" noRot="1" noChangeAspect="1" noMove="1" noResize="1"/>
          </p:cNvGrpSpPr>
          <p:nvPr/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0" name="Freeform: Shape 27"/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28"/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29"/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30"/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31"/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32"/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33"/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Cross"/>
          <p:cNvGrpSpPr>
            <a:grpSpLocks noGrp="1" noUngrp="1" noRot="1" noChangeAspect="1" noMove="1" noResize="1"/>
          </p:cNvGrpSpPr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20640000">
            <a:off x="2855942" y="728144"/>
            <a:ext cx="6232920" cy="43516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000" dirty="0">
                <a:solidFill>
                  <a:schemeClr val="accent4">
                    <a:lumMod val="50000"/>
                  </a:schemeClr>
                </a:solidFill>
              </a:rPr>
              <a:t>Thank   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956390" y="340242"/>
            <a:ext cx="9952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Bahnschrift SemiLight" panose="020B0502040204020203" charset="0"/>
              <a:ea typeface="+mn-lt"/>
              <a:cs typeface="Bahnschrift SemiLight" panose="020B0502040204020203" charset="0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make dictionary to store mapping, labels, and MFCCs</a:t>
            </a:r>
          </a:p>
          <a:p>
            <a:endParaRPr lang="en-US" dirty="0"/>
          </a:p>
        </p:txBody>
      </p:sp>
      <p:pic>
        <p:nvPicPr>
          <p:cNvPr id="4" name="صورة 3" descr="dictonary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28" y="1254643"/>
            <a:ext cx="7527851" cy="2015948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1892596" y="3700131"/>
            <a:ext cx="38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mapping</a:t>
            </a:r>
          </a:p>
        </p:txBody>
      </p:sp>
      <p:pic>
        <p:nvPicPr>
          <p:cNvPr id="6" name="صورة 5" descr="mapp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959" y="4316819"/>
            <a:ext cx="8846288" cy="2541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2"/>
          <p:cNvSpPr txBox="1"/>
          <p:nvPr/>
        </p:nvSpPr>
        <p:spPr>
          <a:xfrm>
            <a:off x="1357024" y="3970689"/>
            <a:ext cx="11153953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Calculate the start and the end of the segment (10 segment )</a:t>
            </a:r>
          </a:p>
        </p:txBody>
      </p:sp>
      <p:pic>
        <p:nvPicPr>
          <p:cNvPr id="13" name="Picture 4" descr="Graphical user interface,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32" y="4566358"/>
            <a:ext cx="8867954" cy="2036461"/>
          </a:xfrm>
          <a:prstGeom prst="rect">
            <a:avLst/>
          </a:prstGeom>
        </p:spPr>
      </p:pic>
      <p:sp>
        <p:nvSpPr>
          <p:cNvPr id="15" name="مربع نص 14"/>
          <p:cNvSpPr txBox="1"/>
          <p:nvPr/>
        </p:nvSpPr>
        <p:spPr>
          <a:xfrm>
            <a:off x="1765005" y="1127050"/>
            <a:ext cx="101221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Convert wav files to  signal array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0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67" y="2190279"/>
            <a:ext cx="9601199" cy="1383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3"/>
          <p:cNvSpPr txBox="1"/>
          <p:nvPr/>
        </p:nvSpPr>
        <p:spPr>
          <a:xfrm>
            <a:off x="744388" y="948294"/>
            <a:ext cx="4410973" cy="953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ea typeface="+mn-lt"/>
                <a:cs typeface="Bahnschrift SemiLight" panose="020B0502040204020203" charset="0"/>
              </a:rPr>
              <a:t>Mel-frequency cepstral coefficients (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ea typeface="+mn-lt"/>
                <a:cs typeface="Bahnschrift SemiLight" panose="020B0502040204020203" charset="0"/>
              </a:rPr>
              <a:t>MFCCs</a:t>
            </a:r>
            <a:r>
              <a:rPr lang="en-US" sz="280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ea typeface="+mn-lt"/>
                <a:cs typeface="Bahnschrift SemiLight" panose="020B0502040204020203" charset="0"/>
              </a:rPr>
              <a:t>)</a:t>
            </a:r>
          </a:p>
        </p:txBody>
      </p:sp>
      <p:pic>
        <p:nvPicPr>
          <p:cNvPr id="13" name="Picture 3" descr="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92" y="556300"/>
            <a:ext cx="6423803" cy="5909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Picture 2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1848066"/>
            <a:ext cx="9112368" cy="1278434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713117" y="1115683"/>
            <a:ext cx="4957313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Extract mfcc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626853" y="3531079"/>
            <a:ext cx="114846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cs typeface="Bahnschrift SemiLight" panose="020B0502040204020203" charset="0"/>
              </a:rPr>
              <a:t>  Mfcc as a list and get the labels </a:t>
            </a:r>
          </a:p>
        </p:txBody>
      </p:sp>
      <p:pic>
        <p:nvPicPr>
          <p:cNvPr id="17" name="صورة 16" descr="lab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8" y="4402385"/>
            <a:ext cx="9994604" cy="1722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Top Left"/>
          <p:cNvGrpSpPr>
            <a:grpSpLocks noGrp="1" noUngrp="1" noRot="1" noChangeAspect="1" noMove="1" noResize="1"/>
          </p:cNvGrpSpPr>
          <p:nvPr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55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2" name="Bottom Right"/>
          <p:cNvGrpSpPr>
            <a:grpSpLocks noGrp="1" noUngrp="1" noRot="1" noChangeAspect="1" noMove="1" noResize="1"/>
          </p:cNvGrpSpPr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3" name="Freeform: Shape 242"/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4" name="Graphic 157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6" name="Freeform: Shape 245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/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Top Left"/>
          <p:cNvGrpSpPr>
            <a:grpSpLocks noGrp="1" noUngrp="1" noRot="1" noChangeAspect="1" noMove="1" noResize="1"/>
          </p:cNvGrpSpPr>
          <p:nvPr/>
        </p:nvGrpSpPr>
        <p:grpSpPr>
          <a:xfrm>
            <a:off x="137849" y="142178"/>
            <a:ext cx="2198951" cy="3331254"/>
            <a:chOff x="10849" y="15178"/>
            <a:chExt cx="2198951" cy="3331254"/>
          </a:xfrm>
        </p:grpSpPr>
        <p:sp>
          <p:nvSpPr>
            <p:cNvPr id="4" name="Freeform: Shape 254"/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55"/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56"/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7"/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58"/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9"/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0"/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" name="Picture 2" descr="A screen shot of a pers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2" y="2590416"/>
            <a:ext cx="6783236" cy="1447128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95275" y="1387955"/>
            <a:ext cx="4813539" cy="953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>
                <a:solidFill>
                  <a:schemeClr val="accent5">
                    <a:lumMod val="50000"/>
                  </a:schemeClr>
                </a:solidFill>
                <a:latin typeface="Bahnschrift SemiLight" panose="020B0502040204020203" charset="0"/>
                <a:ea typeface="+mn-lt"/>
                <a:cs typeface="Bahnschrift SemiLight" panose="020B0502040204020203" charset="0"/>
              </a:rPr>
              <a:t>save MFCCs to json file</a:t>
            </a:r>
            <a:endParaRPr lang="en-US" sz="2800">
              <a:solidFill>
                <a:schemeClr val="accent5">
                  <a:lumMod val="50000"/>
                </a:schemeClr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  <a:p>
            <a:endParaRPr lang="en-US" sz="2800" dirty="0">
              <a:solidFill>
                <a:schemeClr val="accent5">
                  <a:lumMod val="50000"/>
                </a:schemeClr>
              </a:solidFill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Cross"/>
          <p:cNvGrpSpPr>
            <a:grpSpLocks noGrp="1" noUngrp="1" noRot="1" noChangeAspect="1" noMove="1" noResize="1"/>
          </p:cNvGrpSpPr>
          <p:nvPr/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"/>
          <p:cNvSpPr txBox="1"/>
          <p:nvPr/>
        </p:nvSpPr>
        <p:spPr>
          <a:xfrm>
            <a:off x="-5751" y="468702"/>
            <a:ext cx="5201728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Font typeface="Arial" panose="020B0604020202020204"/>
              <a:buChar char="•"/>
            </a:pPr>
            <a:r>
              <a:rPr lang="en-US" sz="2800" b="1">
                <a:latin typeface="Bahnschrift SemiLight" panose="020B0502040204020203" charset="0"/>
                <a:cs typeface="Bahnschrift SemiLight" panose="020B0502040204020203" charset="0"/>
              </a:rPr>
              <a:t>The joson file</a:t>
            </a:r>
            <a:r>
              <a:rPr lang="en-US" sz="2800" b="1"/>
              <a:t> </a:t>
            </a:r>
            <a:endParaRPr lang="en-US" b="1"/>
          </a:p>
        </p:txBody>
      </p:sp>
      <p:pic>
        <p:nvPicPr>
          <p:cNvPr id="13" name="Picture 3" descr="A picture containing timeli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52" y="725547"/>
            <a:ext cx="4669766" cy="5675253"/>
          </a:xfrm>
          <a:prstGeom prst="rect">
            <a:avLst/>
          </a:prstGeom>
        </p:spPr>
      </p:pic>
      <p:pic>
        <p:nvPicPr>
          <p:cNvPr id="14" name="Picture 4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3" y="990396"/>
            <a:ext cx="4334773" cy="545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DarkSeedRightStep">
      <a:dk1>
        <a:srgbClr val="000000"/>
      </a:dk1>
      <a:lt1>
        <a:srgbClr val="FFFFFF"/>
      </a:lt1>
      <a:dk2>
        <a:srgbClr val="1B3021"/>
      </a:dk2>
      <a:lt2>
        <a:srgbClr val="F3F0F2"/>
      </a:lt2>
      <a:accent1>
        <a:srgbClr val="47B665"/>
      </a:accent1>
      <a:accent2>
        <a:srgbClr val="3BB18C"/>
      </a:accent2>
      <a:accent3>
        <a:srgbClr val="4AB0BC"/>
      </a:accent3>
      <a:accent4>
        <a:srgbClr val="3B74B1"/>
      </a:accent4>
      <a:accent5>
        <a:srgbClr val="4D54C3"/>
      </a:accent5>
      <a:accent6>
        <a:srgbClr val="6B43B5"/>
      </a:accent6>
      <a:hlink>
        <a:srgbClr val="A0873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935</Words>
  <Application>Microsoft Office PowerPoint</Application>
  <PresentationFormat>Widescreen</PresentationFormat>
  <Paragraphs>139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Avenir Next LT Pro</vt:lpstr>
      <vt:lpstr>AvenirNext LT Pro Medium</vt:lpstr>
      <vt:lpstr>Bahnschrift SemiLight</vt:lpstr>
      <vt:lpstr>Calibri</vt:lpstr>
      <vt:lpstr>Posterama</vt:lpstr>
      <vt:lpstr>ExploreVTI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Solving overfitting</vt:lpstr>
      <vt:lpstr>What is overfitting problem? </vt:lpstr>
      <vt:lpstr>How can we overcome overfitting?  </vt:lpstr>
      <vt:lpstr>Plotting:   </vt:lpstr>
      <vt:lpstr>PowerPoint Presentation</vt:lpstr>
      <vt:lpstr>PowerPoint Presentation</vt:lpstr>
      <vt:lpstr>CNNS </vt:lpstr>
      <vt:lpstr>How does CNN apply to audio ? </vt:lpstr>
      <vt:lpstr>For spectrogram: </vt:lpstr>
      <vt:lpstr>Preparing MFCCs for a CNN: </vt:lpstr>
      <vt:lpstr>Code structure:</vt:lpstr>
      <vt:lpstr>Create train validation/test set  </vt:lpstr>
      <vt:lpstr>Build an CNN Network</vt:lpstr>
      <vt:lpstr>PowerPoint Presentation</vt:lpstr>
      <vt:lpstr>PowerPoint Presentation</vt:lpstr>
      <vt:lpstr>Output on Colab</vt:lpstr>
      <vt:lpstr>Output on local device</vt:lpstr>
      <vt:lpstr>Plotting </vt:lpstr>
      <vt:lpstr>Predict on a sample</vt:lpstr>
      <vt:lpstr>GitHub repo for coding: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CNNS</dc:title>
  <dc:creator>Osama Ahmed</dc:creator>
  <cp:lastModifiedBy>shaima160388@feng.bu.edu.eg</cp:lastModifiedBy>
  <cp:revision>36</cp:revision>
  <dcterms:created xsi:type="dcterms:W3CDTF">2021-01-04T01:06:00Z</dcterms:created>
  <dcterms:modified xsi:type="dcterms:W3CDTF">2021-01-06T01:54:32Z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