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4" r:id="rId3"/>
    <p:sldId id="275" r:id="rId4"/>
    <p:sldId id="276" r:id="rId5"/>
    <p:sldId id="262" r:id="rId6"/>
    <p:sldId id="263" r:id="rId7"/>
    <p:sldId id="271" r:id="rId8"/>
    <p:sldId id="272" r:id="rId9"/>
    <p:sldId id="273" r:id="rId10"/>
    <p:sldId id="277" r:id="rId11"/>
    <p:sldId id="260" r:id="rId12"/>
    <p:sldId id="278" r:id="rId13"/>
    <p:sldId id="265" r:id="rId14"/>
    <p:sldId id="264" r:id="rId15"/>
    <p:sldId id="266" r:id="rId16"/>
    <p:sldId id="279" r:id="rId17"/>
    <p:sldId id="270" r:id="rId18"/>
    <p:sldId id="268" r:id="rId19"/>
    <p:sldId id="280" r:id="rId20"/>
    <p:sldId id="269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hasemi, Nafiseh" userId="d87ade32-0d0c-41e7-92f0-e27381661968" providerId="ADAL" clId="{B6596153-E600-40CF-86CA-71D6CEF7794D}"/>
    <pc:docChg chg="delSld modSld">
      <pc:chgData name="Ghasemi, Nafiseh" userId="d87ade32-0d0c-41e7-92f0-e27381661968" providerId="ADAL" clId="{B6596153-E600-40CF-86CA-71D6CEF7794D}" dt="2021-03-08T11:07:41.193" v="2" actId="2696"/>
      <pc:docMkLst>
        <pc:docMk/>
      </pc:docMkLst>
      <pc:sldChg chg="modSp mod">
        <pc:chgData name="Ghasemi, Nafiseh" userId="d87ade32-0d0c-41e7-92f0-e27381661968" providerId="ADAL" clId="{B6596153-E600-40CF-86CA-71D6CEF7794D}" dt="2021-03-08T11:07:01.088" v="0" actId="20577"/>
        <pc:sldMkLst>
          <pc:docMk/>
          <pc:sldMk cId="2532482645" sldId="256"/>
        </pc:sldMkLst>
        <pc:spChg chg="mod">
          <ac:chgData name="Ghasemi, Nafiseh" userId="d87ade32-0d0c-41e7-92f0-e27381661968" providerId="ADAL" clId="{B6596153-E600-40CF-86CA-71D6CEF7794D}" dt="2021-03-08T11:07:01.088" v="0" actId="20577"/>
          <ac:spMkLst>
            <pc:docMk/>
            <pc:sldMk cId="2532482645" sldId="256"/>
            <ac:spMk id="3" creationId="{00000000-0000-0000-0000-000000000000}"/>
          </ac:spMkLst>
        </pc:spChg>
      </pc:sldChg>
      <pc:sldChg chg="del">
        <pc:chgData name="Ghasemi, Nafiseh" userId="d87ade32-0d0c-41e7-92f0-e27381661968" providerId="ADAL" clId="{B6596153-E600-40CF-86CA-71D6CEF7794D}" dt="2021-03-08T11:07:37.603" v="1" actId="2696"/>
        <pc:sldMkLst>
          <pc:docMk/>
          <pc:sldMk cId="3846143135" sldId="283"/>
        </pc:sldMkLst>
      </pc:sldChg>
      <pc:sldChg chg="del">
        <pc:chgData name="Ghasemi, Nafiseh" userId="d87ade32-0d0c-41e7-92f0-e27381661968" providerId="ADAL" clId="{B6596153-E600-40CF-86CA-71D6CEF7794D}" dt="2021-03-08T11:07:41.193" v="2" actId="2696"/>
        <pc:sldMkLst>
          <pc:docMk/>
          <pc:sldMk cId="2394052566" sldId="284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K:\ac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K:\acc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K:\acc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K:\acc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K:\acc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K:\acc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Validation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'train sen1'!$G$2</c:f>
              <c:strCache>
                <c:ptCount val="1"/>
                <c:pt idx="0">
                  <c:v>MobileNet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'train sen1'!$G$3:$G$12</c:f>
              <c:numCache>
                <c:formatCode>General</c:formatCode>
                <c:ptCount val="10"/>
                <c:pt idx="0">
                  <c:v>0.88460000000000005</c:v>
                </c:pt>
                <c:pt idx="1">
                  <c:v>0.61539999999999995</c:v>
                </c:pt>
                <c:pt idx="2">
                  <c:v>0.73080000000000001</c:v>
                </c:pt>
                <c:pt idx="3">
                  <c:v>0.88460000000000005</c:v>
                </c:pt>
                <c:pt idx="4">
                  <c:v>0.88460000000000005</c:v>
                </c:pt>
                <c:pt idx="5">
                  <c:v>0.88460000000000005</c:v>
                </c:pt>
                <c:pt idx="6">
                  <c:v>0.88460000000000005</c:v>
                </c:pt>
                <c:pt idx="7">
                  <c:v>0.88400000000000001</c:v>
                </c:pt>
                <c:pt idx="8">
                  <c:v>0.88400000000000001</c:v>
                </c:pt>
                <c:pt idx="9">
                  <c:v>0.92300000000000004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B1-40CB-B682-58BCF66C9F41}"/>
            </c:ext>
          </c:extLst>
        </c:ser>
        <c:ser>
          <c:idx val="1"/>
          <c:order val="1"/>
          <c:tx>
            <c:strRef>
              <c:f>'train sen1'!$H$2</c:f>
              <c:strCache>
                <c:ptCount val="1"/>
                <c:pt idx="0">
                  <c:v>ResNet50 V2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'train sen1'!$H$3:$H$12</c:f>
              <c:numCache>
                <c:formatCode>General</c:formatCode>
                <c:ptCount val="10"/>
                <c:pt idx="0">
                  <c:v>0.96150000000000002</c:v>
                </c:pt>
                <c:pt idx="1">
                  <c:v>0.92310000000000003</c:v>
                </c:pt>
                <c:pt idx="2">
                  <c:v>0.92310000000000003</c:v>
                </c:pt>
                <c:pt idx="3">
                  <c:v>0.88460000000000005</c:v>
                </c:pt>
                <c:pt idx="4">
                  <c:v>0.88460000000000005</c:v>
                </c:pt>
                <c:pt idx="5">
                  <c:v>0.92310000000000003</c:v>
                </c:pt>
                <c:pt idx="6">
                  <c:v>0.88460000000000005</c:v>
                </c:pt>
                <c:pt idx="7">
                  <c:v>0.92310000000000003</c:v>
                </c:pt>
                <c:pt idx="8">
                  <c:v>0.92310000000000003</c:v>
                </c:pt>
                <c:pt idx="9">
                  <c:v>0.92310000000000003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CB1-40CB-B682-58BCF66C9F41}"/>
            </c:ext>
          </c:extLst>
        </c:ser>
        <c:ser>
          <c:idx val="2"/>
          <c:order val="2"/>
          <c:tx>
            <c:strRef>
              <c:f>'train sen1'!$I$2</c:f>
              <c:strCache>
                <c:ptCount val="1"/>
                <c:pt idx="0">
                  <c:v>VGG-16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'train sen1'!$I$3:$I$12</c:f>
              <c:numCache>
                <c:formatCode>General</c:formatCode>
                <c:ptCount val="10"/>
                <c:pt idx="0">
                  <c:v>0.96150000000000002</c:v>
                </c:pt>
                <c:pt idx="1">
                  <c:v>0.96150000000000002</c:v>
                </c:pt>
                <c:pt idx="2">
                  <c:v>0.92310000000000003</c:v>
                </c:pt>
                <c:pt idx="3">
                  <c:v>0.88460000000000005</c:v>
                </c:pt>
                <c:pt idx="4">
                  <c:v>0.92310000000000003</c:v>
                </c:pt>
                <c:pt idx="5">
                  <c:v>0.88460000000000005</c:v>
                </c:pt>
                <c:pt idx="6">
                  <c:v>0.88460000000000005</c:v>
                </c:pt>
                <c:pt idx="7">
                  <c:v>0.96150000000000002</c:v>
                </c:pt>
                <c:pt idx="8">
                  <c:v>1</c:v>
                </c:pt>
                <c:pt idx="9">
                  <c:v>0.92310000000000003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CB1-40CB-B682-58BCF66C9F41}"/>
            </c:ext>
          </c:extLst>
        </c:ser>
        <c:ser>
          <c:idx val="3"/>
          <c:order val="3"/>
          <c:tx>
            <c:strRef>
              <c:f>'train sen1'!$J$2</c:f>
              <c:strCache>
                <c:ptCount val="1"/>
                <c:pt idx="0">
                  <c:v>InceptionV3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'train sen1'!$J$3:$J$12</c:f>
              <c:numCache>
                <c:formatCode>General</c:formatCode>
                <c:ptCount val="10"/>
                <c:pt idx="0">
                  <c:v>0.92300000000000004</c:v>
                </c:pt>
                <c:pt idx="1">
                  <c:v>0.92300000000000004</c:v>
                </c:pt>
                <c:pt idx="2">
                  <c:v>0.96150000000000002</c:v>
                </c:pt>
                <c:pt idx="3">
                  <c:v>0.92310000000000003</c:v>
                </c:pt>
                <c:pt idx="4">
                  <c:v>0.88460000000000005</c:v>
                </c:pt>
                <c:pt idx="5">
                  <c:v>0.73080000000000001</c:v>
                </c:pt>
                <c:pt idx="6">
                  <c:v>0.88460000000000005</c:v>
                </c:pt>
                <c:pt idx="7">
                  <c:v>0.76919999999999999</c:v>
                </c:pt>
                <c:pt idx="8">
                  <c:v>0.88460000000000005</c:v>
                </c:pt>
                <c:pt idx="9">
                  <c:v>0.92300000000000004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CB1-40CB-B682-58BCF66C9F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1211184"/>
        <c:axId val="503565744"/>
      </c:lineChart>
      <c:catAx>
        <c:axId val="641211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503565744"/>
        <c:crosses val="autoZero"/>
        <c:auto val="1"/>
        <c:lblAlgn val="ctr"/>
        <c:lblOffset val="100"/>
        <c:noMultiLvlLbl val="0"/>
      </c:catAx>
      <c:valAx>
        <c:axId val="503565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641211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Test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'train sen1'!$L$2</c:f>
              <c:strCache>
                <c:ptCount val="1"/>
                <c:pt idx="0">
                  <c:v>MobileNet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'train sen1'!$L$3:$L$12</c:f>
              <c:numCache>
                <c:formatCode>General</c:formatCode>
                <c:ptCount val="10"/>
                <c:pt idx="0">
                  <c:v>0.8125</c:v>
                </c:pt>
                <c:pt idx="1">
                  <c:v>0.5625</c:v>
                </c:pt>
                <c:pt idx="2">
                  <c:v>0.5</c:v>
                </c:pt>
                <c:pt idx="3">
                  <c:v>0.93700000000000006</c:v>
                </c:pt>
                <c:pt idx="4">
                  <c:v>0.75</c:v>
                </c:pt>
                <c:pt idx="5">
                  <c:v>0.9375</c:v>
                </c:pt>
                <c:pt idx="6">
                  <c:v>0.75</c:v>
                </c:pt>
                <c:pt idx="7">
                  <c:v>0.81200000000000006</c:v>
                </c:pt>
                <c:pt idx="8">
                  <c:v>0.75</c:v>
                </c:pt>
                <c:pt idx="9">
                  <c:v>0.75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80-4FE9-A6AC-6AF6102F0E32}"/>
            </c:ext>
          </c:extLst>
        </c:ser>
        <c:ser>
          <c:idx val="1"/>
          <c:order val="1"/>
          <c:tx>
            <c:strRef>
              <c:f>'train sen1'!$M$2</c:f>
              <c:strCache>
                <c:ptCount val="1"/>
                <c:pt idx="0">
                  <c:v>ResNet50 V2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'train sen1'!$M$3:$M$12</c:f>
              <c:numCache>
                <c:formatCode>General</c:formatCode>
                <c:ptCount val="10"/>
                <c:pt idx="0">
                  <c:v>0.92300000000000004</c:v>
                </c:pt>
                <c:pt idx="1">
                  <c:v>0.92300000000000004</c:v>
                </c:pt>
                <c:pt idx="2">
                  <c:v>0.84619999999999995</c:v>
                </c:pt>
                <c:pt idx="3">
                  <c:v>0.84619999999999995</c:v>
                </c:pt>
                <c:pt idx="4">
                  <c:v>0.84619999999999995</c:v>
                </c:pt>
                <c:pt idx="5">
                  <c:v>0.84619999999999995</c:v>
                </c:pt>
                <c:pt idx="6">
                  <c:v>0.84619999999999995</c:v>
                </c:pt>
                <c:pt idx="7">
                  <c:v>1</c:v>
                </c:pt>
                <c:pt idx="8">
                  <c:v>0.84599999999999997</c:v>
                </c:pt>
                <c:pt idx="9">
                  <c:v>0.92310000000000003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D80-4FE9-A6AC-6AF6102F0E32}"/>
            </c:ext>
          </c:extLst>
        </c:ser>
        <c:ser>
          <c:idx val="2"/>
          <c:order val="2"/>
          <c:tx>
            <c:strRef>
              <c:f>'train sen1'!$N$2</c:f>
              <c:strCache>
                <c:ptCount val="1"/>
                <c:pt idx="0">
                  <c:v>VGG-16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'train sen1'!$N$3:$N$12</c:f>
              <c:numCache>
                <c:formatCode>General</c:formatCode>
                <c:ptCount val="10"/>
                <c:pt idx="0">
                  <c:v>0.81</c:v>
                </c:pt>
                <c:pt idx="1">
                  <c:v>0.88</c:v>
                </c:pt>
                <c:pt idx="2">
                  <c:v>0.88</c:v>
                </c:pt>
                <c:pt idx="3">
                  <c:v>0.81</c:v>
                </c:pt>
                <c:pt idx="4">
                  <c:v>0.88</c:v>
                </c:pt>
                <c:pt idx="5">
                  <c:v>0.88</c:v>
                </c:pt>
                <c:pt idx="6">
                  <c:v>0.88</c:v>
                </c:pt>
                <c:pt idx="7">
                  <c:v>0.81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D80-4FE9-A6AC-6AF6102F0E32}"/>
            </c:ext>
          </c:extLst>
        </c:ser>
        <c:ser>
          <c:idx val="3"/>
          <c:order val="3"/>
          <c:tx>
            <c:strRef>
              <c:f>'train sen1'!$O$2</c:f>
              <c:strCache>
                <c:ptCount val="1"/>
                <c:pt idx="0">
                  <c:v>InceptionV3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'train sen1'!$O$3:$O$12</c:f>
              <c:numCache>
                <c:formatCode>General</c:formatCode>
                <c:ptCount val="10"/>
                <c:pt idx="0">
                  <c:v>0.93700000000000006</c:v>
                </c:pt>
                <c:pt idx="1">
                  <c:v>0.93700000000000006</c:v>
                </c:pt>
                <c:pt idx="2">
                  <c:v>0.93700000000000006</c:v>
                </c:pt>
                <c:pt idx="3">
                  <c:v>1</c:v>
                </c:pt>
                <c:pt idx="4">
                  <c:v>0.875</c:v>
                </c:pt>
                <c:pt idx="5">
                  <c:v>0.6875</c:v>
                </c:pt>
                <c:pt idx="6">
                  <c:v>0.875</c:v>
                </c:pt>
                <c:pt idx="7">
                  <c:v>0.875</c:v>
                </c:pt>
                <c:pt idx="8">
                  <c:v>1</c:v>
                </c:pt>
                <c:pt idx="9">
                  <c:v>0.97350000000000003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D80-4FE9-A6AC-6AF6102F0E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0209168"/>
        <c:axId val="503566992"/>
      </c:lineChart>
      <c:catAx>
        <c:axId val="650209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503566992"/>
        <c:crosses val="autoZero"/>
        <c:auto val="1"/>
        <c:lblAlgn val="ctr"/>
        <c:lblOffset val="100"/>
        <c:noMultiLvlLbl val="0"/>
      </c:catAx>
      <c:valAx>
        <c:axId val="503566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650209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Tarining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'train sen1'!$B$2</c:f>
              <c:strCache>
                <c:ptCount val="1"/>
                <c:pt idx="0">
                  <c:v>MobileNet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'train sen1'!$B$3:$B$12</c:f>
              <c:numCache>
                <c:formatCode>General</c:formatCode>
                <c:ptCount val="10"/>
                <c:pt idx="0">
                  <c:v>0.99119999999999997</c:v>
                </c:pt>
                <c:pt idx="1">
                  <c:v>0.95579999999999998</c:v>
                </c:pt>
                <c:pt idx="2">
                  <c:v>0.98229999999999995</c:v>
                </c:pt>
                <c:pt idx="3">
                  <c:v>0.95579999999999998</c:v>
                </c:pt>
                <c:pt idx="4">
                  <c:v>0.98229999999999995</c:v>
                </c:pt>
                <c:pt idx="5">
                  <c:v>0.97350000000000003</c:v>
                </c:pt>
                <c:pt idx="6">
                  <c:v>0.96460000000000001</c:v>
                </c:pt>
                <c:pt idx="7">
                  <c:v>1</c:v>
                </c:pt>
                <c:pt idx="8">
                  <c:v>0.97299999999999998</c:v>
                </c:pt>
                <c:pt idx="9">
                  <c:v>0.99099999999999999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52-4802-B4AB-09A4EE59BDBB}"/>
            </c:ext>
          </c:extLst>
        </c:ser>
        <c:ser>
          <c:idx val="1"/>
          <c:order val="1"/>
          <c:tx>
            <c:strRef>
              <c:f>'train sen1'!$C$2</c:f>
              <c:strCache>
                <c:ptCount val="1"/>
                <c:pt idx="0">
                  <c:v>ResNet50 V2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'train sen1'!$C$3:$C$12</c:f>
              <c:numCache>
                <c:formatCode>General</c:formatCode>
                <c:ptCount val="10"/>
                <c:pt idx="0">
                  <c:v>0.98229999999999995</c:v>
                </c:pt>
                <c:pt idx="1">
                  <c:v>0.98229999999999995</c:v>
                </c:pt>
                <c:pt idx="2">
                  <c:v>0.98229999999999995</c:v>
                </c:pt>
                <c:pt idx="3">
                  <c:v>0.98229999999999995</c:v>
                </c:pt>
                <c:pt idx="4">
                  <c:v>0.96460000000000001</c:v>
                </c:pt>
                <c:pt idx="5">
                  <c:v>0.98229999999999995</c:v>
                </c:pt>
                <c:pt idx="6">
                  <c:v>1</c:v>
                </c:pt>
                <c:pt idx="7">
                  <c:v>1</c:v>
                </c:pt>
                <c:pt idx="8">
                  <c:v>0.98229999999999995</c:v>
                </c:pt>
                <c:pt idx="9">
                  <c:v>0.99119999999999997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52-4802-B4AB-09A4EE59BDBB}"/>
            </c:ext>
          </c:extLst>
        </c:ser>
        <c:ser>
          <c:idx val="2"/>
          <c:order val="2"/>
          <c:tx>
            <c:strRef>
              <c:f>'train sen1'!$D$2</c:f>
              <c:strCache>
                <c:ptCount val="1"/>
                <c:pt idx="0">
                  <c:v>VGG-16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'train sen1'!$D$3:$D$12</c:f>
              <c:numCache>
                <c:formatCode>General</c:formatCode>
                <c:ptCount val="10"/>
                <c:pt idx="0">
                  <c:v>0.95579999999999998</c:v>
                </c:pt>
                <c:pt idx="1">
                  <c:v>0.95579999999999998</c:v>
                </c:pt>
                <c:pt idx="2">
                  <c:v>0.95579999999999998</c:v>
                </c:pt>
                <c:pt idx="3">
                  <c:v>0.92920000000000003</c:v>
                </c:pt>
                <c:pt idx="4">
                  <c:v>0.95579999999999998</c:v>
                </c:pt>
                <c:pt idx="5">
                  <c:v>0.9204</c:v>
                </c:pt>
                <c:pt idx="6">
                  <c:v>0.94689999999999996</c:v>
                </c:pt>
                <c:pt idx="7">
                  <c:v>0.98229999999999995</c:v>
                </c:pt>
                <c:pt idx="8">
                  <c:v>0.92920000000000003</c:v>
                </c:pt>
                <c:pt idx="9">
                  <c:v>0.94689999999999996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52-4802-B4AB-09A4EE59BDBB}"/>
            </c:ext>
          </c:extLst>
        </c:ser>
        <c:ser>
          <c:idx val="3"/>
          <c:order val="3"/>
          <c:tx>
            <c:strRef>
              <c:f>'train sen1'!$E$2</c:f>
              <c:strCache>
                <c:ptCount val="1"/>
                <c:pt idx="0">
                  <c:v>InceptionV3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'train sen1'!$E$3:$E$12</c:f>
              <c:numCache>
                <c:formatCode>General</c:formatCode>
                <c:ptCount val="10"/>
                <c:pt idx="0">
                  <c:v>0.98199999999999998</c:v>
                </c:pt>
                <c:pt idx="1">
                  <c:v>0.99119999999999997</c:v>
                </c:pt>
                <c:pt idx="2">
                  <c:v>0.96460000000000001</c:v>
                </c:pt>
                <c:pt idx="3">
                  <c:v>0.99119999999999997</c:v>
                </c:pt>
                <c:pt idx="4">
                  <c:v>0.99119999999999997</c:v>
                </c:pt>
                <c:pt idx="5">
                  <c:v>0.85840000000000005</c:v>
                </c:pt>
                <c:pt idx="6">
                  <c:v>0.98229999999999995</c:v>
                </c:pt>
                <c:pt idx="7">
                  <c:v>0.97350000000000003</c:v>
                </c:pt>
                <c:pt idx="8">
                  <c:v>0.99119999999999997</c:v>
                </c:pt>
                <c:pt idx="9">
                  <c:v>0.97350000000000003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452-4802-B4AB-09A4EE59BD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5008784"/>
        <c:axId val="503562416"/>
      </c:lineChart>
      <c:catAx>
        <c:axId val="49500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503562416"/>
        <c:crosses val="autoZero"/>
        <c:auto val="1"/>
        <c:lblAlgn val="ctr"/>
        <c:lblOffset val="100"/>
        <c:noMultiLvlLbl val="0"/>
      </c:catAx>
      <c:valAx>
        <c:axId val="50356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95008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 dirty="0">
                <a:effectLst/>
              </a:rPr>
              <a:t>Tarining accuracy</a:t>
            </a:r>
            <a:endParaRPr lang="en-US" sz="11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'train sen2'!$B$2</c:f>
              <c:strCache>
                <c:ptCount val="1"/>
                <c:pt idx="0">
                  <c:v>MobileNet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'train sen2'!$B$3:$B$12</c:f>
              <c:numCache>
                <c:formatCode>0.000</c:formatCode>
                <c:ptCount val="10"/>
                <c:pt idx="0">
                  <c:v>0.98329999999999995</c:v>
                </c:pt>
                <c:pt idx="1">
                  <c:v>0.98</c:v>
                </c:pt>
                <c:pt idx="2">
                  <c:v>0.95830000000000004</c:v>
                </c:pt>
                <c:pt idx="3">
                  <c:v>0.97499999999999998</c:v>
                </c:pt>
                <c:pt idx="4">
                  <c:v>0.98329999999999995</c:v>
                </c:pt>
                <c:pt idx="5">
                  <c:v>0.95</c:v>
                </c:pt>
                <c:pt idx="6">
                  <c:v>0.98329999999999995</c:v>
                </c:pt>
                <c:pt idx="7">
                  <c:v>0.97499999999999998</c:v>
                </c:pt>
                <c:pt idx="8">
                  <c:v>0.9667</c:v>
                </c:pt>
                <c:pt idx="9">
                  <c:v>0.94169999999999998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3C-43C6-A0D8-50E9A3A78203}"/>
            </c:ext>
          </c:extLst>
        </c:ser>
        <c:ser>
          <c:idx val="1"/>
          <c:order val="1"/>
          <c:tx>
            <c:strRef>
              <c:f>'train sen2'!$C$2</c:f>
              <c:strCache>
                <c:ptCount val="1"/>
                <c:pt idx="0">
                  <c:v>ResNet50 V2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'train sen2'!$C$3:$C$12</c:f>
              <c:numCache>
                <c:formatCode>0.000</c:formatCode>
                <c:ptCount val="10"/>
                <c:pt idx="0">
                  <c:v>1</c:v>
                </c:pt>
                <c:pt idx="1">
                  <c:v>0.97499999999999998</c:v>
                </c:pt>
                <c:pt idx="2">
                  <c:v>0.98329999999999995</c:v>
                </c:pt>
                <c:pt idx="3">
                  <c:v>0.97499999999999998</c:v>
                </c:pt>
                <c:pt idx="4">
                  <c:v>0.99170000000000003</c:v>
                </c:pt>
                <c:pt idx="5">
                  <c:v>0.98329999999999995</c:v>
                </c:pt>
                <c:pt idx="6">
                  <c:v>0.97499999999999998</c:v>
                </c:pt>
                <c:pt idx="7">
                  <c:v>0.97499999999999998</c:v>
                </c:pt>
                <c:pt idx="8">
                  <c:v>0.95830000000000004</c:v>
                </c:pt>
                <c:pt idx="9">
                  <c:v>0.95830000000000004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3C-43C6-A0D8-50E9A3A78203}"/>
            </c:ext>
          </c:extLst>
        </c:ser>
        <c:ser>
          <c:idx val="2"/>
          <c:order val="2"/>
          <c:tx>
            <c:strRef>
              <c:f>'train sen2'!$D$2</c:f>
              <c:strCache>
                <c:ptCount val="1"/>
                <c:pt idx="0">
                  <c:v>VGG-16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'train sen2'!$D$3:$D$12</c:f>
              <c:numCache>
                <c:formatCode>0.000</c:formatCode>
                <c:ptCount val="10"/>
                <c:pt idx="0">
                  <c:v>0.95830000000000004</c:v>
                </c:pt>
                <c:pt idx="1">
                  <c:v>0.94169999999999998</c:v>
                </c:pt>
                <c:pt idx="2">
                  <c:v>0.94169999999999998</c:v>
                </c:pt>
                <c:pt idx="3">
                  <c:v>0.92500000000000004</c:v>
                </c:pt>
                <c:pt idx="4">
                  <c:v>0.95830000000000004</c:v>
                </c:pt>
                <c:pt idx="5">
                  <c:v>0.92500000000000004</c:v>
                </c:pt>
                <c:pt idx="6">
                  <c:v>0.94169999999999998</c:v>
                </c:pt>
                <c:pt idx="7">
                  <c:v>0.95</c:v>
                </c:pt>
                <c:pt idx="8">
                  <c:v>0.94169999999999998</c:v>
                </c:pt>
                <c:pt idx="9">
                  <c:v>0.91669999999999996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3C-43C6-A0D8-50E9A3A78203}"/>
            </c:ext>
          </c:extLst>
        </c:ser>
        <c:ser>
          <c:idx val="3"/>
          <c:order val="3"/>
          <c:tx>
            <c:strRef>
              <c:f>'train sen2'!$E$2</c:f>
              <c:strCache>
                <c:ptCount val="1"/>
                <c:pt idx="0">
                  <c:v>InceptionV3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'train sen2'!$E$3:$E$12</c:f>
              <c:numCache>
                <c:formatCode>0.000</c:formatCode>
                <c:ptCount val="10"/>
                <c:pt idx="0">
                  <c:v>0.99170000000000003</c:v>
                </c:pt>
                <c:pt idx="1">
                  <c:v>0.9667</c:v>
                </c:pt>
                <c:pt idx="2">
                  <c:v>0.98329999999999995</c:v>
                </c:pt>
                <c:pt idx="3">
                  <c:v>1</c:v>
                </c:pt>
                <c:pt idx="4">
                  <c:v>0.91669999999999996</c:v>
                </c:pt>
                <c:pt idx="5">
                  <c:v>0.92500000000000004</c:v>
                </c:pt>
                <c:pt idx="6">
                  <c:v>0.97499999999999998</c:v>
                </c:pt>
                <c:pt idx="7">
                  <c:v>0.95830000000000004</c:v>
                </c:pt>
                <c:pt idx="8">
                  <c:v>0.99170000000000003</c:v>
                </c:pt>
                <c:pt idx="9">
                  <c:v>0.95830000000000004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3C-43C6-A0D8-50E9A3A782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0222784"/>
        <c:axId val="491508736"/>
      </c:lineChart>
      <c:catAx>
        <c:axId val="500222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91508736"/>
        <c:crosses val="autoZero"/>
        <c:auto val="1"/>
        <c:lblAlgn val="ctr"/>
        <c:lblOffset val="100"/>
        <c:noMultiLvlLbl val="0"/>
      </c:catAx>
      <c:valAx>
        <c:axId val="49150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500222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 dirty="0">
                <a:effectLst/>
              </a:rPr>
              <a:t>Validation accuracy</a:t>
            </a:r>
            <a:endParaRPr lang="en-US" sz="11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'train sen2'!$G$2</c:f>
              <c:strCache>
                <c:ptCount val="1"/>
                <c:pt idx="0">
                  <c:v>MobileNet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'train sen2'!$G$3:$G$12</c:f>
              <c:numCache>
                <c:formatCode>0.000</c:formatCode>
                <c:ptCount val="10"/>
                <c:pt idx="0">
                  <c:v>0.85709999999999997</c:v>
                </c:pt>
                <c:pt idx="1">
                  <c:v>0.96430000000000005</c:v>
                </c:pt>
                <c:pt idx="2">
                  <c:v>0.92859999999999998</c:v>
                </c:pt>
                <c:pt idx="3">
                  <c:v>0.75</c:v>
                </c:pt>
                <c:pt idx="4">
                  <c:v>0.92859999999999998</c:v>
                </c:pt>
                <c:pt idx="5">
                  <c:v>0.85709999999999997</c:v>
                </c:pt>
                <c:pt idx="6">
                  <c:v>0.85709999999999997</c:v>
                </c:pt>
                <c:pt idx="7">
                  <c:v>0.89290000000000003</c:v>
                </c:pt>
                <c:pt idx="8">
                  <c:v>0.92859999999999998</c:v>
                </c:pt>
                <c:pt idx="9">
                  <c:v>0.39290000000000003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4D-4E09-B95A-FFBD1152B3B4}"/>
            </c:ext>
          </c:extLst>
        </c:ser>
        <c:ser>
          <c:idx val="1"/>
          <c:order val="1"/>
          <c:tx>
            <c:strRef>
              <c:f>'train sen2'!$H$2</c:f>
              <c:strCache>
                <c:ptCount val="1"/>
                <c:pt idx="0">
                  <c:v>ResNet50 V2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'train sen2'!$H$3:$H$12</c:f>
              <c:numCache>
                <c:formatCode>0.000</c:formatCode>
                <c:ptCount val="10"/>
                <c:pt idx="0">
                  <c:v>0.92859999999999998</c:v>
                </c:pt>
                <c:pt idx="1">
                  <c:v>0.89290000000000003</c:v>
                </c:pt>
                <c:pt idx="2">
                  <c:v>0.92859999999999998</c:v>
                </c:pt>
                <c:pt idx="3">
                  <c:v>0.92859999999999998</c:v>
                </c:pt>
                <c:pt idx="4">
                  <c:v>0.89290000000000003</c:v>
                </c:pt>
                <c:pt idx="5">
                  <c:v>0.89290000000000003</c:v>
                </c:pt>
                <c:pt idx="6">
                  <c:v>0.92859999999999998</c:v>
                </c:pt>
                <c:pt idx="7">
                  <c:v>0.89290000000000003</c:v>
                </c:pt>
                <c:pt idx="8">
                  <c:v>0.92859999999999998</c:v>
                </c:pt>
                <c:pt idx="9">
                  <c:v>0.89290000000000003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4D-4E09-B95A-FFBD1152B3B4}"/>
            </c:ext>
          </c:extLst>
        </c:ser>
        <c:ser>
          <c:idx val="2"/>
          <c:order val="2"/>
          <c:tx>
            <c:strRef>
              <c:f>'train sen2'!$I$2</c:f>
              <c:strCache>
                <c:ptCount val="1"/>
                <c:pt idx="0">
                  <c:v>VGG-16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'train sen2'!$I$3:$I$12</c:f>
              <c:numCache>
                <c:formatCode>0.000</c:formatCode>
                <c:ptCount val="10"/>
                <c:pt idx="0">
                  <c:v>0.89290000000000003</c:v>
                </c:pt>
                <c:pt idx="1">
                  <c:v>0.89290000000000003</c:v>
                </c:pt>
                <c:pt idx="2">
                  <c:v>0.89290000000000003</c:v>
                </c:pt>
                <c:pt idx="3">
                  <c:v>0.89290000000000003</c:v>
                </c:pt>
                <c:pt idx="4">
                  <c:v>0.89290000000000003</c:v>
                </c:pt>
                <c:pt idx="5">
                  <c:v>0.89290000000000003</c:v>
                </c:pt>
                <c:pt idx="6">
                  <c:v>0.85709999999999997</c:v>
                </c:pt>
                <c:pt idx="7">
                  <c:v>0.89290000000000003</c:v>
                </c:pt>
                <c:pt idx="8">
                  <c:v>0.89290000000000003</c:v>
                </c:pt>
                <c:pt idx="9">
                  <c:v>0.89290000000000003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A4D-4E09-B95A-FFBD1152B3B4}"/>
            </c:ext>
          </c:extLst>
        </c:ser>
        <c:ser>
          <c:idx val="3"/>
          <c:order val="3"/>
          <c:tx>
            <c:strRef>
              <c:f>'train sen2'!$J$2</c:f>
              <c:strCache>
                <c:ptCount val="1"/>
                <c:pt idx="0">
                  <c:v>InceptionV3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'train sen2'!$J$3:$J$12</c:f>
              <c:numCache>
                <c:formatCode>0.000</c:formatCode>
                <c:ptCount val="10"/>
                <c:pt idx="0">
                  <c:v>0.89290000000000003</c:v>
                </c:pt>
                <c:pt idx="1">
                  <c:v>0.85699999999999998</c:v>
                </c:pt>
                <c:pt idx="2">
                  <c:v>0.67859999999999998</c:v>
                </c:pt>
                <c:pt idx="3">
                  <c:v>0.89290000000000003</c:v>
                </c:pt>
                <c:pt idx="4">
                  <c:v>0.82140000000000002</c:v>
                </c:pt>
                <c:pt idx="5">
                  <c:v>0.89290000000000003</c:v>
                </c:pt>
                <c:pt idx="6">
                  <c:v>0.89290000000000003</c:v>
                </c:pt>
                <c:pt idx="7">
                  <c:v>0.75</c:v>
                </c:pt>
                <c:pt idx="8">
                  <c:v>0.92859999999999998</c:v>
                </c:pt>
                <c:pt idx="9">
                  <c:v>0.64290000000000003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A4D-4E09-B95A-FFBD1152B3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3023072"/>
        <c:axId val="503583632"/>
      </c:lineChart>
      <c:catAx>
        <c:axId val="50302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503583632"/>
        <c:crosses val="autoZero"/>
        <c:auto val="1"/>
        <c:lblAlgn val="ctr"/>
        <c:lblOffset val="100"/>
        <c:noMultiLvlLbl val="0"/>
      </c:catAx>
      <c:valAx>
        <c:axId val="50358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50302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 dirty="0">
                <a:effectLst/>
              </a:rPr>
              <a:t>Test accuracy</a:t>
            </a:r>
            <a:endParaRPr lang="en-US" sz="11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'train sen2'!$L$2</c:f>
              <c:strCache>
                <c:ptCount val="1"/>
                <c:pt idx="0">
                  <c:v>MobileNet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'train sen2'!$L$3:$L$12</c:f>
              <c:numCache>
                <c:formatCode>0.000</c:formatCode>
                <c:ptCount val="10"/>
                <c:pt idx="0">
                  <c:v>0.9375</c:v>
                </c:pt>
                <c:pt idx="1">
                  <c:v>1</c:v>
                </c:pt>
                <c:pt idx="2">
                  <c:v>0.9375</c:v>
                </c:pt>
                <c:pt idx="3">
                  <c:v>0.8125</c:v>
                </c:pt>
                <c:pt idx="4">
                  <c:v>0.9375</c:v>
                </c:pt>
                <c:pt idx="5">
                  <c:v>0.9375</c:v>
                </c:pt>
                <c:pt idx="6">
                  <c:v>0.875</c:v>
                </c:pt>
                <c:pt idx="7">
                  <c:v>1</c:v>
                </c:pt>
                <c:pt idx="8">
                  <c:v>0.9375</c:v>
                </c:pt>
                <c:pt idx="9">
                  <c:v>0.4375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1F-45BD-99FF-888530ED8C0B}"/>
            </c:ext>
          </c:extLst>
        </c:ser>
        <c:ser>
          <c:idx val="1"/>
          <c:order val="1"/>
          <c:tx>
            <c:strRef>
              <c:f>'train sen2'!$M$2</c:f>
              <c:strCache>
                <c:ptCount val="1"/>
                <c:pt idx="0">
                  <c:v>ResNet50 V2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'train sen2'!$M$3:$M$12</c:f>
              <c:numCache>
                <c:formatCode>0.000</c:formatCode>
                <c:ptCount val="10"/>
                <c:pt idx="0">
                  <c:v>0.9375</c:v>
                </c:pt>
                <c:pt idx="1">
                  <c:v>0.875</c:v>
                </c:pt>
                <c:pt idx="2">
                  <c:v>0.9375</c:v>
                </c:pt>
                <c:pt idx="3">
                  <c:v>0.9375</c:v>
                </c:pt>
                <c:pt idx="4">
                  <c:v>1</c:v>
                </c:pt>
                <c:pt idx="5">
                  <c:v>0.8125</c:v>
                </c:pt>
                <c:pt idx="6">
                  <c:v>1</c:v>
                </c:pt>
                <c:pt idx="7">
                  <c:v>1</c:v>
                </c:pt>
                <c:pt idx="8">
                  <c:v>0.8125</c:v>
                </c:pt>
                <c:pt idx="9">
                  <c:v>0.9375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71F-45BD-99FF-888530ED8C0B}"/>
            </c:ext>
          </c:extLst>
        </c:ser>
        <c:ser>
          <c:idx val="2"/>
          <c:order val="2"/>
          <c:tx>
            <c:strRef>
              <c:f>'train sen2'!$N$2</c:f>
              <c:strCache>
                <c:ptCount val="1"/>
                <c:pt idx="0">
                  <c:v>VGG-16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'train sen2'!$N$3:$N$12</c:f>
              <c:numCache>
                <c:formatCode>0.000</c:formatCode>
                <c:ptCount val="10"/>
                <c:pt idx="0">
                  <c:v>0.94</c:v>
                </c:pt>
                <c:pt idx="1">
                  <c:v>0.94</c:v>
                </c:pt>
                <c:pt idx="2">
                  <c:v>0.94</c:v>
                </c:pt>
                <c:pt idx="3">
                  <c:v>0.88</c:v>
                </c:pt>
                <c:pt idx="4">
                  <c:v>0.94</c:v>
                </c:pt>
                <c:pt idx="5">
                  <c:v>1</c:v>
                </c:pt>
                <c:pt idx="6">
                  <c:v>0.94</c:v>
                </c:pt>
                <c:pt idx="7">
                  <c:v>0.94</c:v>
                </c:pt>
                <c:pt idx="8">
                  <c:v>0.94</c:v>
                </c:pt>
                <c:pt idx="9">
                  <c:v>0.94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71F-45BD-99FF-888530ED8C0B}"/>
            </c:ext>
          </c:extLst>
        </c:ser>
        <c:ser>
          <c:idx val="3"/>
          <c:order val="3"/>
          <c:tx>
            <c:strRef>
              <c:f>'train sen2'!$O$2</c:f>
              <c:strCache>
                <c:ptCount val="1"/>
                <c:pt idx="0">
                  <c:v>InceptionV3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'train sen2'!$O$3:$O$12</c:f>
              <c:numCache>
                <c:formatCode>0.000</c:formatCode>
                <c:ptCount val="10"/>
                <c:pt idx="0">
                  <c:v>1</c:v>
                </c:pt>
                <c:pt idx="1">
                  <c:v>0.9375</c:v>
                </c:pt>
                <c:pt idx="2">
                  <c:v>0.875</c:v>
                </c:pt>
                <c:pt idx="3">
                  <c:v>1</c:v>
                </c:pt>
                <c:pt idx="4">
                  <c:v>0.9375</c:v>
                </c:pt>
                <c:pt idx="5">
                  <c:v>0.9375</c:v>
                </c:pt>
                <c:pt idx="6">
                  <c:v>1</c:v>
                </c:pt>
                <c:pt idx="7">
                  <c:v>0.9375</c:v>
                </c:pt>
                <c:pt idx="8">
                  <c:v>1</c:v>
                </c:pt>
                <c:pt idx="9">
                  <c:v>0.75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71F-45BD-99FF-888530ED8C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9169728"/>
        <c:axId val="503577808"/>
      </c:lineChart>
      <c:catAx>
        <c:axId val="64916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503577808"/>
        <c:crosses val="autoZero"/>
        <c:auto val="1"/>
        <c:lblAlgn val="ctr"/>
        <c:lblOffset val="100"/>
        <c:noMultiLvlLbl val="0"/>
      </c:catAx>
      <c:valAx>
        <c:axId val="50357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64916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3F713-623D-418E-92A4-E54412484E6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6311A-5EEA-4688-985B-58F7C6FE8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9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DF6D-4320-4603-AAAF-BA7658B19421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949F-FEA1-4332-9B4A-161D98BD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5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71593-D964-4F0E-89B7-F19EF429DB4D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949F-FEA1-4332-9B4A-161D98BD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8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B972-95A4-4AFE-ADE1-769CC45752DA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949F-FEA1-4332-9B4A-161D98BD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1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FA5E-BD31-4164-B963-850EA89345E9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949F-FEA1-4332-9B4A-161D98BD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1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D394-4C6B-4B32-8832-31A0A1BBB05E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949F-FEA1-4332-9B4A-161D98BD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3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FB2B-9BAF-4187-926C-EF70B2ADB42D}" type="datetime1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949F-FEA1-4332-9B4A-161D98BD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F41B-7899-479A-9CAD-C75E424943ED}" type="datetime1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949F-FEA1-4332-9B4A-161D98BD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1AB6-2EF3-4286-9B8F-D1698DFA325E}" type="datetime1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949F-FEA1-4332-9B4A-161D98BD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0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C506-FE46-4B7F-9E71-76AB41D21AEC}" type="datetime1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949F-FEA1-4332-9B4A-161D98BD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6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C6CC-BF42-4289-B7AA-7F61E181F660}" type="datetime1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949F-FEA1-4332-9B4A-161D98BD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6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CB0B-3A80-4341-9E9A-274597ECAC22}" type="datetime1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949F-FEA1-4332-9B4A-161D98BD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6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55117-3042-4F93-BB1C-6EE990DE0F89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1949F-FEA1-4332-9B4A-161D98BD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3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Oil Spill Classification Using CNN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2900"/>
            <a:ext cx="9144000" cy="11049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949F-FEA1-4332-9B4A-161D98BD16B5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1152525" y="3464244"/>
            <a:ext cx="9886950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82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67851" cy="47248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After appling all the pre processings, we should categorize the images based on the previous works and experience.</a:t>
            </a:r>
          </a:p>
          <a:p>
            <a:r>
              <a:rPr lang="en-US" dirty="0"/>
              <a:t>Three categories of spill and not spill and lookalikes are considered.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Spill	  			Not spill	    	       Lookalikes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949F-FEA1-4332-9B4A-161D98BD16B5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971550" y="1363981"/>
            <a:ext cx="9886950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3466732"/>
            <a:ext cx="2528108" cy="25281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062" y="3463983"/>
            <a:ext cx="2530126" cy="25301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790" y="3463983"/>
            <a:ext cx="2530857" cy="253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9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(CNN)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of deep neural networks</a:t>
            </a:r>
          </a:p>
          <a:p>
            <a:r>
              <a:rPr lang="en-US" dirty="0"/>
              <a:t>Most commonly applied to analyzing visual imagery</a:t>
            </a:r>
          </a:p>
          <a:p>
            <a:r>
              <a:rPr lang="en-US" dirty="0"/>
              <a:t>Image classification &amp; Image segmentation</a:t>
            </a:r>
          </a:p>
        </p:txBody>
      </p:sp>
      <p:pic>
        <p:nvPicPr>
          <p:cNvPr id="3076" name="Picture 4" descr="https://upload.wikimedia.org/wikipedia/commons/6/63/Typical_c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4" y="4108912"/>
            <a:ext cx="6721163" cy="206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949F-FEA1-4332-9B4A-161D98BD16B5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71550" y="1363981"/>
            <a:ext cx="9886950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Image result for image classification vs segmen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093" y="3002756"/>
            <a:ext cx="3565525" cy="267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478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9926783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Input layer: RGB Image</a:t>
            </a:r>
          </a:p>
          <a:p>
            <a:r>
              <a:rPr lang="en-US" dirty="0"/>
              <a:t>Convolutional Layers: contain the learned kernels (weights), which extract features that distinguish different images from one another.</a:t>
            </a:r>
          </a:p>
          <a:p>
            <a:pPr lvl="1"/>
            <a:r>
              <a:rPr lang="en-US" dirty="0"/>
              <a:t>Padding</a:t>
            </a:r>
          </a:p>
          <a:p>
            <a:pPr lvl="1"/>
            <a:r>
              <a:rPr lang="en-US" dirty="0"/>
              <a:t>Kernel size </a:t>
            </a:r>
          </a:p>
          <a:p>
            <a:pPr lvl="1"/>
            <a:r>
              <a:rPr lang="en-US" dirty="0"/>
              <a:t>Stride</a:t>
            </a:r>
          </a:p>
          <a:p>
            <a:r>
              <a:rPr lang="en-US" dirty="0"/>
              <a:t>Pooling Layers: gradually decreases the spatial extent of the network.</a:t>
            </a:r>
          </a:p>
          <a:p>
            <a:r>
              <a:rPr lang="en-US" dirty="0"/>
              <a:t>Flatten Layer: converts a three-dimensional layer in the network into a one-dimensional vector to fit the input of a fully-connected layer for classification.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949F-FEA1-4332-9B4A-161D98BD16B5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71550" y="1363981"/>
            <a:ext cx="9886950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80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075454"/>
              </p:ext>
            </p:extLst>
          </p:nvPr>
        </p:nvGraphicFramePr>
        <p:xfrm>
          <a:off x="1204912" y="4486273"/>
          <a:ext cx="4810126" cy="1253334"/>
        </p:xfrm>
        <a:graphic>
          <a:graphicData uri="http://schemas.openxmlformats.org/drawingml/2006/table">
            <a:tbl>
              <a:tblPr/>
              <a:tblGrid>
                <a:gridCol w="1218230">
                  <a:extLst>
                    <a:ext uri="{9D8B030D-6E8A-4147-A177-3AD203B41FA5}">
                      <a16:colId xmlns:a16="http://schemas.microsoft.com/office/drawing/2014/main" val="3274142617"/>
                    </a:ext>
                  </a:extLst>
                </a:gridCol>
                <a:gridCol w="904254">
                  <a:extLst>
                    <a:ext uri="{9D8B030D-6E8A-4147-A177-3AD203B41FA5}">
                      <a16:colId xmlns:a16="http://schemas.microsoft.com/office/drawing/2014/main" val="1517029760"/>
                    </a:ext>
                  </a:extLst>
                </a:gridCol>
                <a:gridCol w="1080080">
                  <a:extLst>
                    <a:ext uri="{9D8B030D-6E8A-4147-A177-3AD203B41FA5}">
                      <a16:colId xmlns:a16="http://schemas.microsoft.com/office/drawing/2014/main" val="2115256251"/>
                    </a:ext>
                  </a:extLst>
                </a:gridCol>
                <a:gridCol w="803781">
                  <a:extLst>
                    <a:ext uri="{9D8B030D-6E8A-4147-A177-3AD203B41FA5}">
                      <a16:colId xmlns:a16="http://schemas.microsoft.com/office/drawing/2014/main" val="2462535477"/>
                    </a:ext>
                  </a:extLst>
                </a:gridCol>
                <a:gridCol w="803781">
                  <a:extLst>
                    <a:ext uri="{9D8B030D-6E8A-4147-A177-3AD203B41FA5}">
                      <a16:colId xmlns:a16="http://schemas.microsoft.com/office/drawing/2014/main" val="2220666828"/>
                    </a:ext>
                  </a:extLst>
                </a:gridCol>
              </a:tblGrid>
              <a:tr h="26059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Scenario 1 Table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867771"/>
                  </a:ext>
                </a:extLst>
              </a:tr>
              <a:tr h="248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Category/Type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Validation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01019"/>
                  </a:ext>
                </a:extLst>
              </a:tr>
              <a:tr h="248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58395"/>
                  </a:ext>
                </a:extLst>
              </a:tr>
              <a:tr h="248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spill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306249"/>
                  </a:ext>
                </a:extLst>
              </a:tr>
              <a:tr h="248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684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446165"/>
              </p:ext>
            </p:extLst>
          </p:nvPr>
        </p:nvGraphicFramePr>
        <p:xfrm>
          <a:off x="6381752" y="4505323"/>
          <a:ext cx="4972048" cy="1253332"/>
        </p:xfrm>
        <a:graphic>
          <a:graphicData uri="http://schemas.openxmlformats.org/drawingml/2006/table">
            <a:tbl>
              <a:tblPr/>
              <a:tblGrid>
                <a:gridCol w="1259238">
                  <a:extLst>
                    <a:ext uri="{9D8B030D-6E8A-4147-A177-3AD203B41FA5}">
                      <a16:colId xmlns:a16="http://schemas.microsoft.com/office/drawing/2014/main" val="1237465552"/>
                    </a:ext>
                  </a:extLst>
                </a:gridCol>
                <a:gridCol w="934693">
                  <a:extLst>
                    <a:ext uri="{9D8B030D-6E8A-4147-A177-3AD203B41FA5}">
                      <a16:colId xmlns:a16="http://schemas.microsoft.com/office/drawing/2014/main" val="3761178493"/>
                    </a:ext>
                  </a:extLst>
                </a:gridCol>
                <a:gridCol w="1116439">
                  <a:extLst>
                    <a:ext uri="{9D8B030D-6E8A-4147-A177-3AD203B41FA5}">
                      <a16:colId xmlns:a16="http://schemas.microsoft.com/office/drawing/2014/main" val="365912882"/>
                    </a:ext>
                  </a:extLst>
                </a:gridCol>
                <a:gridCol w="830839">
                  <a:extLst>
                    <a:ext uri="{9D8B030D-6E8A-4147-A177-3AD203B41FA5}">
                      <a16:colId xmlns:a16="http://schemas.microsoft.com/office/drawing/2014/main" val="418092692"/>
                    </a:ext>
                  </a:extLst>
                </a:gridCol>
                <a:gridCol w="830839">
                  <a:extLst>
                    <a:ext uri="{9D8B030D-6E8A-4147-A177-3AD203B41FA5}">
                      <a16:colId xmlns:a16="http://schemas.microsoft.com/office/drawing/2014/main" val="3176789700"/>
                    </a:ext>
                  </a:extLst>
                </a:gridCol>
              </a:tblGrid>
              <a:tr h="27422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Scenario 2 Table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434037"/>
                  </a:ext>
                </a:extLst>
              </a:tr>
              <a:tr h="244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Category/Type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Validation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977666"/>
                  </a:ext>
                </a:extLst>
              </a:tr>
              <a:tr h="244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396946"/>
                  </a:ext>
                </a:extLst>
              </a:tr>
              <a:tr h="244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spill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538067"/>
                  </a:ext>
                </a:extLst>
              </a:tr>
              <a:tr h="244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751144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 Year of Sentinel 1 SAR images</a:t>
            </a:r>
          </a:p>
          <a:p>
            <a:r>
              <a:rPr lang="en-US" dirty="0"/>
              <a:t>Categorised in 3 classes ( spill &amp; water &amp; lookalikes)</a:t>
            </a:r>
          </a:p>
          <a:p>
            <a:r>
              <a:rPr lang="en-US" dirty="0"/>
              <a:t>Two scenario of classification investigated</a:t>
            </a:r>
          </a:p>
          <a:p>
            <a:pPr lvl="1"/>
            <a:r>
              <a:rPr lang="en-US" dirty="0"/>
              <a:t>Scenario 1: water &amp; oil spills</a:t>
            </a:r>
          </a:p>
          <a:p>
            <a:pPr lvl="1"/>
            <a:r>
              <a:rPr lang="en-US" dirty="0"/>
              <a:t>Scenario 2: water and lookalikes as not spill &amp; oil spills as spill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949F-FEA1-4332-9B4A-161D98BD16B5}" type="slidenum">
              <a:rPr lang="en-US" smtClean="0"/>
              <a:t>13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 flipV="1">
            <a:off x="971550" y="1363981"/>
            <a:ext cx="9886950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29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Colab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425" y="1690688"/>
            <a:ext cx="10620375" cy="4476750"/>
          </a:xfrm>
        </p:spPr>
        <p:txBody>
          <a:bodyPr/>
          <a:lstStyle/>
          <a:p>
            <a:r>
              <a:rPr lang="en-US" dirty="0"/>
              <a:t> allows you to write and execute Python in your browser</a:t>
            </a:r>
          </a:p>
          <a:p>
            <a:r>
              <a:rPr lang="en-US" dirty="0"/>
              <a:t>Zero configuration</a:t>
            </a:r>
          </a:p>
          <a:p>
            <a:r>
              <a:rPr lang="en-US" dirty="0"/>
              <a:t>Free access to GPUs</a:t>
            </a:r>
          </a:p>
          <a:p>
            <a:r>
              <a:rPr lang="en-US" dirty="0"/>
              <a:t>Easy sharing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047" y="2175503"/>
            <a:ext cx="7971039" cy="418084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949F-FEA1-4332-9B4A-161D98BD16B5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71550" y="1363981"/>
            <a:ext cx="9886950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05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V="1">
            <a:off x="971550" y="1363981"/>
            <a:ext cx="9886950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Trained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53250" cy="4351338"/>
          </a:xfrm>
        </p:spPr>
        <p:txBody>
          <a:bodyPr/>
          <a:lstStyle/>
          <a:p>
            <a:r>
              <a:rPr lang="en-US" dirty="0"/>
              <a:t>Transfer learning: use a pre-trained model on a different simillar dataset</a:t>
            </a:r>
          </a:p>
          <a:p>
            <a:r>
              <a:rPr lang="en-US" dirty="0"/>
              <a:t>Fine-tuning: use parts of the pre-trained model and train some other parts of it, for another dataset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450" y="504826"/>
            <a:ext cx="3787918" cy="60525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791450" y="5934075"/>
            <a:ext cx="1962150" cy="438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949F-FEA1-4332-9B4A-161D98BD16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99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 Tunning Pre Trained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81204" cy="4351338"/>
          </a:xfrm>
        </p:spPr>
        <p:txBody>
          <a:bodyPr/>
          <a:lstStyle/>
          <a:p>
            <a:r>
              <a:rPr lang="en-US" dirty="0"/>
              <a:t>Removed the dense layer and replaced it with a 2 class dense layer in all models.</a:t>
            </a:r>
          </a:p>
          <a:p>
            <a:r>
              <a:rPr lang="en-US" dirty="0"/>
              <a:t>Fine tuned models are: </a:t>
            </a:r>
          </a:p>
          <a:p>
            <a:pPr lvl="1"/>
            <a:r>
              <a:rPr lang="en-US" dirty="0"/>
              <a:t>VGG-16</a:t>
            </a:r>
          </a:p>
          <a:p>
            <a:pPr lvl="1"/>
            <a:r>
              <a:rPr lang="en-US" dirty="0"/>
              <a:t>ResNet50 V2</a:t>
            </a:r>
          </a:p>
          <a:p>
            <a:pPr lvl="1"/>
            <a:r>
              <a:rPr lang="en-US" dirty="0"/>
              <a:t>MobileNet</a:t>
            </a:r>
          </a:p>
          <a:p>
            <a:pPr lvl="1"/>
            <a:r>
              <a:rPr lang="en-US" dirty="0"/>
              <a:t>Inception V3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949F-FEA1-4332-9B4A-161D98BD16B5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971550" y="1363981"/>
            <a:ext cx="9886950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404" y="1690688"/>
            <a:ext cx="5069032" cy="3142341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974591"/>
              </p:ext>
            </p:extLst>
          </p:nvPr>
        </p:nvGraphicFramePr>
        <p:xfrm>
          <a:off x="3211483" y="5252094"/>
          <a:ext cx="5608013" cy="1024624"/>
        </p:xfrm>
        <a:graphic>
          <a:graphicData uri="http://schemas.openxmlformats.org/drawingml/2006/table">
            <a:tbl>
              <a:tblPr/>
              <a:tblGrid>
                <a:gridCol w="1626045">
                  <a:extLst>
                    <a:ext uri="{9D8B030D-6E8A-4147-A177-3AD203B41FA5}">
                      <a16:colId xmlns:a16="http://schemas.microsoft.com/office/drawing/2014/main" val="2475107683"/>
                    </a:ext>
                  </a:extLst>
                </a:gridCol>
                <a:gridCol w="959253">
                  <a:extLst>
                    <a:ext uri="{9D8B030D-6E8A-4147-A177-3AD203B41FA5}">
                      <a16:colId xmlns:a16="http://schemas.microsoft.com/office/drawing/2014/main" val="4033311823"/>
                    </a:ext>
                  </a:extLst>
                </a:gridCol>
                <a:gridCol w="1057311">
                  <a:extLst>
                    <a:ext uri="{9D8B030D-6E8A-4147-A177-3AD203B41FA5}">
                      <a16:colId xmlns:a16="http://schemas.microsoft.com/office/drawing/2014/main" val="3007680615"/>
                    </a:ext>
                  </a:extLst>
                </a:gridCol>
                <a:gridCol w="908093">
                  <a:extLst>
                    <a:ext uri="{9D8B030D-6E8A-4147-A177-3AD203B41FA5}">
                      <a16:colId xmlns:a16="http://schemas.microsoft.com/office/drawing/2014/main" val="3831032139"/>
                    </a:ext>
                  </a:extLst>
                </a:gridCol>
                <a:gridCol w="1057311">
                  <a:extLst>
                    <a:ext uri="{9D8B030D-6E8A-4147-A177-3AD203B41FA5}">
                      <a16:colId xmlns:a16="http://schemas.microsoft.com/office/drawing/2014/main" val="3166848211"/>
                    </a:ext>
                  </a:extLst>
                </a:gridCol>
              </a:tblGrid>
              <a:tr h="2561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Item/Model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MobileNet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ResNet50V2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VGG-16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InceptionV3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998898"/>
                  </a:ext>
                </a:extLst>
              </a:tr>
              <a:tr h="2561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Parameters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2,383,426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23,765,506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14,764,866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21,905,186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369076"/>
                  </a:ext>
                </a:extLst>
              </a:tr>
              <a:tr h="2561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Trainable Parameters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125,442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200,706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50,178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102,402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879210"/>
                  </a:ext>
                </a:extLst>
              </a:tr>
              <a:tr h="2561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Trainable to Total Percent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199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883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31080" cy="4351338"/>
          </a:xfrm>
        </p:spPr>
        <p:txBody>
          <a:bodyPr>
            <a:normAutofit/>
          </a:bodyPr>
          <a:lstStyle/>
          <a:p>
            <a:r>
              <a:rPr lang="en-US" dirty="0"/>
              <a:t>50 epoch is used to train all models.</a:t>
            </a:r>
          </a:p>
          <a:p>
            <a:r>
              <a:rPr lang="en-US" dirty="0"/>
              <a:t>Batch size of training in each epoch is 8 and for validation is 4.</a:t>
            </a:r>
          </a:p>
          <a:p>
            <a:r>
              <a:rPr lang="en-US" dirty="0"/>
              <a:t>Adam optimizer with 0.001 learning rate is used.</a:t>
            </a:r>
          </a:p>
          <a:p>
            <a:r>
              <a:rPr lang="en-US" dirty="0"/>
              <a:t>Loss &amp; Accuracy &amp; Confusion Matrix of each model is drawn at the end.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82E5A-5B35-412A-8C3A-B0D37D663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385" y="1825625"/>
            <a:ext cx="2893110" cy="194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B13B6C-9285-4D6B-B92B-DEF2A317C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796256"/>
            <a:ext cx="2938797" cy="197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BC0966-43E2-4764-A3DD-371715CE7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262" y="3998125"/>
            <a:ext cx="4295238" cy="2380952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949F-FEA1-4332-9B4A-161D98BD16B5}" type="slidenum">
              <a:rPr lang="en-US" smtClean="0"/>
              <a:t>17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971550" y="1363981"/>
            <a:ext cx="9886950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49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260515"/>
              </p:ext>
            </p:extLst>
          </p:nvPr>
        </p:nvGraphicFramePr>
        <p:xfrm>
          <a:off x="858786" y="2408556"/>
          <a:ext cx="10112478" cy="3891759"/>
        </p:xfrm>
        <a:graphic>
          <a:graphicData uri="http://schemas.openxmlformats.org/drawingml/2006/table">
            <a:tbl>
              <a:tblPr/>
              <a:tblGrid>
                <a:gridCol w="678671">
                  <a:extLst>
                    <a:ext uri="{9D8B030D-6E8A-4147-A177-3AD203B41FA5}">
                      <a16:colId xmlns:a16="http://schemas.microsoft.com/office/drawing/2014/main" val="650648056"/>
                    </a:ext>
                  </a:extLst>
                </a:gridCol>
                <a:gridCol w="678671">
                  <a:extLst>
                    <a:ext uri="{9D8B030D-6E8A-4147-A177-3AD203B41FA5}">
                      <a16:colId xmlns:a16="http://schemas.microsoft.com/office/drawing/2014/main" val="3235596244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1753478507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1417596405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1645306297"/>
                    </a:ext>
                  </a:extLst>
                </a:gridCol>
                <a:gridCol w="678671">
                  <a:extLst>
                    <a:ext uri="{9D8B030D-6E8A-4147-A177-3AD203B41FA5}">
                      <a16:colId xmlns:a16="http://schemas.microsoft.com/office/drawing/2014/main" val="4238727821"/>
                    </a:ext>
                  </a:extLst>
                </a:gridCol>
                <a:gridCol w="678671">
                  <a:extLst>
                    <a:ext uri="{9D8B030D-6E8A-4147-A177-3AD203B41FA5}">
                      <a16:colId xmlns:a16="http://schemas.microsoft.com/office/drawing/2014/main" val="212421332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3372562157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879287086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438305555"/>
                    </a:ext>
                  </a:extLst>
                </a:gridCol>
                <a:gridCol w="678671">
                  <a:extLst>
                    <a:ext uri="{9D8B030D-6E8A-4147-A177-3AD203B41FA5}">
                      <a16:colId xmlns:a16="http://schemas.microsoft.com/office/drawing/2014/main" val="316208326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176072128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1052752049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155056182"/>
                    </a:ext>
                  </a:extLst>
                </a:gridCol>
                <a:gridCol w="764410">
                  <a:extLst>
                    <a:ext uri="{9D8B030D-6E8A-4147-A177-3AD203B41FA5}">
                      <a16:colId xmlns:a16="http://schemas.microsoft.com/office/drawing/2014/main" val="3633424734"/>
                    </a:ext>
                  </a:extLst>
                </a:gridCol>
              </a:tblGrid>
              <a:tr h="286314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Tarining accuracy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Validation accuracy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Test accuracy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009222"/>
                  </a:ext>
                </a:extLst>
              </a:tr>
              <a:tr h="212085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MobileNet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ResNet50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VGG-16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InceptionV3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MobileNet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ResNet50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VGG-16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InceptionV3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MobileNet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ResNet50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VGG-16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InceptionV3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177575"/>
                  </a:ext>
                </a:extLst>
              </a:tr>
              <a:tr h="212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0.9912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0.9823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0.9558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0.8846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0.9615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0.9615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424950"/>
                  </a:ext>
                </a:extLst>
              </a:tr>
              <a:tr h="212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0.9558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0.9823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0.9558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0.9912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0.6154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0.9231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0.9615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0.5625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910652"/>
                  </a:ext>
                </a:extLst>
              </a:tr>
              <a:tr h="212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0.9823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0.9823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0.9558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0.9646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0.7308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0.9231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0.9231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0.9615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0.8462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189971"/>
                  </a:ext>
                </a:extLst>
              </a:tr>
              <a:tr h="212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0.9558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0.9823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0.9292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0.9912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0.8846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0.8846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0.8846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0.9231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0.8462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050124"/>
                  </a:ext>
                </a:extLst>
              </a:tr>
              <a:tr h="212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0.9823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0.9558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0.9912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0.8846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0.8846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0.9231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0.8846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0.8462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272992"/>
                  </a:ext>
                </a:extLst>
              </a:tr>
              <a:tr h="212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0.9735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0.9823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0.9204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0.8584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0.8846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0.9231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0.8846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0.7308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0.8462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0.6875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842347"/>
                  </a:ext>
                </a:extLst>
              </a:tr>
              <a:tr h="212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0.9646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0.9469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0.9823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0.8846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0.8846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0.8846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0.8846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0.8462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360434"/>
                  </a:ext>
                </a:extLst>
              </a:tr>
              <a:tr h="212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0.9823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0.9735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0.9231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0.9615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0.7692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991480"/>
                  </a:ext>
                </a:extLst>
              </a:tr>
              <a:tr h="212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0.9823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0.9292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0.9912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0.9231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0.8846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6837"/>
                  </a:ext>
                </a:extLst>
              </a:tr>
              <a:tr h="212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0.9912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0.9469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0.9735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0.9231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0.9231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0.9231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0.9735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817895"/>
                  </a:ext>
                </a:extLst>
              </a:tr>
              <a:tr h="212085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401556"/>
                  </a:ext>
                </a:extLst>
              </a:tr>
              <a:tr h="212085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697298"/>
                  </a:ext>
                </a:extLst>
              </a:tr>
              <a:tr h="212085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411377"/>
                  </a:ext>
                </a:extLst>
              </a:tr>
              <a:tr h="212085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633816"/>
                  </a:ext>
                </a:extLst>
              </a:tr>
              <a:tr h="212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0.985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0.931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0.910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684333"/>
                  </a:ext>
                </a:extLst>
              </a:tr>
              <a:tr h="212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0.023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0.035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00431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949F-FEA1-4332-9B4A-161D98BD16B5}" type="slidenum">
              <a:rPr lang="en-US" smtClean="0"/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971550" y="1363981"/>
            <a:ext cx="9886950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Scenario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73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949F-FEA1-4332-9B4A-161D98BD16B5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2CF2D1F-9A4A-4DB9-A0D3-2E6A439985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3182385"/>
              </p:ext>
            </p:extLst>
          </p:nvPr>
        </p:nvGraphicFramePr>
        <p:xfrm>
          <a:off x="4234618" y="2601896"/>
          <a:ext cx="3741117" cy="3276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78767C6-127B-4656-95BA-D02A6B7E70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2356829"/>
              </p:ext>
            </p:extLst>
          </p:nvPr>
        </p:nvGraphicFramePr>
        <p:xfrm>
          <a:off x="8053387" y="2601896"/>
          <a:ext cx="3857625" cy="3276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150A1F3-0E61-4320-AED0-07040DCEC2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2636791"/>
              </p:ext>
            </p:extLst>
          </p:nvPr>
        </p:nvGraphicFramePr>
        <p:xfrm>
          <a:off x="507510" y="2601896"/>
          <a:ext cx="3649457" cy="3276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tangle 7"/>
          <p:cNvSpPr/>
          <p:nvPr/>
        </p:nvSpPr>
        <p:spPr>
          <a:xfrm flipV="1">
            <a:off x="971550" y="1363981"/>
            <a:ext cx="9886950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9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Oil spills are generally characterized as the release of liquid petroleum hydrocarbons into the environment due to human activities.</a:t>
            </a:r>
          </a:p>
          <a:p>
            <a:r>
              <a:rPr lang="en-US" dirty="0"/>
              <a:t>Diverse studies have highlighted the usefulness of Synthetic Aperture Radar images (SAR) obtained by satellites for the detection of oil spills.</a:t>
            </a:r>
          </a:p>
          <a:p>
            <a:r>
              <a:rPr lang="en-US" dirty="0"/>
              <a:t>Due to large amount of satellite images, we can use machine learning techniques or deep learning models to monitor sea conditions automatically.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949F-FEA1-4332-9B4A-161D98BD16B5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971550" y="1363981"/>
            <a:ext cx="9886950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54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488888"/>
              </p:ext>
            </p:extLst>
          </p:nvPr>
        </p:nvGraphicFramePr>
        <p:xfrm>
          <a:off x="958324" y="2462221"/>
          <a:ext cx="10275352" cy="3894129"/>
        </p:xfrm>
        <a:graphic>
          <a:graphicData uri="http://schemas.openxmlformats.org/drawingml/2006/table">
            <a:tbl>
              <a:tblPr/>
              <a:tblGrid>
                <a:gridCol w="290034">
                  <a:extLst>
                    <a:ext uri="{9D8B030D-6E8A-4147-A177-3AD203B41FA5}">
                      <a16:colId xmlns:a16="http://schemas.microsoft.com/office/drawing/2014/main" val="3534567441"/>
                    </a:ext>
                  </a:extLst>
                </a:gridCol>
                <a:gridCol w="702425">
                  <a:extLst>
                    <a:ext uri="{9D8B030D-6E8A-4147-A177-3AD203B41FA5}">
                      <a16:colId xmlns:a16="http://schemas.microsoft.com/office/drawing/2014/main" val="2535732547"/>
                    </a:ext>
                  </a:extLst>
                </a:gridCol>
                <a:gridCol w="820667">
                  <a:extLst>
                    <a:ext uri="{9D8B030D-6E8A-4147-A177-3AD203B41FA5}">
                      <a16:colId xmlns:a16="http://schemas.microsoft.com/office/drawing/2014/main" val="2833111779"/>
                    </a:ext>
                  </a:extLst>
                </a:gridCol>
                <a:gridCol w="528719">
                  <a:extLst>
                    <a:ext uri="{9D8B030D-6E8A-4147-A177-3AD203B41FA5}">
                      <a16:colId xmlns:a16="http://schemas.microsoft.com/office/drawing/2014/main" val="2655569833"/>
                    </a:ext>
                  </a:extLst>
                </a:gridCol>
                <a:gridCol w="787577">
                  <a:extLst>
                    <a:ext uri="{9D8B030D-6E8A-4147-A177-3AD203B41FA5}">
                      <a16:colId xmlns:a16="http://schemas.microsoft.com/office/drawing/2014/main" val="1724189256"/>
                    </a:ext>
                  </a:extLst>
                </a:gridCol>
                <a:gridCol w="632804">
                  <a:extLst>
                    <a:ext uri="{9D8B030D-6E8A-4147-A177-3AD203B41FA5}">
                      <a16:colId xmlns:a16="http://schemas.microsoft.com/office/drawing/2014/main" val="109225583"/>
                    </a:ext>
                  </a:extLst>
                </a:gridCol>
                <a:gridCol w="702425">
                  <a:extLst>
                    <a:ext uri="{9D8B030D-6E8A-4147-A177-3AD203B41FA5}">
                      <a16:colId xmlns:a16="http://schemas.microsoft.com/office/drawing/2014/main" val="1919443297"/>
                    </a:ext>
                  </a:extLst>
                </a:gridCol>
                <a:gridCol w="832699">
                  <a:extLst>
                    <a:ext uri="{9D8B030D-6E8A-4147-A177-3AD203B41FA5}">
                      <a16:colId xmlns:a16="http://schemas.microsoft.com/office/drawing/2014/main" val="2261805064"/>
                    </a:ext>
                  </a:extLst>
                </a:gridCol>
                <a:gridCol w="528719">
                  <a:extLst>
                    <a:ext uri="{9D8B030D-6E8A-4147-A177-3AD203B41FA5}">
                      <a16:colId xmlns:a16="http://schemas.microsoft.com/office/drawing/2014/main" val="4059234165"/>
                    </a:ext>
                  </a:extLst>
                </a:gridCol>
                <a:gridCol w="787577">
                  <a:extLst>
                    <a:ext uri="{9D8B030D-6E8A-4147-A177-3AD203B41FA5}">
                      <a16:colId xmlns:a16="http://schemas.microsoft.com/office/drawing/2014/main" val="4081875801"/>
                    </a:ext>
                  </a:extLst>
                </a:gridCol>
                <a:gridCol w="632804">
                  <a:extLst>
                    <a:ext uri="{9D8B030D-6E8A-4147-A177-3AD203B41FA5}">
                      <a16:colId xmlns:a16="http://schemas.microsoft.com/office/drawing/2014/main" val="3628792461"/>
                    </a:ext>
                  </a:extLst>
                </a:gridCol>
                <a:gridCol w="702425">
                  <a:extLst>
                    <a:ext uri="{9D8B030D-6E8A-4147-A177-3AD203B41FA5}">
                      <a16:colId xmlns:a16="http://schemas.microsoft.com/office/drawing/2014/main" val="1835490341"/>
                    </a:ext>
                  </a:extLst>
                </a:gridCol>
                <a:gridCol w="838667">
                  <a:extLst>
                    <a:ext uri="{9D8B030D-6E8A-4147-A177-3AD203B41FA5}">
                      <a16:colId xmlns:a16="http://schemas.microsoft.com/office/drawing/2014/main" val="1620824088"/>
                    </a:ext>
                  </a:extLst>
                </a:gridCol>
                <a:gridCol w="528719">
                  <a:extLst>
                    <a:ext uri="{9D8B030D-6E8A-4147-A177-3AD203B41FA5}">
                      <a16:colId xmlns:a16="http://schemas.microsoft.com/office/drawing/2014/main" val="252201874"/>
                    </a:ext>
                  </a:extLst>
                </a:gridCol>
                <a:gridCol w="959091">
                  <a:extLst>
                    <a:ext uri="{9D8B030D-6E8A-4147-A177-3AD203B41FA5}">
                      <a16:colId xmlns:a16="http://schemas.microsoft.com/office/drawing/2014/main" val="242550752"/>
                    </a:ext>
                  </a:extLst>
                </a:gridCol>
              </a:tblGrid>
              <a:tr h="27319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Tarining accuracy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Validation accuracy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Test accuracy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481830"/>
                  </a:ext>
                </a:extLst>
              </a:tr>
              <a:tr h="20236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MobileNet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ResNet50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VGG-16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InceptionV3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MobileNet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ResNet50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VGG-16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InceptionV3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MobileNet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ResNet50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VGG-16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InceptionV3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168256"/>
                  </a:ext>
                </a:extLst>
              </a:tr>
              <a:tr h="20236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097" marR="9097" marT="9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0.983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1.000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0.958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0.992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0.857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0.929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0.893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0.893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0.938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0.938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0.940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1.000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175816"/>
                  </a:ext>
                </a:extLst>
              </a:tr>
              <a:tr h="20236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097" marR="9097" marT="9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0.980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0.975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0.942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0.967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0.964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0.893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0.893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0.857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1.000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0.875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0.940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0.938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887353"/>
                  </a:ext>
                </a:extLst>
              </a:tr>
              <a:tr h="20236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97" marR="9097" marT="9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0.958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0.983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0.942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0.983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0.929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0.929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0.893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0.679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0.938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0.938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0.940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0.875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153086"/>
                  </a:ext>
                </a:extLst>
              </a:tr>
              <a:tr h="20236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97" marR="9097" marT="9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0.975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0.975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0.925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0.750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0.929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0.893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0.893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0.813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0.938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0.880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1.000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994724"/>
                  </a:ext>
                </a:extLst>
              </a:tr>
              <a:tr h="20236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97" marR="9097" marT="9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0.983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0.992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0.958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0.917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0.929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0.893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0.893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0.821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0.938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1.000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0.940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0.938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807780"/>
                  </a:ext>
                </a:extLst>
              </a:tr>
              <a:tr h="20236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97" marR="9097" marT="9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0.950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0.983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0.925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0.925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0.857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0.893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0.893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0.893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0.938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0.813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1.000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0.938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531781"/>
                  </a:ext>
                </a:extLst>
              </a:tr>
              <a:tr h="20236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097" marR="9097" marT="9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0.983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0.975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0.942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0.975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0.857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0.929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0.857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0.893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0.875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1.000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0.940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1.000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063585"/>
                  </a:ext>
                </a:extLst>
              </a:tr>
              <a:tr h="20236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097" marR="9097" marT="9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0.975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0.975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0.950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0.958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0.893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0.893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0.893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0.750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1.000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1.000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0.940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0.938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376083"/>
                  </a:ext>
                </a:extLst>
              </a:tr>
              <a:tr h="20236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097" marR="9097" marT="9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0.967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0.958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0.942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0.992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0.929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0.929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0.893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0.929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0.938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0.813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0.940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1.000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503856"/>
                  </a:ext>
                </a:extLst>
              </a:tr>
              <a:tr h="20236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097" marR="9097" marT="9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0.942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0.958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0.917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0.958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0.393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0.893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0.893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0.643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0.438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0.938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0.940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0.750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235866"/>
                  </a:ext>
                </a:extLst>
              </a:tr>
              <a:tr h="20236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455396"/>
                  </a:ext>
                </a:extLst>
              </a:tr>
              <a:tr h="20236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818870"/>
                  </a:ext>
                </a:extLst>
              </a:tr>
              <a:tr h="20236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740822"/>
                  </a:ext>
                </a:extLst>
              </a:tr>
              <a:tr h="20236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746636"/>
                  </a:ext>
                </a:extLst>
              </a:tr>
              <a:tr h="3830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9097" marR="9097" marT="9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0.970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0.977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0.940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0.967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0.836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0.911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0.889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0.825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0.881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0.925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0.940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0.938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796336"/>
                  </a:ext>
                </a:extLst>
              </a:tr>
              <a:tr h="202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097" marR="9097" marT="90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0.012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0.158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0.027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</a:t>
                      </a:r>
                    </a:p>
                  </a:txBody>
                  <a:tcPr marL="9097" marR="9097" marT="90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562409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949F-FEA1-4332-9B4A-161D98BD16B5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71550" y="1363981"/>
            <a:ext cx="9886950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Scenario 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578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949F-FEA1-4332-9B4A-161D98BD16B5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4C808D6-63CC-4AF8-9003-83D8B9CC56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3144470"/>
              </p:ext>
            </p:extLst>
          </p:nvPr>
        </p:nvGraphicFramePr>
        <p:xfrm>
          <a:off x="688911" y="2739934"/>
          <a:ext cx="3677815" cy="3259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CFCF6AB-BED5-4093-9AD1-7FACDBF30E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539649"/>
              </p:ext>
            </p:extLst>
          </p:nvPr>
        </p:nvGraphicFramePr>
        <p:xfrm>
          <a:off x="4516015" y="2739934"/>
          <a:ext cx="3702128" cy="3259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A20D7C8-74DD-4B2E-801C-25A9E3FE5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866948"/>
              </p:ext>
            </p:extLst>
          </p:nvPr>
        </p:nvGraphicFramePr>
        <p:xfrm>
          <a:off x="8218143" y="2739934"/>
          <a:ext cx="3681900" cy="3308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Rectangle 9"/>
          <p:cNvSpPr/>
          <p:nvPr/>
        </p:nvSpPr>
        <p:spPr>
          <a:xfrm flipV="1">
            <a:off x="971550" y="1363981"/>
            <a:ext cx="9886950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04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53878"/>
          </a:xfrm>
        </p:spPr>
        <p:txBody>
          <a:bodyPr>
            <a:normAutofit/>
          </a:bodyPr>
          <a:lstStyle/>
          <a:p>
            <a:r>
              <a:rPr lang="en-US" dirty="0"/>
              <a:t>Training the model with lookalikes as notspill class increases all the test accuracies.</a:t>
            </a:r>
          </a:p>
          <a:p>
            <a:r>
              <a:rPr lang="en-US" dirty="0"/>
              <a:t>Highest accuracies in test data is for InceptionV3 model in both scenaios.</a:t>
            </a:r>
          </a:p>
          <a:p>
            <a:r>
              <a:rPr lang="en-US" dirty="0"/>
              <a:t> Repetition of 100% test accuracy is highest in InceptionV3 model (4 out of 10 trainings). </a:t>
            </a:r>
          </a:p>
          <a:p>
            <a:r>
              <a:rPr lang="en-US" dirty="0"/>
              <a:t>Stability of the training and validation accuracies is higher in VGG-16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949F-FEA1-4332-9B4A-161D98BD16B5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971550" y="1363981"/>
            <a:ext cx="9886950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8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949F-FEA1-4332-9B4A-161D98BD16B5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57870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50638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Oil spills can be detected by different sensors.</a:t>
            </a:r>
          </a:p>
          <a:p>
            <a:r>
              <a:rPr lang="en-US" dirty="0"/>
              <a:t>SAR images has better performance.</a:t>
            </a:r>
          </a:p>
          <a:p>
            <a:r>
              <a:rPr lang="en-US" dirty="0"/>
              <a:t>Ground truth data is needed.</a:t>
            </a:r>
          </a:p>
          <a:p>
            <a:r>
              <a:rPr lang="en-US" dirty="0"/>
              <a:t>Pre processing stage is necessary.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971550" y="1363981"/>
            <a:ext cx="9886950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5499" y="880687"/>
            <a:ext cx="4364885" cy="547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5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Truth &amp; Study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39145" cy="4351338"/>
          </a:xfrm>
        </p:spPr>
        <p:txBody>
          <a:bodyPr/>
          <a:lstStyle/>
          <a:p>
            <a:r>
              <a:rPr lang="en-US" dirty="0"/>
              <a:t>Oil spills in this study is based on a work by Islam Abou El-Magd et al. Which is published in MDPI remote sensing article.</a:t>
            </a:r>
          </a:p>
          <a:p>
            <a:r>
              <a:rPr lang="en-US" dirty="0"/>
              <a:t>Study area is near port Said in Mediterranean sea </a:t>
            </a:r>
            <a:br>
              <a:rPr lang="en-US" dirty="0"/>
            </a:br>
            <a:r>
              <a:rPr lang="en-US" dirty="0"/>
              <a:t>(31°30‘ N , 32°30‘ 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949F-FEA1-4332-9B4A-161D98BD16B5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622" y="1825625"/>
            <a:ext cx="5689878" cy="41448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flipV="1">
            <a:off x="971550" y="1363981"/>
            <a:ext cx="9886950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1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Earth Engine (GEE)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55276" cy="4758055"/>
          </a:xfrm>
        </p:spPr>
        <p:txBody>
          <a:bodyPr>
            <a:normAutofit/>
          </a:bodyPr>
          <a:lstStyle/>
          <a:p>
            <a:r>
              <a:rPr lang="en-US" dirty="0"/>
              <a:t>To reduce download size and processing time, we can use google earth engine.</a:t>
            </a:r>
          </a:p>
          <a:p>
            <a:r>
              <a:rPr lang="en-US" dirty="0"/>
              <a:t>Sentinel 1 images with relative orbit number of 160 from 2014 to 2021 is croped to ROI and saved to google drive in geoTiff format.</a:t>
            </a:r>
          </a:p>
          <a:p>
            <a:r>
              <a:rPr lang="en-US" dirty="0"/>
              <a:t>Some of the preprocessing steps such as calibrations, is already done on GEE datasets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949F-FEA1-4332-9B4A-161D98BD16B5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971550" y="1363981"/>
            <a:ext cx="9886950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865" y="1567987"/>
            <a:ext cx="4480559" cy="486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8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SAR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Land &amp; Sea</a:t>
            </a:r>
          </a:p>
          <a:p>
            <a:r>
              <a:rPr lang="en-US" dirty="0">
                <a:solidFill>
                  <a:srgbClr val="00B0F0"/>
                </a:solidFill>
              </a:rPr>
              <a:t>Bulid up area</a:t>
            </a:r>
          </a:p>
          <a:p>
            <a:r>
              <a:rPr lang="en-US" dirty="0">
                <a:solidFill>
                  <a:srgbClr val="FF0000"/>
                </a:solidFill>
              </a:rPr>
              <a:t>Ships</a:t>
            </a:r>
          </a:p>
          <a:p>
            <a:r>
              <a:rPr lang="en-US" dirty="0">
                <a:solidFill>
                  <a:srgbClr val="FFC000"/>
                </a:solidFill>
              </a:rPr>
              <a:t>Oil platforms</a:t>
            </a:r>
          </a:p>
          <a:p>
            <a:r>
              <a:rPr lang="en-US" dirty="0"/>
              <a:t>Oil spills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49" y="1421634"/>
            <a:ext cx="8315325" cy="531172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277100" y="3886200"/>
            <a:ext cx="1057275" cy="10287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848725" y="2175697"/>
            <a:ext cx="638175" cy="4953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24674" y="5754688"/>
            <a:ext cx="881063" cy="84455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604839" y="6416675"/>
            <a:ext cx="1314450" cy="365125"/>
          </a:xfrm>
        </p:spPr>
        <p:txBody>
          <a:bodyPr/>
          <a:lstStyle/>
          <a:p>
            <a:fld id="{85B1949F-FEA1-4332-9B4A-161D98BD16B5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971550" y="1363981"/>
            <a:ext cx="9886950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4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72310" cy="4351338"/>
          </a:xfrm>
        </p:spPr>
        <p:txBody>
          <a:bodyPr/>
          <a:lstStyle/>
          <a:p>
            <a:r>
              <a:rPr lang="en-US" dirty="0"/>
              <a:t>Convert GeoTiff files to Jpeg</a:t>
            </a:r>
          </a:p>
          <a:p>
            <a:r>
              <a:rPr lang="en-US" dirty="0"/>
              <a:t>Transform a certain range of backscatter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949F-FEA1-4332-9B4A-161D98BD16B5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765" y="1895994"/>
            <a:ext cx="4524375" cy="3581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flipV="1">
            <a:off x="971550" y="1363981"/>
            <a:ext cx="9886950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3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72149" cy="4351338"/>
          </a:xfrm>
        </p:spPr>
        <p:txBody>
          <a:bodyPr/>
          <a:lstStyle/>
          <a:p>
            <a:r>
              <a:rPr lang="en-US" dirty="0"/>
              <a:t>To reduce speckle noise of SAR images we can apply lee filter with differnet window sizes.</a:t>
            </a:r>
          </a:p>
          <a:p>
            <a:r>
              <a:rPr lang="en-US" dirty="0"/>
              <a:t>One example is shown below with 9*9 window size.</a:t>
            </a:r>
          </a:p>
          <a:p>
            <a:r>
              <a:rPr lang="en-US" dirty="0"/>
              <a:t>Noise reduction is more visible after resizing the images.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949F-FEA1-4332-9B4A-161D98BD16B5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467" y="1530992"/>
            <a:ext cx="5133975" cy="1990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349" y="3992572"/>
            <a:ext cx="2863042" cy="21205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54" y="3992572"/>
            <a:ext cx="2874818" cy="2129229"/>
          </a:xfrm>
          <a:prstGeom prst="rect">
            <a:avLst/>
          </a:prstGeom>
        </p:spPr>
      </p:pic>
      <p:cxnSp>
        <p:nvCxnSpPr>
          <p:cNvPr id="12" name="Curved Connector 11"/>
          <p:cNvCxnSpPr>
            <a:stCxn id="9" idx="2"/>
            <a:endCxn id="10" idx="2"/>
          </p:cNvCxnSpPr>
          <p:nvPr/>
        </p:nvCxnSpPr>
        <p:spPr>
          <a:xfrm rot="16200000" flipH="1">
            <a:off x="8888005" y="4566943"/>
            <a:ext cx="8722" cy="3100993"/>
          </a:xfrm>
          <a:prstGeom prst="curvedConnector3">
            <a:avLst>
              <a:gd name="adj1" fmla="val 5580177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flipV="1">
            <a:off x="971550" y="1363981"/>
            <a:ext cx="9886950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4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71160" cy="4351338"/>
          </a:xfrm>
        </p:spPr>
        <p:txBody>
          <a:bodyPr/>
          <a:lstStyle/>
          <a:p>
            <a:r>
              <a:rPr lang="en-US" dirty="0"/>
              <a:t>The input dimension of pre trained models are usually 224*224 pixels. So a resize step is needed.</a:t>
            </a:r>
          </a:p>
          <a:p>
            <a:r>
              <a:rPr lang="en-US" dirty="0"/>
              <a:t>As mentioned before the effect of lee filter is clear after resizing.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949F-FEA1-4332-9B4A-161D98BD16B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851" y="1825625"/>
            <a:ext cx="3562350" cy="342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15" y="4098175"/>
            <a:ext cx="2378132" cy="23781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668" y="4098175"/>
            <a:ext cx="2378132" cy="23781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flipV="1">
            <a:off x="971550" y="1363981"/>
            <a:ext cx="9886950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74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1179</Words>
  <Application>Microsoft Office PowerPoint</Application>
  <PresentationFormat>Widescreen</PresentationFormat>
  <Paragraphs>527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Unicode MS</vt:lpstr>
      <vt:lpstr>Calibri</vt:lpstr>
      <vt:lpstr>Calibri Light</vt:lpstr>
      <vt:lpstr>Times New Roman</vt:lpstr>
      <vt:lpstr>Office Theme</vt:lpstr>
      <vt:lpstr>Oil Spill Classification Using CNN</vt:lpstr>
      <vt:lpstr>Introduction</vt:lpstr>
      <vt:lpstr>Research Background</vt:lpstr>
      <vt:lpstr>Ground Truth &amp; Study Area</vt:lpstr>
      <vt:lpstr>Google Earth Engine (GEE)</vt:lpstr>
      <vt:lpstr>Example of SAR Images</vt:lpstr>
      <vt:lpstr>Pre Processing</vt:lpstr>
      <vt:lpstr>Pre Processing</vt:lpstr>
      <vt:lpstr>Pre Processing</vt:lpstr>
      <vt:lpstr>Categorizing</vt:lpstr>
      <vt:lpstr>Convolutional Neural Network (CNN)</vt:lpstr>
      <vt:lpstr>CNN Layers</vt:lpstr>
      <vt:lpstr>Data</vt:lpstr>
      <vt:lpstr>Google Colab</vt:lpstr>
      <vt:lpstr>Pre Trained Model</vt:lpstr>
      <vt:lpstr>Fine Tunning Pre Trained Models</vt:lpstr>
      <vt:lpstr>Model Training Example</vt:lpstr>
      <vt:lpstr>Results</vt:lpstr>
      <vt:lpstr>Results</vt:lpstr>
      <vt:lpstr>Results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Oil Spill Classification Using CNN</dc:title>
  <dc:creator>Mohamad Reza Rastin</dc:creator>
  <cp:lastModifiedBy>Ghasemi, Nafiseh</cp:lastModifiedBy>
  <cp:revision>42</cp:revision>
  <dcterms:created xsi:type="dcterms:W3CDTF">2021-02-20T06:44:22Z</dcterms:created>
  <dcterms:modified xsi:type="dcterms:W3CDTF">2021-03-08T11:07:46Z</dcterms:modified>
</cp:coreProperties>
</file>