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fiseh Ghasemi" userId="6063589a-2334-4316-8587-e1a6cedd8be4" providerId="ADAL" clId="{39167BB2-E312-45BF-9158-C6FFD25F3746}"/>
    <pc:docChg chg="custSel addSld delSld modSld">
      <pc:chgData name="Nafiseh Ghasemi" userId="6063589a-2334-4316-8587-e1a6cedd8be4" providerId="ADAL" clId="{39167BB2-E312-45BF-9158-C6FFD25F3746}" dt="2022-08-25T18:05:47.389" v="404" actId="20577"/>
      <pc:docMkLst>
        <pc:docMk/>
      </pc:docMkLst>
      <pc:sldChg chg="modSp mod">
        <pc:chgData name="Nafiseh Ghasemi" userId="6063589a-2334-4316-8587-e1a6cedd8be4" providerId="ADAL" clId="{39167BB2-E312-45BF-9158-C6FFD25F3746}" dt="2022-08-25T17:53:51.660" v="347" actId="27636"/>
        <pc:sldMkLst>
          <pc:docMk/>
          <pc:sldMk cId="358925081" sldId="258"/>
        </pc:sldMkLst>
        <pc:spChg chg="mod">
          <ac:chgData name="Nafiseh Ghasemi" userId="6063589a-2334-4316-8587-e1a6cedd8be4" providerId="ADAL" clId="{39167BB2-E312-45BF-9158-C6FFD25F3746}" dt="2022-08-25T17:53:51.660" v="347" actId="27636"/>
          <ac:spMkLst>
            <pc:docMk/>
            <pc:sldMk cId="358925081" sldId="258"/>
            <ac:spMk id="3" creationId="{42E27A99-B2C1-4E44-B409-64CC1EF8321A}"/>
          </ac:spMkLst>
        </pc:spChg>
      </pc:sldChg>
      <pc:sldChg chg="modSp mod">
        <pc:chgData name="Nafiseh Ghasemi" userId="6063589a-2334-4316-8587-e1a6cedd8be4" providerId="ADAL" clId="{39167BB2-E312-45BF-9158-C6FFD25F3746}" dt="2022-08-25T18:03:51.867" v="381" actId="20577"/>
        <pc:sldMkLst>
          <pc:docMk/>
          <pc:sldMk cId="2939667299" sldId="259"/>
        </pc:sldMkLst>
        <pc:spChg chg="mod">
          <ac:chgData name="Nafiseh Ghasemi" userId="6063589a-2334-4316-8587-e1a6cedd8be4" providerId="ADAL" clId="{39167BB2-E312-45BF-9158-C6FFD25F3746}" dt="2022-08-25T18:03:51.867" v="381" actId="20577"/>
          <ac:spMkLst>
            <pc:docMk/>
            <pc:sldMk cId="2939667299" sldId="259"/>
            <ac:spMk id="3" creationId="{10F076DB-4422-4E05-9DA4-107EABF16F71}"/>
          </ac:spMkLst>
        </pc:spChg>
      </pc:sldChg>
      <pc:sldChg chg="del">
        <pc:chgData name="Nafiseh Ghasemi" userId="6063589a-2334-4316-8587-e1a6cedd8be4" providerId="ADAL" clId="{39167BB2-E312-45BF-9158-C6FFD25F3746}" dt="2022-08-25T17:47:23.164" v="220" actId="2696"/>
        <pc:sldMkLst>
          <pc:docMk/>
          <pc:sldMk cId="3361632931" sldId="260"/>
        </pc:sldMkLst>
      </pc:sldChg>
      <pc:sldChg chg="del">
        <pc:chgData name="Nafiseh Ghasemi" userId="6063589a-2334-4316-8587-e1a6cedd8be4" providerId="ADAL" clId="{39167BB2-E312-45BF-9158-C6FFD25F3746}" dt="2022-08-25T17:47:20.358" v="219" actId="2696"/>
        <pc:sldMkLst>
          <pc:docMk/>
          <pc:sldMk cId="1264661342" sldId="262"/>
        </pc:sldMkLst>
      </pc:sldChg>
      <pc:sldChg chg="addSp modSp new mod setBg">
        <pc:chgData name="Nafiseh Ghasemi" userId="6063589a-2334-4316-8587-e1a6cedd8be4" providerId="ADAL" clId="{39167BB2-E312-45BF-9158-C6FFD25F3746}" dt="2022-08-25T18:05:47.389" v="404" actId="20577"/>
        <pc:sldMkLst>
          <pc:docMk/>
          <pc:sldMk cId="3970936495" sldId="264"/>
        </pc:sldMkLst>
        <pc:spChg chg="mod">
          <ac:chgData name="Nafiseh Ghasemi" userId="6063589a-2334-4316-8587-e1a6cedd8be4" providerId="ADAL" clId="{39167BB2-E312-45BF-9158-C6FFD25F3746}" dt="2022-08-25T17:49:16.735" v="260" actId="26606"/>
          <ac:spMkLst>
            <pc:docMk/>
            <pc:sldMk cId="3970936495" sldId="264"/>
            <ac:spMk id="2" creationId="{4C82C5E8-5755-45C7-979E-C4B75C45F309}"/>
          </ac:spMkLst>
        </pc:spChg>
        <pc:spChg chg="mod">
          <ac:chgData name="Nafiseh Ghasemi" userId="6063589a-2334-4316-8587-e1a6cedd8be4" providerId="ADAL" clId="{39167BB2-E312-45BF-9158-C6FFD25F3746}" dt="2022-08-25T18:05:47.389" v="404" actId="20577"/>
          <ac:spMkLst>
            <pc:docMk/>
            <pc:sldMk cId="3970936495" sldId="264"/>
            <ac:spMk id="3" creationId="{FD612D40-74CE-4FA2-AF31-EFFB0FD66C5E}"/>
          </ac:spMkLst>
        </pc:spChg>
        <pc:spChg chg="add">
          <ac:chgData name="Nafiseh Ghasemi" userId="6063589a-2334-4316-8587-e1a6cedd8be4" providerId="ADAL" clId="{39167BB2-E312-45BF-9158-C6FFD25F3746}" dt="2022-08-25T17:49:16.735" v="260" actId="26606"/>
          <ac:spMkLst>
            <pc:docMk/>
            <pc:sldMk cId="3970936495" sldId="264"/>
            <ac:spMk id="8" creationId="{100EDD19-6802-4EC3-95CE-CFFAB042CFD6}"/>
          </ac:spMkLst>
        </pc:spChg>
        <pc:spChg chg="add">
          <ac:chgData name="Nafiseh Ghasemi" userId="6063589a-2334-4316-8587-e1a6cedd8be4" providerId="ADAL" clId="{39167BB2-E312-45BF-9158-C6FFD25F3746}" dt="2022-08-25T17:49:16.735" v="260" actId="26606"/>
          <ac:spMkLst>
            <pc:docMk/>
            <pc:sldMk cId="3970936495" sldId="264"/>
            <ac:spMk id="10" creationId="{DB17E863-922E-4C26-BD64-E8FD41D28661}"/>
          </ac:spMkLst>
        </pc:spChg>
      </pc:sldChg>
      <pc:sldChg chg="addSp modSp new mod setBg">
        <pc:chgData name="Nafiseh Ghasemi" userId="6063589a-2334-4316-8587-e1a6cedd8be4" providerId="ADAL" clId="{39167BB2-E312-45BF-9158-C6FFD25F3746}" dt="2022-08-25T18:05:36.406" v="403" actId="313"/>
        <pc:sldMkLst>
          <pc:docMk/>
          <pc:sldMk cId="974080916" sldId="265"/>
        </pc:sldMkLst>
        <pc:spChg chg="mod">
          <ac:chgData name="Nafiseh Ghasemi" userId="6063589a-2334-4316-8587-e1a6cedd8be4" providerId="ADAL" clId="{39167BB2-E312-45BF-9158-C6FFD25F3746}" dt="2022-08-25T17:50:43.575" v="290" actId="26606"/>
          <ac:spMkLst>
            <pc:docMk/>
            <pc:sldMk cId="974080916" sldId="265"/>
            <ac:spMk id="2" creationId="{43FE2087-CBBA-42FC-810F-85679D725FD9}"/>
          </ac:spMkLst>
        </pc:spChg>
        <pc:spChg chg="mod">
          <ac:chgData name="Nafiseh Ghasemi" userId="6063589a-2334-4316-8587-e1a6cedd8be4" providerId="ADAL" clId="{39167BB2-E312-45BF-9158-C6FFD25F3746}" dt="2022-08-25T18:05:36.406" v="403" actId="313"/>
          <ac:spMkLst>
            <pc:docMk/>
            <pc:sldMk cId="974080916" sldId="265"/>
            <ac:spMk id="3" creationId="{D719E5FA-58A4-42DF-B402-8246D1E0FEE1}"/>
          </ac:spMkLst>
        </pc:spChg>
        <pc:spChg chg="add">
          <ac:chgData name="Nafiseh Ghasemi" userId="6063589a-2334-4316-8587-e1a6cedd8be4" providerId="ADAL" clId="{39167BB2-E312-45BF-9158-C6FFD25F3746}" dt="2022-08-25T17:50:43.575" v="290" actId="26606"/>
          <ac:spMkLst>
            <pc:docMk/>
            <pc:sldMk cId="974080916" sldId="265"/>
            <ac:spMk id="9" creationId="{2C61293E-6EBE-43EF-A52C-9BEBFD7679D4}"/>
          </ac:spMkLst>
        </pc:spChg>
        <pc:spChg chg="add">
          <ac:chgData name="Nafiseh Ghasemi" userId="6063589a-2334-4316-8587-e1a6cedd8be4" providerId="ADAL" clId="{39167BB2-E312-45BF-9158-C6FFD25F3746}" dt="2022-08-25T17:50:43.575" v="290" actId="26606"/>
          <ac:spMkLst>
            <pc:docMk/>
            <pc:sldMk cId="974080916" sldId="265"/>
            <ac:spMk id="11" creationId="{21540236-BFD5-4A9D-8840-4703E7F76825}"/>
          </ac:spMkLst>
        </pc:spChg>
        <pc:picChg chg="add">
          <ac:chgData name="Nafiseh Ghasemi" userId="6063589a-2334-4316-8587-e1a6cedd8be4" providerId="ADAL" clId="{39167BB2-E312-45BF-9158-C6FFD25F3746}" dt="2022-08-25T17:50:43.575" v="290" actId="26606"/>
          <ac:picMkLst>
            <pc:docMk/>
            <pc:sldMk cId="974080916" sldId="265"/>
            <ac:picMk id="5" creationId="{0DDC477F-C064-B570-014F-73589431E1F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49EE-E814-43EA-BA53-AD0F265B33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138F34B-3B50-4705-8BF6-BB9515CCD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577CA4E-3F98-4E3D-BA58-C99F26BF9E3B}"/>
              </a:ext>
            </a:extLst>
          </p:cNvPr>
          <p:cNvSpPr>
            <a:spLocks noGrp="1"/>
          </p:cNvSpPr>
          <p:nvPr>
            <p:ph type="dt" sz="half" idx="10"/>
          </p:nvPr>
        </p:nvSpPr>
        <p:spPr/>
        <p:txBody>
          <a:bodyPr/>
          <a:lstStyle/>
          <a:p>
            <a:fld id="{9285DC46-B233-444A-926D-E3D7BB3B1B0F}" type="datetimeFigureOut">
              <a:rPr lang="en-GB" smtClean="0"/>
              <a:t>25/08/2022</a:t>
            </a:fld>
            <a:endParaRPr lang="en-GB"/>
          </a:p>
        </p:txBody>
      </p:sp>
      <p:sp>
        <p:nvSpPr>
          <p:cNvPr id="5" name="Footer Placeholder 4">
            <a:extLst>
              <a:ext uri="{FF2B5EF4-FFF2-40B4-BE49-F238E27FC236}">
                <a16:creationId xmlns:a16="http://schemas.microsoft.com/office/drawing/2014/main" id="{1AAF10B6-E4B5-4464-BF1E-84BEF6F34E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72D973-393A-492F-AA1F-0963C6A05649}"/>
              </a:ext>
            </a:extLst>
          </p:cNvPr>
          <p:cNvSpPr>
            <a:spLocks noGrp="1"/>
          </p:cNvSpPr>
          <p:nvPr>
            <p:ph type="sldNum" sz="quarter" idx="12"/>
          </p:nvPr>
        </p:nvSpPr>
        <p:spPr/>
        <p:txBody>
          <a:bodyPr/>
          <a:lstStyle/>
          <a:p>
            <a:fld id="{8426BFAE-F4E0-45F1-A12D-271412745590}" type="slidenum">
              <a:rPr lang="en-GB" smtClean="0"/>
              <a:t>‹#›</a:t>
            </a:fld>
            <a:endParaRPr lang="en-GB"/>
          </a:p>
        </p:txBody>
      </p:sp>
    </p:spTree>
    <p:extLst>
      <p:ext uri="{BB962C8B-B14F-4D97-AF65-F5344CB8AC3E}">
        <p14:creationId xmlns:p14="http://schemas.microsoft.com/office/powerpoint/2010/main" val="2386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F758-7D57-43B6-9735-F41659AE3B4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352A86-CF43-4CF5-B5BE-2C948D32EC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F4CB4E-61BE-4804-A2D4-490FBD7579E2}"/>
              </a:ext>
            </a:extLst>
          </p:cNvPr>
          <p:cNvSpPr>
            <a:spLocks noGrp="1"/>
          </p:cNvSpPr>
          <p:nvPr>
            <p:ph type="dt" sz="half" idx="10"/>
          </p:nvPr>
        </p:nvSpPr>
        <p:spPr/>
        <p:txBody>
          <a:bodyPr/>
          <a:lstStyle/>
          <a:p>
            <a:fld id="{9285DC46-B233-444A-926D-E3D7BB3B1B0F}" type="datetimeFigureOut">
              <a:rPr lang="en-GB" smtClean="0"/>
              <a:t>25/08/2022</a:t>
            </a:fld>
            <a:endParaRPr lang="en-GB"/>
          </a:p>
        </p:txBody>
      </p:sp>
      <p:sp>
        <p:nvSpPr>
          <p:cNvPr id="5" name="Footer Placeholder 4">
            <a:extLst>
              <a:ext uri="{FF2B5EF4-FFF2-40B4-BE49-F238E27FC236}">
                <a16:creationId xmlns:a16="http://schemas.microsoft.com/office/drawing/2014/main" id="{1B668F8E-481C-4259-99A8-3914CFD29A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A120A3-F505-47AB-9CA7-90ACB6B3096C}"/>
              </a:ext>
            </a:extLst>
          </p:cNvPr>
          <p:cNvSpPr>
            <a:spLocks noGrp="1"/>
          </p:cNvSpPr>
          <p:nvPr>
            <p:ph type="sldNum" sz="quarter" idx="12"/>
          </p:nvPr>
        </p:nvSpPr>
        <p:spPr/>
        <p:txBody>
          <a:bodyPr/>
          <a:lstStyle/>
          <a:p>
            <a:fld id="{8426BFAE-F4E0-45F1-A12D-271412745590}" type="slidenum">
              <a:rPr lang="en-GB" smtClean="0"/>
              <a:t>‹#›</a:t>
            </a:fld>
            <a:endParaRPr lang="en-GB"/>
          </a:p>
        </p:txBody>
      </p:sp>
    </p:spTree>
    <p:extLst>
      <p:ext uri="{BB962C8B-B14F-4D97-AF65-F5344CB8AC3E}">
        <p14:creationId xmlns:p14="http://schemas.microsoft.com/office/powerpoint/2010/main" val="1368280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C32C11-650B-48D6-A47D-8C8D44A635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E2C946-C9F6-44AC-95D5-BCB85BDB26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685B2B-3467-4DE6-9B7B-D77064A666F2}"/>
              </a:ext>
            </a:extLst>
          </p:cNvPr>
          <p:cNvSpPr>
            <a:spLocks noGrp="1"/>
          </p:cNvSpPr>
          <p:nvPr>
            <p:ph type="dt" sz="half" idx="10"/>
          </p:nvPr>
        </p:nvSpPr>
        <p:spPr/>
        <p:txBody>
          <a:bodyPr/>
          <a:lstStyle/>
          <a:p>
            <a:fld id="{9285DC46-B233-444A-926D-E3D7BB3B1B0F}" type="datetimeFigureOut">
              <a:rPr lang="en-GB" smtClean="0"/>
              <a:t>25/08/2022</a:t>
            </a:fld>
            <a:endParaRPr lang="en-GB"/>
          </a:p>
        </p:txBody>
      </p:sp>
      <p:sp>
        <p:nvSpPr>
          <p:cNvPr id="5" name="Footer Placeholder 4">
            <a:extLst>
              <a:ext uri="{FF2B5EF4-FFF2-40B4-BE49-F238E27FC236}">
                <a16:creationId xmlns:a16="http://schemas.microsoft.com/office/drawing/2014/main" id="{59AF828E-A251-41F5-8BCA-730A29BA1B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0D8C3A-C92E-441D-AF7F-D5F0D5FBF7ED}"/>
              </a:ext>
            </a:extLst>
          </p:cNvPr>
          <p:cNvSpPr>
            <a:spLocks noGrp="1"/>
          </p:cNvSpPr>
          <p:nvPr>
            <p:ph type="sldNum" sz="quarter" idx="12"/>
          </p:nvPr>
        </p:nvSpPr>
        <p:spPr/>
        <p:txBody>
          <a:bodyPr/>
          <a:lstStyle/>
          <a:p>
            <a:fld id="{8426BFAE-F4E0-45F1-A12D-271412745590}" type="slidenum">
              <a:rPr lang="en-GB" smtClean="0"/>
              <a:t>‹#›</a:t>
            </a:fld>
            <a:endParaRPr lang="en-GB"/>
          </a:p>
        </p:txBody>
      </p:sp>
    </p:spTree>
    <p:extLst>
      <p:ext uri="{BB962C8B-B14F-4D97-AF65-F5344CB8AC3E}">
        <p14:creationId xmlns:p14="http://schemas.microsoft.com/office/powerpoint/2010/main" val="107638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4E7C-0D79-495D-A253-4A32CDDBAE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F50E2E-4983-4556-93DD-D2D8F60A1F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846793-F8C8-4D8D-9293-C0C300E9874F}"/>
              </a:ext>
            </a:extLst>
          </p:cNvPr>
          <p:cNvSpPr>
            <a:spLocks noGrp="1"/>
          </p:cNvSpPr>
          <p:nvPr>
            <p:ph type="dt" sz="half" idx="10"/>
          </p:nvPr>
        </p:nvSpPr>
        <p:spPr/>
        <p:txBody>
          <a:bodyPr/>
          <a:lstStyle/>
          <a:p>
            <a:fld id="{9285DC46-B233-444A-926D-E3D7BB3B1B0F}" type="datetimeFigureOut">
              <a:rPr lang="en-GB" smtClean="0"/>
              <a:t>25/08/2022</a:t>
            </a:fld>
            <a:endParaRPr lang="en-GB"/>
          </a:p>
        </p:txBody>
      </p:sp>
      <p:sp>
        <p:nvSpPr>
          <p:cNvPr id="5" name="Footer Placeholder 4">
            <a:extLst>
              <a:ext uri="{FF2B5EF4-FFF2-40B4-BE49-F238E27FC236}">
                <a16:creationId xmlns:a16="http://schemas.microsoft.com/office/drawing/2014/main" id="{809F3E95-001A-468F-8B4F-E1CBCCEA38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8CCCD3-94E4-4516-AD62-C9D40A61C40A}"/>
              </a:ext>
            </a:extLst>
          </p:cNvPr>
          <p:cNvSpPr>
            <a:spLocks noGrp="1"/>
          </p:cNvSpPr>
          <p:nvPr>
            <p:ph type="sldNum" sz="quarter" idx="12"/>
          </p:nvPr>
        </p:nvSpPr>
        <p:spPr/>
        <p:txBody>
          <a:bodyPr/>
          <a:lstStyle/>
          <a:p>
            <a:fld id="{8426BFAE-F4E0-45F1-A12D-271412745590}" type="slidenum">
              <a:rPr lang="en-GB" smtClean="0"/>
              <a:t>‹#›</a:t>
            </a:fld>
            <a:endParaRPr lang="en-GB"/>
          </a:p>
        </p:txBody>
      </p:sp>
    </p:spTree>
    <p:extLst>
      <p:ext uri="{BB962C8B-B14F-4D97-AF65-F5344CB8AC3E}">
        <p14:creationId xmlns:p14="http://schemas.microsoft.com/office/powerpoint/2010/main" val="266693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5FB1-9ABB-46F6-9BEF-1B8E4BA1F5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802E277-3559-4E2C-9A7D-7FB00B1345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D54E78-0C15-4B01-892A-956075DBB04B}"/>
              </a:ext>
            </a:extLst>
          </p:cNvPr>
          <p:cNvSpPr>
            <a:spLocks noGrp="1"/>
          </p:cNvSpPr>
          <p:nvPr>
            <p:ph type="dt" sz="half" idx="10"/>
          </p:nvPr>
        </p:nvSpPr>
        <p:spPr/>
        <p:txBody>
          <a:bodyPr/>
          <a:lstStyle/>
          <a:p>
            <a:fld id="{9285DC46-B233-444A-926D-E3D7BB3B1B0F}" type="datetimeFigureOut">
              <a:rPr lang="en-GB" smtClean="0"/>
              <a:t>25/08/2022</a:t>
            </a:fld>
            <a:endParaRPr lang="en-GB"/>
          </a:p>
        </p:txBody>
      </p:sp>
      <p:sp>
        <p:nvSpPr>
          <p:cNvPr id="5" name="Footer Placeholder 4">
            <a:extLst>
              <a:ext uri="{FF2B5EF4-FFF2-40B4-BE49-F238E27FC236}">
                <a16:creationId xmlns:a16="http://schemas.microsoft.com/office/drawing/2014/main" id="{52CCC392-8609-462A-83AF-F5409D5F45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422DC8-0FE8-4F5F-949D-68D9F83F35D9}"/>
              </a:ext>
            </a:extLst>
          </p:cNvPr>
          <p:cNvSpPr>
            <a:spLocks noGrp="1"/>
          </p:cNvSpPr>
          <p:nvPr>
            <p:ph type="sldNum" sz="quarter" idx="12"/>
          </p:nvPr>
        </p:nvSpPr>
        <p:spPr/>
        <p:txBody>
          <a:bodyPr/>
          <a:lstStyle/>
          <a:p>
            <a:fld id="{8426BFAE-F4E0-45F1-A12D-271412745590}" type="slidenum">
              <a:rPr lang="en-GB" smtClean="0"/>
              <a:t>‹#›</a:t>
            </a:fld>
            <a:endParaRPr lang="en-GB"/>
          </a:p>
        </p:txBody>
      </p:sp>
    </p:spTree>
    <p:extLst>
      <p:ext uri="{BB962C8B-B14F-4D97-AF65-F5344CB8AC3E}">
        <p14:creationId xmlns:p14="http://schemas.microsoft.com/office/powerpoint/2010/main" val="404273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8596-815C-42A0-AE5E-7974F395E6D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AC6A1E-A055-4539-83E8-39D085AB5A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120C65-4F4C-4848-A6A2-B13D11FB59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448263D-18A6-4B28-9BFA-7507A51FAFB2}"/>
              </a:ext>
            </a:extLst>
          </p:cNvPr>
          <p:cNvSpPr>
            <a:spLocks noGrp="1"/>
          </p:cNvSpPr>
          <p:nvPr>
            <p:ph type="dt" sz="half" idx="10"/>
          </p:nvPr>
        </p:nvSpPr>
        <p:spPr/>
        <p:txBody>
          <a:bodyPr/>
          <a:lstStyle/>
          <a:p>
            <a:fld id="{9285DC46-B233-444A-926D-E3D7BB3B1B0F}" type="datetimeFigureOut">
              <a:rPr lang="en-GB" smtClean="0"/>
              <a:t>25/08/2022</a:t>
            </a:fld>
            <a:endParaRPr lang="en-GB"/>
          </a:p>
        </p:txBody>
      </p:sp>
      <p:sp>
        <p:nvSpPr>
          <p:cNvPr id="6" name="Footer Placeholder 5">
            <a:extLst>
              <a:ext uri="{FF2B5EF4-FFF2-40B4-BE49-F238E27FC236}">
                <a16:creationId xmlns:a16="http://schemas.microsoft.com/office/drawing/2014/main" id="{BA9FFA1B-714B-4A52-9CC8-FEC8DF6787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84E9A7-BE49-4F68-AAA9-025F3B60C466}"/>
              </a:ext>
            </a:extLst>
          </p:cNvPr>
          <p:cNvSpPr>
            <a:spLocks noGrp="1"/>
          </p:cNvSpPr>
          <p:nvPr>
            <p:ph type="sldNum" sz="quarter" idx="12"/>
          </p:nvPr>
        </p:nvSpPr>
        <p:spPr/>
        <p:txBody>
          <a:bodyPr/>
          <a:lstStyle/>
          <a:p>
            <a:fld id="{8426BFAE-F4E0-45F1-A12D-271412745590}" type="slidenum">
              <a:rPr lang="en-GB" smtClean="0"/>
              <a:t>‹#›</a:t>
            </a:fld>
            <a:endParaRPr lang="en-GB"/>
          </a:p>
        </p:txBody>
      </p:sp>
    </p:spTree>
    <p:extLst>
      <p:ext uri="{BB962C8B-B14F-4D97-AF65-F5344CB8AC3E}">
        <p14:creationId xmlns:p14="http://schemas.microsoft.com/office/powerpoint/2010/main" val="306324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A0BD-BDE8-4EE2-AFFC-DEEF8DFDE63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5D56C9-59E1-414A-AE2D-13963E192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75B7B6-EBE5-483C-9FEB-9684979D0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3C1DE4-BDA8-42CC-99FB-85058D5CA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BDF5F0-D517-42AD-A350-92B460F794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43B75D3-0840-498F-ADCA-F7AC33FC9A0B}"/>
              </a:ext>
            </a:extLst>
          </p:cNvPr>
          <p:cNvSpPr>
            <a:spLocks noGrp="1"/>
          </p:cNvSpPr>
          <p:nvPr>
            <p:ph type="dt" sz="half" idx="10"/>
          </p:nvPr>
        </p:nvSpPr>
        <p:spPr/>
        <p:txBody>
          <a:bodyPr/>
          <a:lstStyle/>
          <a:p>
            <a:fld id="{9285DC46-B233-444A-926D-E3D7BB3B1B0F}" type="datetimeFigureOut">
              <a:rPr lang="en-GB" smtClean="0"/>
              <a:t>25/08/2022</a:t>
            </a:fld>
            <a:endParaRPr lang="en-GB"/>
          </a:p>
        </p:txBody>
      </p:sp>
      <p:sp>
        <p:nvSpPr>
          <p:cNvPr id="8" name="Footer Placeholder 7">
            <a:extLst>
              <a:ext uri="{FF2B5EF4-FFF2-40B4-BE49-F238E27FC236}">
                <a16:creationId xmlns:a16="http://schemas.microsoft.com/office/drawing/2014/main" id="{44488FD0-8B82-4CFE-A1D7-D45D095A54C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21AACBD-9BF0-4D0B-91F3-4EFB709539AF}"/>
              </a:ext>
            </a:extLst>
          </p:cNvPr>
          <p:cNvSpPr>
            <a:spLocks noGrp="1"/>
          </p:cNvSpPr>
          <p:nvPr>
            <p:ph type="sldNum" sz="quarter" idx="12"/>
          </p:nvPr>
        </p:nvSpPr>
        <p:spPr/>
        <p:txBody>
          <a:bodyPr/>
          <a:lstStyle/>
          <a:p>
            <a:fld id="{8426BFAE-F4E0-45F1-A12D-271412745590}" type="slidenum">
              <a:rPr lang="en-GB" smtClean="0"/>
              <a:t>‹#›</a:t>
            </a:fld>
            <a:endParaRPr lang="en-GB"/>
          </a:p>
        </p:txBody>
      </p:sp>
    </p:spTree>
    <p:extLst>
      <p:ext uri="{BB962C8B-B14F-4D97-AF65-F5344CB8AC3E}">
        <p14:creationId xmlns:p14="http://schemas.microsoft.com/office/powerpoint/2010/main" val="327611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207F-246B-4EF1-910C-0964051D4D6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057B035-4097-426D-AB85-5000F30F2C7D}"/>
              </a:ext>
            </a:extLst>
          </p:cNvPr>
          <p:cNvSpPr>
            <a:spLocks noGrp="1"/>
          </p:cNvSpPr>
          <p:nvPr>
            <p:ph type="dt" sz="half" idx="10"/>
          </p:nvPr>
        </p:nvSpPr>
        <p:spPr/>
        <p:txBody>
          <a:bodyPr/>
          <a:lstStyle/>
          <a:p>
            <a:fld id="{9285DC46-B233-444A-926D-E3D7BB3B1B0F}" type="datetimeFigureOut">
              <a:rPr lang="en-GB" smtClean="0"/>
              <a:t>25/08/2022</a:t>
            </a:fld>
            <a:endParaRPr lang="en-GB"/>
          </a:p>
        </p:txBody>
      </p:sp>
      <p:sp>
        <p:nvSpPr>
          <p:cNvPr id="4" name="Footer Placeholder 3">
            <a:extLst>
              <a:ext uri="{FF2B5EF4-FFF2-40B4-BE49-F238E27FC236}">
                <a16:creationId xmlns:a16="http://schemas.microsoft.com/office/drawing/2014/main" id="{F9DF28F5-044C-4633-9B25-E76B88CC8E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B0FE366-7199-480B-B060-B606635C8462}"/>
              </a:ext>
            </a:extLst>
          </p:cNvPr>
          <p:cNvSpPr>
            <a:spLocks noGrp="1"/>
          </p:cNvSpPr>
          <p:nvPr>
            <p:ph type="sldNum" sz="quarter" idx="12"/>
          </p:nvPr>
        </p:nvSpPr>
        <p:spPr/>
        <p:txBody>
          <a:bodyPr/>
          <a:lstStyle/>
          <a:p>
            <a:fld id="{8426BFAE-F4E0-45F1-A12D-271412745590}" type="slidenum">
              <a:rPr lang="en-GB" smtClean="0"/>
              <a:t>‹#›</a:t>
            </a:fld>
            <a:endParaRPr lang="en-GB"/>
          </a:p>
        </p:txBody>
      </p:sp>
    </p:spTree>
    <p:extLst>
      <p:ext uri="{BB962C8B-B14F-4D97-AF65-F5344CB8AC3E}">
        <p14:creationId xmlns:p14="http://schemas.microsoft.com/office/powerpoint/2010/main" val="33621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C0F6A0-5AE0-4D2E-ACC9-AD1EB2DE8D72}"/>
              </a:ext>
            </a:extLst>
          </p:cNvPr>
          <p:cNvSpPr>
            <a:spLocks noGrp="1"/>
          </p:cNvSpPr>
          <p:nvPr>
            <p:ph type="dt" sz="half" idx="10"/>
          </p:nvPr>
        </p:nvSpPr>
        <p:spPr/>
        <p:txBody>
          <a:bodyPr/>
          <a:lstStyle/>
          <a:p>
            <a:fld id="{9285DC46-B233-444A-926D-E3D7BB3B1B0F}" type="datetimeFigureOut">
              <a:rPr lang="en-GB" smtClean="0"/>
              <a:t>25/08/2022</a:t>
            </a:fld>
            <a:endParaRPr lang="en-GB"/>
          </a:p>
        </p:txBody>
      </p:sp>
      <p:sp>
        <p:nvSpPr>
          <p:cNvPr id="3" name="Footer Placeholder 2">
            <a:extLst>
              <a:ext uri="{FF2B5EF4-FFF2-40B4-BE49-F238E27FC236}">
                <a16:creationId xmlns:a16="http://schemas.microsoft.com/office/drawing/2014/main" id="{CD544A0B-8A09-4916-AB56-1306DB7B268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95B3A7-C69B-4529-96C6-00C09620093D}"/>
              </a:ext>
            </a:extLst>
          </p:cNvPr>
          <p:cNvSpPr>
            <a:spLocks noGrp="1"/>
          </p:cNvSpPr>
          <p:nvPr>
            <p:ph type="sldNum" sz="quarter" idx="12"/>
          </p:nvPr>
        </p:nvSpPr>
        <p:spPr/>
        <p:txBody>
          <a:bodyPr/>
          <a:lstStyle/>
          <a:p>
            <a:fld id="{8426BFAE-F4E0-45F1-A12D-271412745590}" type="slidenum">
              <a:rPr lang="en-GB" smtClean="0"/>
              <a:t>‹#›</a:t>
            </a:fld>
            <a:endParaRPr lang="en-GB"/>
          </a:p>
        </p:txBody>
      </p:sp>
    </p:spTree>
    <p:extLst>
      <p:ext uri="{BB962C8B-B14F-4D97-AF65-F5344CB8AC3E}">
        <p14:creationId xmlns:p14="http://schemas.microsoft.com/office/powerpoint/2010/main" val="104440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DC6B-150A-4A19-83F3-EC4BA8528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EF6BACA-0B21-46D8-9F73-33E72E347F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09F80F1-18E2-4497-87F7-1E4576EAB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3C927-1758-48B3-B7F8-D10CEEDC8F81}"/>
              </a:ext>
            </a:extLst>
          </p:cNvPr>
          <p:cNvSpPr>
            <a:spLocks noGrp="1"/>
          </p:cNvSpPr>
          <p:nvPr>
            <p:ph type="dt" sz="half" idx="10"/>
          </p:nvPr>
        </p:nvSpPr>
        <p:spPr/>
        <p:txBody>
          <a:bodyPr/>
          <a:lstStyle/>
          <a:p>
            <a:fld id="{9285DC46-B233-444A-926D-E3D7BB3B1B0F}" type="datetimeFigureOut">
              <a:rPr lang="en-GB" smtClean="0"/>
              <a:t>25/08/2022</a:t>
            </a:fld>
            <a:endParaRPr lang="en-GB"/>
          </a:p>
        </p:txBody>
      </p:sp>
      <p:sp>
        <p:nvSpPr>
          <p:cNvPr id="6" name="Footer Placeholder 5">
            <a:extLst>
              <a:ext uri="{FF2B5EF4-FFF2-40B4-BE49-F238E27FC236}">
                <a16:creationId xmlns:a16="http://schemas.microsoft.com/office/drawing/2014/main" id="{8D2A4F64-2A8A-4025-8C4E-9D5E460E9A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F1B778-5967-40A1-B9E3-5DB1739F67AD}"/>
              </a:ext>
            </a:extLst>
          </p:cNvPr>
          <p:cNvSpPr>
            <a:spLocks noGrp="1"/>
          </p:cNvSpPr>
          <p:nvPr>
            <p:ph type="sldNum" sz="quarter" idx="12"/>
          </p:nvPr>
        </p:nvSpPr>
        <p:spPr/>
        <p:txBody>
          <a:bodyPr/>
          <a:lstStyle/>
          <a:p>
            <a:fld id="{8426BFAE-F4E0-45F1-A12D-271412745590}" type="slidenum">
              <a:rPr lang="en-GB" smtClean="0"/>
              <a:t>‹#›</a:t>
            </a:fld>
            <a:endParaRPr lang="en-GB"/>
          </a:p>
        </p:txBody>
      </p:sp>
    </p:spTree>
    <p:extLst>
      <p:ext uri="{BB962C8B-B14F-4D97-AF65-F5344CB8AC3E}">
        <p14:creationId xmlns:p14="http://schemas.microsoft.com/office/powerpoint/2010/main" val="374027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725A-C944-4583-8C51-70EAD95D6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E36EA03-F655-4230-9F5A-6E5B7DD54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6833AB9-E674-4654-9FCE-83B304AB0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C73A71-01D8-4845-8DA7-1BC282EC8583}"/>
              </a:ext>
            </a:extLst>
          </p:cNvPr>
          <p:cNvSpPr>
            <a:spLocks noGrp="1"/>
          </p:cNvSpPr>
          <p:nvPr>
            <p:ph type="dt" sz="half" idx="10"/>
          </p:nvPr>
        </p:nvSpPr>
        <p:spPr/>
        <p:txBody>
          <a:bodyPr/>
          <a:lstStyle/>
          <a:p>
            <a:fld id="{9285DC46-B233-444A-926D-E3D7BB3B1B0F}" type="datetimeFigureOut">
              <a:rPr lang="en-GB" smtClean="0"/>
              <a:t>25/08/2022</a:t>
            </a:fld>
            <a:endParaRPr lang="en-GB"/>
          </a:p>
        </p:txBody>
      </p:sp>
      <p:sp>
        <p:nvSpPr>
          <p:cNvPr id="6" name="Footer Placeholder 5">
            <a:extLst>
              <a:ext uri="{FF2B5EF4-FFF2-40B4-BE49-F238E27FC236}">
                <a16:creationId xmlns:a16="http://schemas.microsoft.com/office/drawing/2014/main" id="{2432D302-F9AA-41F6-B582-893315A2F7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F33F3F-7707-4A9F-9E4C-BFE1FC7B293B}"/>
              </a:ext>
            </a:extLst>
          </p:cNvPr>
          <p:cNvSpPr>
            <a:spLocks noGrp="1"/>
          </p:cNvSpPr>
          <p:nvPr>
            <p:ph type="sldNum" sz="quarter" idx="12"/>
          </p:nvPr>
        </p:nvSpPr>
        <p:spPr/>
        <p:txBody>
          <a:bodyPr/>
          <a:lstStyle/>
          <a:p>
            <a:fld id="{8426BFAE-F4E0-45F1-A12D-271412745590}" type="slidenum">
              <a:rPr lang="en-GB" smtClean="0"/>
              <a:t>‹#›</a:t>
            </a:fld>
            <a:endParaRPr lang="en-GB"/>
          </a:p>
        </p:txBody>
      </p:sp>
    </p:spTree>
    <p:extLst>
      <p:ext uri="{BB962C8B-B14F-4D97-AF65-F5344CB8AC3E}">
        <p14:creationId xmlns:p14="http://schemas.microsoft.com/office/powerpoint/2010/main" val="284649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75E934-D6F0-4E19-A7D5-F9B368D90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464F61-90B0-4E4D-A76E-93667FF1E4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BE5480-8BCE-4F7C-9A80-17BB8A16C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5DC46-B233-444A-926D-E3D7BB3B1B0F}" type="datetimeFigureOut">
              <a:rPr lang="en-GB" smtClean="0"/>
              <a:t>25/08/2022</a:t>
            </a:fld>
            <a:endParaRPr lang="en-GB"/>
          </a:p>
        </p:txBody>
      </p:sp>
      <p:sp>
        <p:nvSpPr>
          <p:cNvPr id="5" name="Footer Placeholder 4">
            <a:extLst>
              <a:ext uri="{FF2B5EF4-FFF2-40B4-BE49-F238E27FC236}">
                <a16:creationId xmlns:a16="http://schemas.microsoft.com/office/drawing/2014/main" id="{594FA47E-D507-48ED-BF19-D519C692B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C48B3F4-1346-40C4-8258-2FF93B5415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6BFAE-F4E0-45F1-A12D-271412745590}" type="slidenum">
              <a:rPr lang="en-GB" smtClean="0"/>
              <a:t>‹#›</a:t>
            </a:fld>
            <a:endParaRPr lang="en-GB"/>
          </a:p>
        </p:txBody>
      </p:sp>
    </p:spTree>
    <p:extLst>
      <p:ext uri="{BB962C8B-B14F-4D97-AF65-F5344CB8AC3E}">
        <p14:creationId xmlns:p14="http://schemas.microsoft.com/office/powerpoint/2010/main" val="717015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5F5FC8-AD48-4577-9B0F-2D35450398BC}"/>
              </a:ext>
            </a:extLst>
          </p:cNvPr>
          <p:cNvSpPr>
            <a:spLocks noGrp="1"/>
          </p:cNvSpPr>
          <p:nvPr>
            <p:ph type="ctrTitle"/>
          </p:nvPr>
        </p:nvSpPr>
        <p:spPr>
          <a:xfrm>
            <a:off x="1524003" y="1999615"/>
            <a:ext cx="9144000" cy="2764028"/>
          </a:xfrm>
        </p:spPr>
        <p:txBody>
          <a:bodyPr anchor="ctr">
            <a:normAutofit/>
          </a:bodyPr>
          <a:lstStyle/>
          <a:p>
            <a:r>
              <a:rPr lang="en-GB" sz="6100"/>
              <a:t>Case study:</a:t>
            </a:r>
            <a:br>
              <a:rPr lang="en-GB" sz="6100"/>
            </a:br>
            <a:r>
              <a:rPr lang="en-GB" sz="6100"/>
              <a:t>predicting who will sunscribe to Term Deposit</a:t>
            </a:r>
          </a:p>
        </p:txBody>
      </p:sp>
      <p:sp>
        <p:nvSpPr>
          <p:cNvPr id="3" name="Subtitle 2">
            <a:extLst>
              <a:ext uri="{FF2B5EF4-FFF2-40B4-BE49-F238E27FC236}">
                <a16:creationId xmlns:a16="http://schemas.microsoft.com/office/drawing/2014/main" id="{58D54744-22AE-4A84-A75C-DE6324668EFD}"/>
              </a:ext>
            </a:extLst>
          </p:cNvPr>
          <p:cNvSpPr>
            <a:spLocks noGrp="1"/>
          </p:cNvSpPr>
          <p:nvPr>
            <p:ph type="subTitle" idx="1"/>
          </p:nvPr>
        </p:nvSpPr>
        <p:spPr>
          <a:xfrm>
            <a:off x="1966912" y="5645150"/>
            <a:ext cx="8258176" cy="631825"/>
          </a:xfrm>
        </p:spPr>
        <p:txBody>
          <a:bodyPr anchor="ctr">
            <a:normAutofit/>
          </a:bodyPr>
          <a:lstStyle/>
          <a:p>
            <a:r>
              <a:rPr lang="en-GB" sz="2800"/>
              <a:t>By: Shima Ghasemi</a:t>
            </a:r>
          </a:p>
        </p:txBody>
      </p:sp>
      <p:sp>
        <p:nvSpPr>
          <p:cNvPr id="23"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573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ful carved figures of humans">
            <a:extLst>
              <a:ext uri="{FF2B5EF4-FFF2-40B4-BE49-F238E27FC236}">
                <a16:creationId xmlns:a16="http://schemas.microsoft.com/office/drawing/2014/main" id="{C3CF31F6-44D0-DA14-9729-36D3FFEC2A84}"/>
              </a:ext>
            </a:extLst>
          </p:cNvPr>
          <p:cNvPicPr>
            <a:picLocks noChangeAspect="1"/>
          </p:cNvPicPr>
          <p:nvPr/>
        </p:nvPicPr>
        <p:blipFill rotWithShape="1">
          <a:blip r:embed="rId2"/>
          <a:srcRect t="21053"/>
          <a:stretch/>
        </p:blipFill>
        <p:spPr>
          <a:xfrm>
            <a:off x="1" y="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54ACFCC-0A56-4500-8547-1AC6CBD340EB}"/>
              </a:ext>
            </a:extLst>
          </p:cNvPr>
          <p:cNvSpPr>
            <a:spLocks noGrp="1"/>
          </p:cNvSpPr>
          <p:nvPr>
            <p:ph type="title"/>
          </p:nvPr>
        </p:nvSpPr>
        <p:spPr>
          <a:xfrm>
            <a:off x="1037809" y="1071350"/>
            <a:ext cx="4775162" cy="1339382"/>
          </a:xfrm>
        </p:spPr>
        <p:txBody>
          <a:bodyPr>
            <a:normAutofit/>
          </a:bodyPr>
          <a:lstStyle/>
          <a:p>
            <a:pPr algn="ctr"/>
            <a:r>
              <a:rPr lang="en-GB" sz="3600"/>
              <a:t>Overview</a:t>
            </a: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1E95B4-4E6C-4CF8-B13D-1089CD905F84}"/>
              </a:ext>
            </a:extLst>
          </p:cNvPr>
          <p:cNvSpPr>
            <a:spLocks noGrp="1"/>
          </p:cNvSpPr>
          <p:nvPr>
            <p:ph idx="1"/>
          </p:nvPr>
        </p:nvSpPr>
        <p:spPr>
          <a:xfrm>
            <a:off x="1189319" y="2547257"/>
            <a:ext cx="4458446" cy="3109740"/>
          </a:xfrm>
        </p:spPr>
        <p:txBody>
          <a:bodyPr anchor="ctr">
            <a:normAutofit/>
          </a:bodyPr>
          <a:lstStyle/>
          <a:p>
            <a:r>
              <a:rPr lang="en-GB" sz="1100"/>
              <a:t>Problem statement:</a:t>
            </a:r>
          </a:p>
          <a:p>
            <a:pPr marL="0" indent="0">
              <a:buNone/>
            </a:pPr>
            <a:r>
              <a:rPr lang="en-GB" sz="1100"/>
              <a:t>Marketing team is trying to maximize the number of customers subscribing to Term Deposit. </a:t>
            </a:r>
          </a:p>
          <a:p>
            <a:pPr marL="0" indent="0">
              <a:buNone/>
            </a:pPr>
            <a:r>
              <a:rPr lang="en-GB" sz="1100"/>
              <a:t>There is too much manual effort with too little result since mostly the customers are randomly contacted. The team needs help to identify customers with the maximum chance of committing.</a:t>
            </a:r>
          </a:p>
          <a:p>
            <a:pPr marL="0" indent="0">
              <a:buNone/>
            </a:pPr>
            <a:r>
              <a:rPr lang="en-GB" sz="1100"/>
              <a:t>Goal statement:</a:t>
            </a:r>
          </a:p>
          <a:p>
            <a:r>
              <a:rPr lang="en-GB" sz="1100"/>
              <a:t>help the marketing team to identify customers with highest probability of subscribing.</a:t>
            </a:r>
          </a:p>
          <a:p>
            <a:r>
              <a:rPr lang="en-GB" sz="1100"/>
              <a:t>Dataset:</a:t>
            </a:r>
          </a:p>
          <a:p>
            <a:r>
              <a:rPr lang="en-GB" sz="1100"/>
              <a:t>We have data from previous campaigns with features recorded for customers who subscribed at the end for the specific product.</a:t>
            </a:r>
          </a:p>
          <a:p>
            <a:endParaRPr lang="en-GB" sz="1100"/>
          </a:p>
        </p:txBody>
      </p:sp>
    </p:spTree>
    <p:extLst>
      <p:ext uri="{BB962C8B-B14F-4D97-AF65-F5344CB8AC3E}">
        <p14:creationId xmlns:p14="http://schemas.microsoft.com/office/powerpoint/2010/main" val="148801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7CE79-3055-4ECE-93C9-241F8C8BFBB1}"/>
              </a:ext>
            </a:extLst>
          </p:cNvPr>
          <p:cNvSpPr>
            <a:spLocks noGrp="1"/>
          </p:cNvSpPr>
          <p:nvPr>
            <p:ph type="title"/>
          </p:nvPr>
        </p:nvSpPr>
        <p:spPr>
          <a:xfrm>
            <a:off x="838200" y="365125"/>
            <a:ext cx="10515600" cy="1325563"/>
          </a:xfrm>
        </p:spPr>
        <p:txBody>
          <a:bodyPr>
            <a:normAutofit/>
          </a:bodyPr>
          <a:lstStyle/>
          <a:p>
            <a:r>
              <a:rPr lang="en-GB" sz="5400"/>
              <a:t>Approach</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E27A99-B2C1-4E44-B409-64CC1EF8321A}"/>
              </a:ext>
            </a:extLst>
          </p:cNvPr>
          <p:cNvSpPr>
            <a:spLocks noGrp="1"/>
          </p:cNvSpPr>
          <p:nvPr>
            <p:ph idx="1"/>
          </p:nvPr>
        </p:nvSpPr>
        <p:spPr>
          <a:xfrm>
            <a:off x="838200" y="1929384"/>
            <a:ext cx="10515600" cy="4251960"/>
          </a:xfrm>
        </p:spPr>
        <p:txBody>
          <a:bodyPr>
            <a:normAutofit lnSpcReduction="10000"/>
          </a:bodyPr>
          <a:lstStyle/>
          <a:p>
            <a:r>
              <a:rPr lang="en-GB" sz="1200" dirty="0"/>
              <a:t>The approach in solving such cases usually consists of the followings:</a:t>
            </a:r>
          </a:p>
          <a:p>
            <a:pPr marL="0" indent="0">
              <a:buNone/>
            </a:pPr>
            <a:r>
              <a:rPr lang="en-GB" sz="1200" dirty="0"/>
              <a:t>1- exploration and visualization of data </a:t>
            </a:r>
          </a:p>
          <a:p>
            <a:r>
              <a:rPr lang="en-GB" sz="1200" dirty="0"/>
              <a:t>  imbalanced class has been noticed in dependent variables</a:t>
            </a:r>
          </a:p>
          <a:p>
            <a:pPr marL="0" indent="0">
              <a:buNone/>
            </a:pPr>
            <a:r>
              <a:rPr lang="en-GB" sz="1200" dirty="0"/>
              <a:t>2-Modelling : </a:t>
            </a:r>
          </a:p>
          <a:p>
            <a:r>
              <a:rPr lang="en-GB" sz="1200" dirty="0"/>
              <a:t>training the logistic regression and random forest</a:t>
            </a:r>
          </a:p>
          <a:p>
            <a:r>
              <a:rPr lang="en-GB" sz="1200" dirty="0"/>
              <a:t>Tune the hyperparameters</a:t>
            </a:r>
          </a:p>
          <a:p>
            <a:pPr marL="0" indent="0">
              <a:buNone/>
            </a:pPr>
            <a:r>
              <a:rPr lang="en-GB" sz="1200" dirty="0"/>
              <a:t>3-data preparation</a:t>
            </a:r>
          </a:p>
          <a:p>
            <a:pPr marL="0" indent="0">
              <a:buNone/>
            </a:pPr>
            <a:endParaRPr lang="en-GB" sz="1200" dirty="0"/>
          </a:p>
          <a:p>
            <a:pPr marL="0" indent="0">
              <a:buNone/>
            </a:pPr>
            <a:r>
              <a:rPr lang="en-GB" sz="1200" dirty="0"/>
              <a:t>4-evaluation </a:t>
            </a:r>
          </a:p>
          <a:p>
            <a:pPr marL="0" indent="0">
              <a:buNone/>
            </a:pPr>
            <a:r>
              <a:rPr lang="en-GB" sz="1200" dirty="0"/>
              <a:t>Finalize evaluation metric</a:t>
            </a:r>
          </a:p>
          <a:p>
            <a:r>
              <a:rPr lang="en-GB" sz="1200" dirty="0"/>
              <a:t>F1score, </a:t>
            </a:r>
          </a:p>
          <a:p>
            <a:r>
              <a:rPr lang="en-GB" sz="1200" dirty="0"/>
              <a:t>Recall</a:t>
            </a:r>
          </a:p>
          <a:p>
            <a:r>
              <a:rPr lang="en-GB" sz="1200" dirty="0"/>
              <a:t>Precision</a:t>
            </a:r>
          </a:p>
          <a:p>
            <a:r>
              <a:rPr lang="en-GB" sz="1200" dirty="0"/>
              <a:t>Accuracy</a:t>
            </a:r>
          </a:p>
          <a:p>
            <a:r>
              <a:rPr lang="en-GB" sz="1200" dirty="0"/>
              <a:t>Confusion matrix</a:t>
            </a:r>
          </a:p>
        </p:txBody>
      </p:sp>
    </p:spTree>
    <p:extLst>
      <p:ext uri="{BB962C8B-B14F-4D97-AF65-F5344CB8AC3E}">
        <p14:creationId xmlns:p14="http://schemas.microsoft.com/office/powerpoint/2010/main" val="35892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A6BF8-736D-4F04-913E-68E06799869A}"/>
              </a:ext>
            </a:extLst>
          </p:cNvPr>
          <p:cNvSpPr>
            <a:spLocks noGrp="1"/>
          </p:cNvSpPr>
          <p:nvPr>
            <p:ph type="title"/>
          </p:nvPr>
        </p:nvSpPr>
        <p:spPr>
          <a:xfrm>
            <a:off x="5297762" y="329184"/>
            <a:ext cx="6251110" cy="1783080"/>
          </a:xfrm>
        </p:spPr>
        <p:txBody>
          <a:bodyPr anchor="b">
            <a:normAutofit/>
          </a:bodyPr>
          <a:lstStyle/>
          <a:p>
            <a:r>
              <a:rPr lang="en-GB" sz="5400" dirty="0"/>
              <a:t>Summary of the results</a:t>
            </a:r>
          </a:p>
        </p:txBody>
      </p:sp>
      <p:pic>
        <p:nvPicPr>
          <p:cNvPr id="5" name="Picture 4" descr="Red toy person in front of two lines of white figures">
            <a:extLst>
              <a:ext uri="{FF2B5EF4-FFF2-40B4-BE49-F238E27FC236}">
                <a16:creationId xmlns:a16="http://schemas.microsoft.com/office/drawing/2014/main" id="{D15B9203-B64F-C665-B070-9454CFF8C64C}"/>
              </a:ext>
            </a:extLst>
          </p:cNvPr>
          <p:cNvPicPr>
            <a:picLocks noChangeAspect="1"/>
          </p:cNvPicPr>
          <p:nvPr/>
        </p:nvPicPr>
        <p:blipFill rotWithShape="1">
          <a:blip r:embed="rId2"/>
          <a:srcRect l="29602" r="2574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F076DB-4422-4E05-9DA4-107EABF16F71}"/>
              </a:ext>
            </a:extLst>
          </p:cNvPr>
          <p:cNvSpPr>
            <a:spLocks noGrp="1"/>
          </p:cNvSpPr>
          <p:nvPr>
            <p:ph idx="1"/>
          </p:nvPr>
        </p:nvSpPr>
        <p:spPr>
          <a:xfrm>
            <a:off x="5297762" y="2706624"/>
            <a:ext cx="6251110" cy="3483864"/>
          </a:xfrm>
        </p:spPr>
        <p:txBody>
          <a:bodyPr>
            <a:normAutofit fontScale="92500" lnSpcReduction="20000"/>
          </a:bodyPr>
          <a:lstStyle/>
          <a:p>
            <a:r>
              <a:rPr lang="en-GB" sz="1500" dirty="0"/>
              <a:t>evaluation was done with logistic regression and random forest</a:t>
            </a:r>
          </a:p>
          <a:p>
            <a:r>
              <a:rPr lang="en-GB" sz="1500" dirty="0"/>
              <a:t>Dataset was imbalanced (majority class: minority class=89:11) thus evaluation metric had to be chosen with care (F1score, confusion matrix, recall, accuracy and precision)</a:t>
            </a:r>
          </a:p>
          <a:p>
            <a:r>
              <a:rPr lang="en-GB" sz="1500" dirty="0"/>
              <a:t>Models with best results:</a:t>
            </a:r>
          </a:p>
          <a:p>
            <a:pPr marL="0" indent="0">
              <a:buNone/>
            </a:pPr>
            <a:r>
              <a:rPr lang="en-GB" sz="1500" dirty="0"/>
              <a:t>Compare the performance of the Random Forest, the logistic model, the Naive Bayes and Decision Tree</a:t>
            </a:r>
          </a:p>
          <a:p>
            <a:pPr marL="0" indent="0">
              <a:buNone/>
            </a:pPr>
            <a:r>
              <a:rPr lang="en-GB" sz="1500" dirty="0"/>
              <a:t>1- Accuracy score for selected features when we use logistic model is 0.93, when we use Random forest model is 0.97, when we use Naive Bayes model is 0.86 and  when we use Decision Tree model is 0.88</a:t>
            </a:r>
          </a:p>
          <a:p>
            <a:pPr marL="0" indent="0">
              <a:buNone/>
            </a:pPr>
            <a:r>
              <a:rPr lang="en-GB" sz="1500" dirty="0"/>
              <a:t>2- Precision score for selected features when we use logistic model is 0.9409, when we use Random forest model is 0.9931, when we use Naive Bayes model is 0.8405 and  when we use Decision Tree model is #### 0.8406</a:t>
            </a:r>
          </a:p>
          <a:p>
            <a:pPr marL="0" indent="0">
              <a:buNone/>
            </a:pPr>
            <a:r>
              <a:rPr lang="en-GB" sz="1500" dirty="0"/>
              <a:t>3- recall for selected features when we use logistic model is 0.9098 and when we use Random forest model is 0.9502, when we use Naive Bayes model is 0.89 and  when we use Decision Tree model is 0.9315</a:t>
            </a:r>
          </a:p>
        </p:txBody>
      </p:sp>
    </p:spTree>
    <p:extLst>
      <p:ext uri="{BB962C8B-B14F-4D97-AF65-F5344CB8AC3E}">
        <p14:creationId xmlns:p14="http://schemas.microsoft.com/office/powerpoint/2010/main" val="293966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2C5E8-5755-45C7-979E-C4B75C45F309}"/>
              </a:ext>
            </a:extLst>
          </p:cNvPr>
          <p:cNvSpPr>
            <a:spLocks noGrp="1"/>
          </p:cNvSpPr>
          <p:nvPr>
            <p:ph type="title"/>
          </p:nvPr>
        </p:nvSpPr>
        <p:spPr>
          <a:xfrm>
            <a:off x="838200" y="365125"/>
            <a:ext cx="10515600" cy="1325563"/>
          </a:xfrm>
        </p:spPr>
        <p:txBody>
          <a:bodyPr>
            <a:normAutofit/>
          </a:bodyPr>
          <a:lstStyle/>
          <a:p>
            <a:r>
              <a:rPr lang="en-GB" sz="5400"/>
              <a:t>Summary of the results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612D40-74CE-4FA2-AF31-EFFB0FD66C5E}"/>
              </a:ext>
            </a:extLst>
          </p:cNvPr>
          <p:cNvSpPr>
            <a:spLocks noGrp="1"/>
          </p:cNvSpPr>
          <p:nvPr>
            <p:ph idx="1"/>
          </p:nvPr>
        </p:nvSpPr>
        <p:spPr>
          <a:xfrm>
            <a:off x="838200" y="1929384"/>
            <a:ext cx="10515600" cy="4251960"/>
          </a:xfrm>
        </p:spPr>
        <p:txBody>
          <a:bodyPr>
            <a:normAutofit/>
          </a:bodyPr>
          <a:lstStyle/>
          <a:p>
            <a:r>
              <a:rPr lang="en-GB" sz="2200" dirty="0"/>
              <a:t>Evaluation metric chosen:</a:t>
            </a:r>
          </a:p>
          <a:p>
            <a:r>
              <a:rPr lang="en-GB" sz="1600" b="0" dirty="0">
                <a:solidFill>
                  <a:srgbClr val="000000"/>
                </a:solidFill>
                <a:effectLst/>
              </a:rPr>
              <a:t>The next step after implementing a machine learning algorithm is to find out how effective is the model based on metric and datasets. Different performance metrics are used to evaluate different Machine Learning Algorithms. For example a classifier used to distinguish between images of different objects; we can use classification performance metrics such as, Precision </a:t>
            </a:r>
            <a:r>
              <a:rPr lang="en-GB" sz="1600" b="0" dirty="0" err="1">
                <a:solidFill>
                  <a:srgbClr val="000000"/>
                </a:solidFill>
                <a:effectLst/>
              </a:rPr>
              <a:t>score,accuracy</a:t>
            </a:r>
            <a:r>
              <a:rPr lang="en-GB" sz="1600" b="0" dirty="0">
                <a:solidFill>
                  <a:srgbClr val="000000"/>
                </a:solidFill>
                <a:effectLst/>
              </a:rPr>
              <a:t> score , recall score and Cross </a:t>
            </a:r>
            <a:r>
              <a:rPr lang="en-GB" sz="1600" b="0" dirty="0" err="1">
                <a:solidFill>
                  <a:srgbClr val="000000"/>
                </a:solidFill>
                <a:effectLst/>
              </a:rPr>
              <a:t>val</a:t>
            </a:r>
            <a:r>
              <a:rPr lang="en-GB" sz="1600" b="0" dirty="0">
                <a:solidFill>
                  <a:srgbClr val="000000"/>
                </a:solidFill>
                <a:effectLst/>
              </a:rPr>
              <a:t> score etc.</a:t>
            </a:r>
          </a:p>
          <a:p>
            <a:r>
              <a:rPr lang="en-GB" sz="1600" b="0" dirty="0">
                <a:solidFill>
                  <a:srgbClr val="000000"/>
                </a:solidFill>
                <a:effectLst/>
              </a:rPr>
              <a:t>The machine learning model cannot be simply tested using the training set, because the output will be prejudiced, because the process of training the machine learning model has already tuned the predicted outcome to the training dataset. Therefore in order to estimate the generalization error, the model is required to test a dataset which it hasn’t seen yet; giving birth to the term testing dataset.</a:t>
            </a:r>
            <a:endParaRPr lang="en-GB" sz="1600" dirty="0"/>
          </a:p>
          <a:p>
            <a:r>
              <a:rPr lang="en-GB" sz="1600" dirty="0"/>
              <a:t>The machine learning model cannot be simply tested using the training set, because the output will be prejudiced, because the process of training the machine learning model has already tuned the predicted outcome to the training dataset. Therefore in order to estimate the generalization error, the model is required to test a dataset which it hasn’t seen yet; giving birth to the term testing dataset.</a:t>
            </a:r>
          </a:p>
        </p:txBody>
      </p:sp>
    </p:spTree>
    <p:extLst>
      <p:ext uri="{BB962C8B-B14F-4D97-AF65-F5344CB8AC3E}">
        <p14:creationId xmlns:p14="http://schemas.microsoft.com/office/powerpoint/2010/main" val="397093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E2087-CBBA-42FC-810F-85679D725FD9}"/>
              </a:ext>
            </a:extLst>
          </p:cNvPr>
          <p:cNvSpPr>
            <a:spLocks noGrp="1"/>
          </p:cNvSpPr>
          <p:nvPr>
            <p:ph type="title"/>
          </p:nvPr>
        </p:nvSpPr>
        <p:spPr>
          <a:xfrm>
            <a:off x="5297762" y="329184"/>
            <a:ext cx="6251110" cy="1783080"/>
          </a:xfrm>
        </p:spPr>
        <p:txBody>
          <a:bodyPr anchor="b">
            <a:normAutofit/>
          </a:bodyPr>
          <a:lstStyle/>
          <a:p>
            <a:r>
              <a:rPr lang="en-GB" sz="5400"/>
              <a:t>Summary of results</a:t>
            </a:r>
          </a:p>
        </p:txBody>
      </p:sp>
      <p:pic>
        <p:nvPicPr>
          <p:cNvPr id="5" name="Picture 4" descr="Financial graphs on a dark display">
            <a:extLst>
              <a:ext uri="{FF2B5EF4-FFF2-40B4-BE49-F238E27FC236}">
                <a16:creationId xmlns:a16="http://schemas.microsoft.com/office/drawing/2014/main" id="{0DDC477F-C064-B570-014F-73589431E1F1}"/>
              </a:ext>
            </a:extLst>
          </p:cNvPr>
          <p:cNvPicPr>
            <a:picLocks noChangeAspect="1"/>
          </p:cNvPicPr>
          <p:nvPr/>
        </p:nvPicPr>
        <p:blipFill rotWithShape="1">
          <a:blip r:embed="rId2"/>
          <a:srcRect l="25874" r="3168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19E5FA-58A4-42DF-B402-8246D1E0FEE1}"/>
              </a:ext>
            </a:extLst>
          </p:cNvPr>
          <p:cNvSpPr>
            <a:spLocks noGrp="1"/>
          </p:cNvSpPr>
          <p:nvPr>
            <p:ph idx="1"/>
          </p:nvPr>
        </p:nvSpPr>
        <p:spPr>
          <a:xfrm>
            <a:off x="5297762" y="2706624"/>
            <a:ext cx="6251110" cy="3483864"/>
          </a:xfrm>
        </p:spPr>
        <p:txBody>
          <a:bodyPr>
            <a:normAutofit lnSpcReduction="10000"/>
          </a:bodyPr>
          <a:lstStyle/>
          <a:p>
            <a:r>
              <a:rPr lang="en-GB" sz="1900" dirty="0"/>
              <a:t>Which model has better performance on the test set?</a:t>
            </a:r>
          </a:p>
          <a:p>
            <a:r>
              <a:rPr lang="en-GB" sz="1900" dirty="0"/>
              <a:t>To benchmark and comparing classification scores between Random Forest, the logistic model, the Naive Bayes and Decision Tree, metrics such as accuracy, area under the curve, true positive rate, false positive rate, and precision were analysed. </a:t>
            </a:r>
          </a:p>
          <a:p>
            <a:r>
              <a:rPr lang="en-GB" sz="1900" dirty="0"/>
              <a:t>To provide statistical quantification as to whether a difference in model performance is conclusive enough to state the difference is significant or if the observed difference is by random chance</a:t>
            </a:r>
          </a:p>
          <a:p>
            <a:r>
              <a:rPr lang="en-GB" sz="1900" dirty="0"/>
              <a:t>Random forest has got better accuracy score compared to logistic,  Naive Bayes and Decision Tree hence we can say that it has better performance</a:t>
            </a:r>
          </a:p>
          <a:p>
            <a:endParaRPr lang="en-GB" sz="1900" dirty="0"/>
          </a:p>
        </p:txBody>
      </p:sp>
    </p:spTree>
    <p:extLst>
      <p:ext uri="{BB962C8B-B14F-4D97-AF65-F5344CB8AC3E}">
        <p14:creationId xmlns:p14="http://schemas.microsoft.com/office/powerpoint/2010/main" val="97408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742745-EDD2-4856-A2E4-20DC4AE025B3}"/>
              </a:ext>
            </a:extLst>
          </p:cNvPr>
          <p:cNvSpPr>
            <a:spLocks noGrp="1"/>
          </p:cNvSpPr>
          <p:nvPr>
            <p:ph type="title"/>
          </p:nvPr>
        </p:nvSpPr>
        <p:spPr>
          <a:xfrm>
            <a:off x="2245569" y="489439"/>
            <a:ext cx="9420358"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Analytical roadmap</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89C63A87-D2BC-4D90-9CE7-57ADA0937430}"/>
              </a:ext>
            </a:extLst>
          </p:cNvPr>
          <p:cNvPicPr>
            <a:picLocks noGrp="1" noChangeAspect="1"/>
          </p:cNvPicPr>
          <p:nvPr>
            <p:ph idx="1"/>
          </p:nvPr>
        </p:nvPicPr>
        <p:blipFill>
          <a:blip r:embed="rId2"/>
          <a:stretch>
            <a:fillRect/>
          </a:stretch>
        </p:blipFill>
        <p:spPr>
          <a:xfrm>
            <a:off x="1792904" y="2427541"/>
            <a:ext cx="8551093" cy="3997637"/>
          </a:xfrm>
          <a:prstGeom prst="rect">
            <a:avLst/>
          </a:prstGeom>
        </p:spPr>
      </p:pic>
      <p:sp>
        <p:nvSpPr>
          <p:cNvPr id="5" name="TextBox 4">
            <a:extLst>
              <a:ext uri="{FF2B5EF4-FFF2-40B4-BE49-F238E27FC236}">
                <a16:creationId xmlns:a16="http://schemas.microsoft.com/office/drawing/2014/main" id="{7E8C22C1-7E81-47DB-8741-E63D92D0DFA2}"/>
              </a:ext>
            </a:extLst>
          </p:cNvPr>
          <p:cNvSpPr txBox="1"/>
          <p:nvPr/>
        </p:nvSpPr>
        <p:spPr>
          <a:xfrm>
            <a:off x="429209" y="5123234"/>
            <a:ext cx="1816360" cy="1015663"/>
          </a:xfrm>
          <a:prstGeom prst="rect">
            <a:avLst/>
          </a:prstGeom>
          <a:noFill/>
        </p:spPr>
        <p:txBody>
          <a:bodyPr wrap="square" rtlCol="0">
            <a:spAutoFit/>
          </a:bodyPr>
          <a:lstStyle/>
          <a:p>
            <a:r>
              <a:rPr lang="en-GB" sz="1200" dirty="0"/>
              <a:t>Understanding gaps that can be resolved with data strategy and data science and required data and tools</a:t>
            </a:r>
          </a:p>
        </p:txBody>
      </p:sp>
      <p:sp>
        <p:nvSpPr>
          <p:cNvPr id="6" name="TextBox 5">
            <a:extLst>
              <a:ext uri="{FF2B5EF4-FFF2-40B4-BE49-F238E27FC236}">
                <a16:creationId xmlns:a16="http://schemas.microsoft.com/office/drawing/2014/main" id="{60D8635E-BA5C-4DE1-A46A-0BD4EEC0B994}"/>
              </a:ext>
            </a:extLst>
          </p:cNvPr>
          <p:cNvSpPr txBox="1"/>
          <p:nvPr/>
        </p:nvSpPr>
        <p:spPr>
          <a:xfrm>
            <a:off x="3773391" y="5168432"/>
            <a:ext cx="1796272" cy="1015663"/>
          </a:xfrm>
          <a:prstGeom prst="rect">
            <a:avLst/>
          </a:prstGeom>
          <a:noFill/>
        </p:spPr>
        <p:txBody>
          <a:bodyPr wrap="square" rtlCol="0">
            <a:spAutoFit/>
          </a:bodyPr>
          <a:lstStyle/>
          <a:p>
            <a:r>
              <a:rPr lang="en-GB" sz="1200" dirty="0"/>
              <a:t>Is the analyses aligned with main strategies of the organization? It should be aligned with main strategies</a:t>
            </a:r>
          </a:p>
        </p:txBody>
      </p:sp>
      <p:sp>
        <p:nvSpPr>
          <p:cNvPr id="7" name="TextBox 6">
            <a:extLst>
              <a:ext uri="{FF2B5EF4-FFF2-40B4-BE49-F238E27FC236}">
                <a16:creationId xmlns:a16="http://schemas.microsoft.com/office/drawing/2014/main" id="{AAD8D5D9-8168-42B5-A89A-DADE3D8FC35F}"/>
              </a:ext>
            </a:extLst>
          </p:cNvPr>
          <p:cNvSpPr txBox="1"/>
          <p:nvPr/>
        </p:nvSpPr>
        <p:spPr>
          <a:xfrm>
            <a:off x="3589176" y="3273516"/>
            <a:ext cx="2164702" cy="1015663"/>
          </a:xfrm>
          <a:prstGeom prst="rect">
            <a:avLst/>
          </a:prstGeom>
          <a:noFill/>
        </p:spPr>
        <p:txBody>
          <a:bodyPr wrap="square" rtlCol="0">
            <a:spAutoFit/>
          </a:bodyPr>
          <a:lstStyle/>
          <a:p>
            <a:r>
              <a:rPr lang="en-GB" sz="1200" dirty="0"/>
              <a:t>Data cleaning,</a:t>
            </a:r>
          </a:p>
          <a:p>
            <a:r>
              <a:rPr lang="en-GB" sz="1200" dirty="0"/>
              <a:t>Building required infrastructure, identifying tools,</a:t>
            </a:r>
          </a:p>
          <a:p>
            <a:r>
              <a:rPr lang="en-GB" sz="1200" dirty="0"/>
              <a:t>Compliance checking</a:t>
            </a:r>
          </a:p>
          <a:p>
            <a:endParaRPr lang="en-GB" sz="1200" dirty="0"/>
          </a:p>
        </p:txBody>
      </p:sp>
      <p:sp>
        <p:nvSpPr>
          <p:cNvPr id="8" name="TextBox 7">
            <a:extLst>
              <a:ext uri="{FF2B5EF4-FFF2-40B4-BE49-F238E27FC236}">
                <a16:creationId xmlns:a16="http://schemas.microsoft.com/office/drawing/2014/main" id="{F3D04DC2-12A3-4D15-8045-4A360C4DC304}"/>
              </a:ext>
            </a:extLst>
          </p:cNvPr>
          <p:cNvSpPr txBox="1"/>
          <p:nvPr/>
        </p:nvSpPr>
        <p:spPr>
          <a:xfrm>
            <a:off x="6867331" y="4513774"/>
            <a:ext cx="1486677" cy="1200329"/>
          </a:xfrm>
          <a:prstGeom prst="rect">
            <a:avLst/>
          </a:prstGeom>
          <a:noFill/>
        </p:spPr>
        <p:txBody>
          <a:bodyPr wrap="square" rtlCol="0">
            <a:spAutoFit/>
          </a:bodyPr>
          <a:lstStyle/>
          <a:p>
            <a:r>
              <a:rPr lang="en-GB" sz="1200" dirty="0"/>
              <a:t>Choosing tools, identifying gaps for required tools, making downstream of data possible smoothly</a:t>
            </a:r>
          </a:p>
        </p:txBody>
      </p:sp>
      <p:sp>
        <p:nvSpPr>
          <p:cNvPr id="10" name="TextBox 9">
            <a:extLst>
              <a:ext uri="{FF2B5EF4-FFF2-40B4-BE49-F238E27FC236}">
                <a16:creationId xmlns:a16="http://schemas.microsoft.com/office/drawing/2014/main" id="{A3B62E46-F4F2-4D80-9767-445A69F86F7F}"/>
              </a:ext>
            </a:extLst>
          </p:cNvPr>
          <p:cNvSpPr txBox="1"/>
          <p:nvPr/>
        </p:nvSpPr>
        <p:spPr>
          <a:xfrm>
            <a:off x="6366587" y="2298654"/>
            <a:ext cx="2202025" cy="1015663"/>
          </a:xfrm>
          <a:prstGeom prst="rect">
            <a:avLst/>
          </a:prstGeom>
          <a:noFill/>
        </p:spPr>
        <p:txBody>
          <a:bodyPr wrap="square" rtlCol="0">
            <a:spAutoFit/>
          </a:bodyPr>
          <a:lstStyle/>
          <a:p>
            <a:r>
              <a:rPr lang="en-GB" sz="1200" dirty="0"/>
              <a:t>Driving insights from data and analyses, testing hypothesis, checking if the analyses of the results is aligned with the hypothesis</a:t>
            </a:r>
          </a:p>
        </p:txBody>
      </p:sp>
      <p:sp>
        <p:nvSpPr>
          <p:cNvPr id="12" name="TextBox 11">
            <a:extLst>
              <a:ext uri="{FF2B5EF4-FFF2-40B4-BE49-F238E27FC236}">
                <a16:creationId xmlns:a16="http://schemas.microsoft.com/office/drawing/2014/main" id="{5779FAD1-03D7-41B2-A0F6-ECDBA8BCF6D5}"/>
              </a:ext>
            </a:extLst>
          </p:cNvPr>
          <p:cNvSpPr txBox="1"/>
          <p:nvPr/>
        </p:nvSpPr>
        <p:spPr>
          <a:xfrm>
            <a:off x="10033518" y="3565967"/>
            <a:ext cx="1632409" cy="1200329"/>
          </a:xfrm>
          <a:prstGeom prst="rect">
            <a:avLst/>
          </a:prstGeom>
          <a:noFill/>
        </p:spPr>
        <p:txBody>
          <a:bodyPr wrap="square" rtlCol="0">
            <a:spAutoFit/>
          </a:bodyPr>
          <a:lstStyle/>
          <a:p>
            <a:r>
              <a:rPr lang="en-GB" sz="1200" dirty="0"/>
              <a:t>Compliance and auditing the project, entire data and analyses system should be subject to compliance</a:t>
            </a:r>
          </a:p>
        </p:txBody>
      </p:sp>
      <p:sp>
        <p:nvSpPr>
          <p:cNvPr id="16" name="TextBox 15">
            <a:extLst>
              <a:ext uri="{FF2B5EF4-FFF2-40B4-BE49-F238E27FC236}">
                <a16:creationId xmlns:a16="http://schemas.microsoft.com/office/drawing/2014/main" id="{921FA7DE-FA69-4311-9748-24123F002E56}"/>
              </a:ext>
            </a:extLst>
          </p:cNvPr>
          <p:cNvSpPr txBox="1"/>
          <p:nvPr/>
        </p:nvSpPr>
        <p:spPr>
          <a:xfrm>
            <a:off x="191820" y="2190103"/>
            <a:ext cx="3312366" cy="2492990"/>
          </a:xfrm>
          <a:prstGeom prst="rect">
            <a:avLst/>
          </a:prstGeom>
          <a:noFill/>
        </p:spPr>
        <p:txBody>
          <a:bodyPr wrap="square">
            <a:spAutoFit/>
          </a:bodyPr>
          <a:lstStyle/>
          <a:p>
            <a:pPr marL="171450" indent="-171450">
              <a:buFont typeface="Arial" panose="020B0604020202020204" pitchFamily="34" charset="0"/>
              <a:buChar char="•"/>
            </a:pPr>
            <a:r>
              <a:rPr lang="en-GB" sz="1200" dirty="0">
                <a:solidFill>
                  <a:schemeClr val="accent2">
                    <a:lumMod val="75000"/>
                  </a:schemeClr>
                </a:solidFill>
              </a:rPr>
              <a:t>a holistic data centric approach in all aspects of system </a:t>
            </a:r>
          </a:p>
          <a:p>
            <a:pPr marL="171450" indent="-171450">
              <a:buFont typeface="Arial" panose="020B0604020202020204" pitchFamily="34" charset="0"/>
              <a:buChar char="•"/>
            </a:pPr>
            <a:r>
              <a:rPr lang="en-GB" sz="1200" dirty="0">
                <a:solidFill>
                  <a:schemeClr val="accent2">
                    <a:lumMod val="75000"/>
                  </a:schemeClr>
                </a:solidFill>
              </a:rPr>
              <a:t>In other words the solutions that often include customized applications need to be data driven for superior results. </a:t>
            </a:r>
          </a:p>
          <a:p>
            <a:pPr marL="171450" indent="-171450">
              <a:buFont typeface="Arial" panose="020B0604020202020204" pitchFamily="34" charset="0"/>
              <a:buChar char="•"/>
            </a:pPr>
            <a:r>
              <a:rPr lang="en-GB" sz="1200" dirty="0">
                <a:solidFill>
                  <a:schemeClr val="accent2">
                    <a:lumMod val="75000"/>
                  </a:schemeClr>
                </a:solidFill>
              </a:rPr>
              <a:t>A data centric process transformation would improve managing and leveraging information in order to drive key initiatives.</a:t>
            </a:r>
          </a:p>
          <a:p>
            <a:pPr marL="171450" indent="-171450">
              <a:buFont typeface="Arial" panose="020B0604020202020204" pitchFamily="34" charset="0"/>
              <a:buChar char="•"/>
            </a:pPr>
            <a:r>
              <a:rPr lang="en-GB" sz="1200" dirty="0">
                <a:solidFill>
                  <a:schemeClr val="accent2">
                    <a:lumMod val="75000"/>
                  </a:schemeClr>
                </a:solidFill>
              </a:rPr>
              <a:t> It is a good idea to think in terms of a road map to attain specific goals to achieve from underlying data, so that an analytics system could be operationalized within the organization.</a:t>
            </a:r>
          </a:p>
        </p:txBody>
      </p:sp>
    </p:spTree>
    <p:extLst>
      <p:ext uri="{BB962C8B-B14F-4D97-AF65-F5344CB8AC3E}">
        <p14:creationId xmlns:p14="http://schemas.microsoft.com/office/powerpoint/2010/main" val="4095186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53B6A1-3F53-4C9F-B821-FD9364425EA9}"/>
              </a:ext>
            </a:extLst>
          </p:cNvPr>
          <p:cNvSpPr>
            <a:spLocks noGrp="1"/>
          </p:cNvSpPr>
          <p:nvPr>
            <p:ph type="title"/>
          </p:nvPr>
        </p:nvSpPr>
        <p:spPr>
          <a:xfrm>
            <a:off x="838200" y="365125"/>
            <a:ext cx="10515600" cy="1325563"/>
          </a:xfrm>
        </p:spPr>
        <p:txBody>
          <a:bodyPr>
            <a:normAutofit/>
          </a:bodyPr>
          <a:lstStyle/>
          <a:p>
            <a:r>
              <a:rPr lang="en-GB" sz="5400"/>
              <a:t>Business impact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354E15-0993-45DC-8131-B140E9ABD2ED}"/>
              </a:ext>
            </a:extLst>
          </p:cNvPr>
          <p:cNvSpPr>
            <a:spLocks noGrp="1"/>
          </p:cNvSpPr>
          <p:nvPr>
            <p:ph idx="1"/>
          </p:nvPr>
        </p:nvSpPr>
        <p:spPr>
          <a:xfrm>
            <a:off x="838200" y="1929384"/>
            <a:ext cx="10515600" cy="4251960"/>
          </a:xfrm>
        </p:spPr>
        <p:txBody>
          <a:bodyPr>
            <a:normAutofit fontScale="92500" lnSpcReduction="20000"/>
          </a:bodyPr>
          <a:lstStyle/>
          <a:p>
            <a:r>
              <a:rPr lang="en-GB" sz="2200" dirty="0"/>
              <a:t>From every 4000 customers around 500 will commit (12.5% chance)</a:t>
            </a:r>
          </a:p>
          <a:p>
            <a:r>
              <a:rPr lang="en-GB" sz="2200" dirty="0"/>
              <a:t>Assuming we need 10 minutes for calling every customer this means 4000*10=40000 minutes equal to 667 hrs of work </a:t>
            </a:r>
            <a:r>
              <a:rPr lang="en-GB" sz="2200" dirty="0" err="1"/>
              <a:t>aprox</a:t>
            </a:r>
            <a:r>
              <a:rPr lang="en-GB" sz="2200" dirty="0"/>
              <a:t>.</a:t>
            </a:r>
          </a:p>
          <a:p>
            <a:r>
              <a:rPr lang="en-GB" sz="2200" dirty="0"/>
              <a:t>Imagine the hourly rate of marketing guys is 25 euros per hour thus it will cost 25*667=16,675 euros only the cost of man labour with very low chance of success</a:t>
            </a:r>
          </a:p>
          <a:p>
            <a:r>
              <a:rPr lang="en-GB" sz="2200" dirty="0"/>
              <a:t>By applying the predictive analyses, we can identify the customers with higher chance of buying the product, imagine contacting 1000 customers, from every 100 person 75 of them will commit thus it is a huge cost saving both on time and money, marketing team can reach out to more new customers to open new markets</a:t>
            </a:r>
          </a:p>
          <a:p>
            <a:r>
              <a:rPr lang="en-GB" sz="2200" dirty="0"/>
              <a:t>Another business impact is increasing customer satisfaction and reputation of the bank thus increasing market share price probably if this process is automatized to all products</a:t>
            </a:r>
          </a:p>
          <a:p>
            <a:r>
              <a:rPr lang="en-GB" sz="2200" dirty="0"/>
              <a:t>Better customer service since the human labour can be assigned to this sector</a:t>
            </a:r>
          </a:p>
          <a:p>
            <a:r>
              <a:rPr lang="en-GB" sz="2200" dirty="0"/>
              <a:t>Another point is increasing the quality of product based on customer needs since we can design targeted customer surveys</a:t>
            </a:r>
          </a:p>
          <a:p>
            <a:endParaRPr lang="en-GB" sz="2200" dirty="0"/>
          </a:p>
        </p:txBody>
      </p:sp>
    </p:spTree>
    <p:extLst>
      <p:ext uri="{BB962C8B-B14F-4D97-AF65-F5344CB8AC3E}">
        <p14:creationId xmlns:p14="http://schemas.microsoft.com/office/powerpoint/2010/main" val="1199229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TotalTime>
  <Words>1049</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Case study: predicting who will sunscribe to Term Deposit</vt:lpstr>
      <vt:lpstr>Overview</vt:lpstr>
      <vt:lpstr>Approach</vt:lpstr>
      <vt:lpstr>Summary of the results</vt:lpstr>
      <vt:lpstr>Summary of the results</vt:lpstr>
      <vt:lpstr>Summary of results</vt:lpstr>
      <vt:lpstr>Analytical roadmap</vt:lpstr>
      <vt:lpstr>Business impact</vt:lpstr>
    </vt:vector>
  </TitlesOfParts>
  <Company>ESA European Space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predicting who will commit to term deposit</dc:title>
  <dc:creator>Nafiseh Ghasemi</dc:creator>
  <cp:lastModifiedBy>Nafiseh Ghasemi</cp:lastModifiedBy>
  <cp:revision>2</cp:revision>
  <dcterms:created xsi:type="dcterms:W3CDTF">2022-08-25T15:23:40Z</dcterms:created>
  <dcterms:modified xsi:type="dcterms:W3CDTF">2022-08-25T18:05:54Z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976fa30-1907-4356-8241-62ea5e1c0256_Enabled">
    <vt:lpwstr>true</vt:lpwstr>
  </property>
  <property fmtid="{D5CDD505-2E9C-101B-9397-08002B2CF9AE}" pid="3" name="MSIP_Label_3976fa30-1907-4356-8241-62ea5e1c0256_SetDate">
    <vt:lpwstr>2022-08-25T15:23:40Z</vt:lpwstr>
  </property>
  <property fmtid="{D5CDD505-2E9C-101B-9397-08002B2CF9AE}" pid="4" name="MSIP_Label_3976fa30-1907-4356-8241-62ea5e1c0256_Method">
    <vt:lpwstr>Standard</vt:lpwstr>
  </property>
  <property fmtid="{D5CDD505-2E9C-101B-9397-08002B2CF9AE}" pid="5" name="MSIP_Label_3976fa30-1907-4356-8241-62ea5e1c0256_Name">
    <vt:lpwstr>ESA UNCLASSIFIED – For ESA Official Use Only</vt:lpwstr>
  </property>
  <property fmtid="{D5CDD505-2E9C-101B-9397-08002B2CF9AE}" pid="6" name="MSIP_Label_3976fa30-1907-4356-8241-62ea5e1c0256_SiteId">
    <vt:lpwstr>9a5cacd0-2bef-4dd7-ac5c-7ebe1f54f495</vt:lpwstr>
  </property>
  <property fmtid="{D5CDD505-2E9C-101B-9397-08002B2CF9AE}" pid="7" name="MSIP_Label_3976fa30-1907-4356-8241-62ea5e1c0256_ActionId">
    <vt:lpwstr>6a4c2218-eafc-4e1c-887c-9f49827ce91f</vt:lpwstr>
  </property>
  <property fmtid="{D5CDD505-2E9C-101B-9397-08002B2CF9AE}" pid="8" name="MSIP_Label_3976fa30-1907-4356-8241-62ea5e1c0256_ContentBits">
    <vt:lpwstr>0</vt:lpwstr>
  </property>
</Properties>
</file>