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14" r:id="rId4"/>
    <p:sldId id="336" r:id="rId5"/>
    <p:sldId id="260" r:id="rId6"/>
    <p:sldId id="275" r:id="rId7"/>
    <p:sldId id="276" r:id="rId8"/>
    <p:sldId id="315" r:id="rId9"/>
    <p:sldId id="318" r:id="rId10"/>
    <p:sldId id="335" r:id="rId11"/>
    <p:sldId id="273" r:id="rId12"/>
    <p:sldId id="321" r:id="rId13"/>
    <p:sldId id="290" r:id="rId14"/>
    <p:sldId id="323" r:id="rId15"/>
    <p:sldId id="284" r:id="rId16"/>
    <p:sldId id="295" r:id="rId17"/>
    <p:sldId id="300" r:id="rId18"/>
    <p:sldId id="313" r:id="rId19"/>
    <p:sldId id="331" r:id="rId20"/>
    <p:sldId id="324" r:id="rId21"/>
    <p:sldId id="325" r:id="rId22"/>
    <p:sldId id="326" r:id="rId23"/>
    <p:sldId id="327" r:id="rId24"/>
    <p:sldId id="328" r:id="rId25"/>
    <p:sldId id="329" r:id="rId26"/>
    <p:sldId id="294" r:id="rId27"/>
    <p:sldId id="304" r:id="rId28"/>
    <p:sldId id="322" r:id="rId29"/>
    <p:sldId id="305" r:id="rId30"/>
    <p:sldId id="306" r:id="rId31"/>
    <p:sldId id="330" r:id="rId32"/>
    <p:sldId id="297" r:id="rId33"/>
    <p:sldId id="311" r:id="rId34"/>
    <p:sldId id="312" r:id="rId35"/>
  </p:sldIdLst>
  <p:sldSz cx="9144000" cy="6858000" type="screen4x3"/>
  <p:notesSz cx="6802438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22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3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9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38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00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83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5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64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8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69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1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871F-7DD8-4A2D-A973-7B725DBEB2F8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3AE35-06C4-4D28-A69A-9B91543E7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29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EBD5F-6E69-4599-A5E4-3A552D5B8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50" y="920579"/>
            <a:ext cx="8911095" cy="1828800"/>
          </a:xfrm>
        </p:spPr>
        <p:txBody>
          <a:bodyPr>
            <a:noAutofit/>
          </a:bodyPr>
          <a:lstStyle/>
          <a:p>
            <a:r>
              <a:rPr lang="ja-JP" altLang="en-US" sz="5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重力双対を持つ２次元共形場</a:t>
            </a:r>
            <a:br>
              <a:rPr lang="en-US" altLang="ja-JP" sz="5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5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理論における分離クエンチ</a:t>
            </a:r>
            <a:endParaRPr kumimoji="1" lang="ja-JP" altLang="en-US" sz="5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FA6FC3-C0F5-43AC-94FE-88549732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184932"/>
            <a:ext cx="9144000" cy="1655763"/>
          </a:xfrm>
        </p:spPr>
        <p:txBody>
          <a:bodyPr/>
          <a:lstStyle/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基礎物理学研究所　素粒子論研究室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島地哲平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F282E3-6D1E-413F-B6B8-9FF17079C298}"/>
              </a:ext>
            </a:extLst>
          </p:cNvPr>
          <p:cNvSpPr txBox="1"/>
          <p:nvPr/>
        </p:nvSpPr>
        <p:spPr>
          <a:xfrm>
            <a:off x="268161" y="4938937"/>
            <a:ext cx="8607676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 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島地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en-US" altLang="ja-JP" sz="24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T.Takayanagi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Z. Wei, </a:t>
            </a:r>
            <a:r>
              <a:rPr lang="en-US" altLang="ja-JP" sz="2400" i="1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JHEP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2019.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 </a:t>
            </a:r>
            <a:r>
              <a:rPr lang="en-US" altLang="ja-JP" sz="24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P.Caputa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en-US" altLang="ja-JP" sz="24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T.Numasawa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島地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en-US" altLang="ja-JP" sz="24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T.Takayanagi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en-US" altLang="ja-JP" sz="24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Z.Wei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en-US" altLang="ja-JP" sz="2400" i="1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JHEP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2019.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に基づく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71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3084A3C-A162-4625-BEB0-4F0BF8C3541D}"/>
              </a:ext>
            </a:extLst>
          </p:cNvPr>
          <p:cNvSpPr/>
          <p:nvPr/>
        </p:nvSpPr>
        <p:spPr>
          <a:xfrm>
            <a:off x="4525594" y="4128620"/>
            <a:ext cx="4453354" cy="95974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DBDF5D6A-5512-440E-AC26-E142422EA7C9}"/>
              </a:ext>
            </a:extLst>
          </p:cNvPr>
          <p:cNvSpPr/>
          <p:nvPr/>
        </p:nvSpPr>
        <p:spPr>
          <a:xfrm>
            <a:off x="4572000" y="1106983"/>
            <a:ext cx="4453354" cy="95974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1" name="爆発: 8 pt 100">
            <a:extLst>
              <a:ext uri="{FF2B5EF4-FFF2-40B4-BE49-F238E27FC236}">
                <a16:creationId xmlns:a16="http://schemas.microsoft.com/office/drawing/2014/main" id="{6DDB6ED4-F7A5-4897-A3FF-4FBBA75AAC69}"/>
              </a:ext>
            </a:extLst>
          </p:cNvPr>
          <p:cNvSpPr/>
          <p:nvPr/>
        </p:nvSpPr>
        <p:spPr>
          <a:xfrm>
            <a:off x="7061239" y="4567966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0" name="爆発: 8 pt 99">
            <a:extLst>
              <a:ext uri="{FF2B5EF4-FFF2-40B4-BE49-F238E27FC236}">
                <a16:creationId xmlns:a16="http://schemas.microsoft.com/office/drawing/2014/main" id="{C44D64F6-7420-414A-B5BC-12D11461FB52}"/>
              </a:ext>
            </a:extLst>
          </p:cNvPr>
          <p:cNvSpPr/>
          <p:nvPr/>
        </p:nvSpPr>
        <p:spPr>
          <a:xfrm>
            <a:off x="5947451" y="4581061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6" name="爆発: 8 pt 95">
            <a:extLst>
              <a:ext uri="{FF2B5EF4-FFF2-40B4-BE49-F238E27FC236}">
                <a16:creationId xmlns:a16="http://schemas.microsoft.com/office/drawing/2014/main" id="{8EF229AC-4F0F-4670-821E-367482161FF5}"/>
              </a:ext>
            </a:extLst>
          </p:cNvPr>
          <p:cNvSpPr/>
          <p:nvPr/>
        </p:nvSpPr>
        <p:spPr>
          <a:xfrm>
            <a:off x="7087916" y="3556110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1544B0C-AA5A-484E-A29F-BBD921B1983E}"/>
              </a:ext>
            </a:extLst>
          </p:cNvPr>
          <p:cNvCxnSpPr>
            <a:cxnSpLocks/>
          </p:cNvCxnSpPr>
          <p:nvPr/>
        </p:nvCxnSpPr>
        <p:spPr>
          <a:xfrm>
            <a:off x="5489908" y="3723396"/>
            <a:ext cx="3309813" cy="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3C054853-E1A5-4458-8F22-5EEE53D2A588}"/>
              </a:ext>
            </a:extLst>
          </p:cNvPr>
          <p:cNvCxnSpPr>
            <a:cxnSpLocks/>
          </p:cNvCxnSpPr>
          <p:nvPr/>
        </p:nvCxnSpPr>
        <p:spPr>
          <a:xfrm>
            <a:off x="6685226" y="3719474"/>
            <a:ext cx="1814150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9DB7602-D0FA-4660-A8E5-DB43FA9A29CF}"/>
              </a:ext>
            </a:extLst>
          </p:cNvPr>
          <p:cNvSpPr/>
          <p:nvPr/>
        </p:nvSpPr>
        <p:spPr>
          <a:xfrm>
            <a:off x="7943818" y="3011588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爆発: 8 pt 94">
            <a:extLst>
              <a:ext uri="{FF2B5EF4-FFF2-40B4-BE49-F238E27FC236}">
                <a16:creationId xmlns:a16="http://schemas.microsoft.com/office/drawing/2014/main" id="{A1CF92F8-373E-43A5-BF5F-ADC6347B9489}"/>
              </a:ext>
            </a:extLst>
          </p:cNvPr>
          <p:cNvSpPr/>
          <p:nvPr/>
        </p:nvSpPr>
        <p:spPr>
          <a:xfrm>
            <a:off x="5950596" y="3569206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8330D1-8D77-4903-9FDB-91628B45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38" y="304736"/>
            <a:ext cx="5145258" cy="72643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部分系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の取り方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33C53C9-7156-4AD4-9612-E7883405102A}"/>
              </a:ext>
            </a:extLst>
          </p:cNvPr>
          <p:cNvCxnSpPr>
            <a:cxnSpLocks/>
          </p:cNvCxnSpPr>
          <p:nvPr/>
        </p:nvCxnSpPr>
        <p:spPr>
          <a:xfrm>
            <a:off x="1049542" y="2668858"/>
            <a:ext cx="29355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爆発: 8 pt 7">
            <a:extLst>
              <a:ext uri="{FF2B5EF4-FFF2-40B4-BE49-F238E27FC236}">
                <a16:creationId xmlns:a16="http://schemas.microsoft.com/office/drawing/2014/main" id="{AED55642-67D1-4C2D-AA2A-47F1117C0BE0}"/>
              </a:ext>
            </a:extLst>
          </p:cNvPr>
          <p:cNvSpPr/>
          <p:nvPr/>
        </p:nvSpPr>
        <p:spPr>
          <a:xfrm>
            <a:off x="1942149" y="2518589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098E9E3-A2E2-4C1E-8A82-01930E6B3EF0}"/>
              </a:ext>
            </a:extLst>
          </p:cNvPr>
          <p:cNvCxnSpPr>
            <a:cxnSpLocks/>
          </p:cNvCxnSpPr>
          <p:nvPr/>
        </p:nvCxnSpPr>
        <p:spPr>
          <a:xfrm>
            <a:off x="2850366" y="2671428"/>
            <a:ext cx="828546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FB85924-3A70-4467-A01F-4BE09599A62B}"/>
              </a:ext>
            </a:extLst>
          </p:cNvPr>
          <p:cNvSpPr/>
          <p:nvPr/>
        </p:nvSpPr>
        <p:spPr>
          <a:xfrm>
            <a:off x="3169953" y="1960971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BA79FC7-2C71-4140-9799-6804826872CA}"/>
              </a:ext>
            </a:extLst>
          </p:cNvPr>
          <p:cNvCxnSpPr>
            <a:cxnSpLocks/>
          </p:cNvCxnSpPr>
          <p:nvPr/>
        </p:nvCxnSpPr>
        <p:spPr>
          <a:xfrm>
            <a:off x="1049542" y="4189932"/>
            <a:ext cx="29355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爆発: 8 pt 51">
            <a:extLst>
              <a:ext uri="{FF2B5EF4-FFF2-40B4-BE49-F238E27FC236}">
                <a16:creationId xmlns:a16="http://schemas.microsoft.com/office/drawing/2014/main" id="{4D60C296-2493-4E39-95BB-6C0A5D36808D}"/>
              </a:ext>
            </a:extLst>
          </p:cNvPr>
          <p:cNvSpPr/>
          <p:nvPr/>
        </p:nvSpPr>
        <p:spPr>
          <a:xfrm>
            <a:off x="1951521" y="4067823"/>
            <a:ext cx="225402" cy="244215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A67E6ED-9C0B-43AF-8BDC-FED21ECC62A6}"/>
              </a:ext>
            </a:extLst>
          </p:cNvPr>
          <p:cNvCxnSpPr>
            <a:cxnSpLocks/>
          </p:cNvCxnSpPr>
          <p:nvPr/>
        </p:nvCxnSpPr>
        <p:spPr>
          <a:xfrm>
            <a:off x="1473146" y="4189931"/>
            <a:ext cx="2205766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86E6C34-42FF-46DA-AB67-433665FDE291}"/>
              </a:ext>
            </a:extLst>
          </p:cNvPr>
          <p:cNvSpPr/>
          <p:nvPr/>
        </p:nvSpPr>
        <p:spPr>
          <a:xfrm>
            <a:off x="3170838" y="3482046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5C14963-6EE7-436D-AE50-D5DBA7DBC566}"/>
              </a:ext>
            </a:extLst>
          </p:cNvPr>
          <p:cNvCxnSpPr>
            <a:cxnSpLocks/>
          </p:cNvCxnSpPr>
          <p:nvPr/>
        </p:nvCxnSpPr>
        <p:spPr>
          <a:xfrm>
            <a:off x="5486763" y="1720471"/>
            <a:ext cx="3309813" cy="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AE39953-DDC4-4A29-A0BD-6DE632EF36EC}"/>
              </a:ext>
            </a:extLst>
          </p:cNvPr>
          <p:cNvCxnSpPr>
            <a:cxnSpLocks/>
          </p:cNvCxnSpPr>
          <p:nvPr/>
        </p:nvCxnSpPr>
        <p:spPr>
          <a:xfrm>
            <a:off x="7667685" y="1716549"/>
            <a:ext cx="828546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30A35F4-8BB9-4FCB-8587-CFB1E380979B}"/>
              </a:ext>
            </a:extLst>
          </p:cNvPr>
          <p:cNvSpPr/>
          <p:nvPr/>
        </p:nvSpPr>
        <p:spPr>
          <a:xfrm>
            <a:off x="7982805" y="963373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54CB8CE-1327-43F6-AF42-F45460F7CABA}"/>
              </a:ext>
            </a:extLst>
          </p:cNvPr>
          <p:cNvSpPr/>
          <p:nvPr/>
        </p:nvSpPr>
        <p:spPr>
          <a:xfrm>
            <a:off x="328583" y="2210175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93FC6B3-36D1-4D30-A9E0-B88D1E40068E}"/>
              </a:ext>
            </a:extLst>
          </p:cNvPr>
          <p:cNvSpPr/>
          <p:nvPr/>
        </p:nvSpPr>
        <p:spPr>
          <a:xfrm>
            <a:off x="319741" y="3809903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365D887-264B-49DD-9525-56266EF4179A}"/>
              </a:ext>
            </a:extLst>
          </p:cNvPr>
          <p:cNvSpPr/>
          <p:nvPr/>
        </p:nvSpPr>
        <p:spPr>
          <a:xfrm>
            <a:off x="4570368" y="1318643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B6FA771-C916-4ED7-9C9F-DB88BB10680C}"/>
              </a:ext>
            </a:extLst>
          </p:cNvPr>
          <p:cNvSpPr/>
          <p:nvPr/>
        </p:nvSpPr>
        <p:spPr>
          <a:xfrm>
            <a:off x="4564152" y="2332580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5E910CF-8E7B-46BC-9767-8CDBC4158816}"/>
              </a:ext>
            </a:extLst>
          </p:cNvPr>
          <p:cNvSpPr/>
          <p:nvPr/>
        </p:nvSpPr>
        <p:spPr>
          <a:xfrm>
            <a:off x="4574838" y="3335983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81FC895-9EFB-4168-A421-8BF35D7DC003}"/>
              </a:ext>
            </a:extLst>
          </p:cNvPr>
          <p:cNvSpPr/>
          <p:nvPr/>
        </p:nvSpPr>
        <p:spPr>
          <a:xfrm>
            <a:off x="4574840" y="4336667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爆発: 8 pt 74">
            <a:extLst>
              <a:ext uri="{FF2B5EF4-FFF2-40B4-BE49-F238E27FC236}">
                <a16:creationId xmlns:a16="http://schemas.microsoft.com/office/drawing/2014/main" id="{BE46492D-DBA2-4FF1-A3F9-000C1AE77847}"/>
              </a:ext>
            </a:extLst>
          </p:cNvPr>
          <p:cNvSpPr/>
          <p:nvPr/>
        </p:nvSpPr>
        <p:spPr>
          <a:xfrm>
            <a:off x="5947451" y="1566281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" name="爆発: 8 pt 75">
            <a:extLst>
              <a:ext uri="{FF2B5EF4-FFF2-40B4-BE49-F238E27FC236}">
                <a16:creationId xmlns:a16="http://schemas.microsoft.com/office/drawing/2014/main" id="{66E7185C-26D3-46E2-BD1C-B0849529E97D}"/>
              </a:ext>
            </a:extLst>
          </p:cNvPr>
          <p:cNvSpPr/>
          <p:nvPr/>
        </p:nvSpPr>
        <p:spPr>
          <a:xfrm>
            <a:off x="7084771" y="1553185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A0FC69D-65FE-40C4-B360-3642D1B6ADE2}"/>
              </a:ext>
            </a:extLst>
          </p:cNvPr>
          <p:cNvCxnSpPr>
            <a:cxnSpLocks/>
          </p:cNvCxnSpPr>
          <p:nvPr/>
        </p:nvCxnSpPr>
        <p:spPr>
          <a:xfrm>
            <a:off x="5489908" y="2705546"/>
            <a:ext cx="3309813" cy="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03CCD0-7B5E-45CF-B611-04E259FB0DCE}"/>
              </a:ext>
            </a:extLst>
          </p:cNvPr>
          <p:cNvCxnSpPr>
            <a:cxnSpLocks/>
          </p:cNvCxnSpPr>
          <p:nvPr/>
        </p:nvCxnSpPr>
        <p:spPr>
          <a:xfrm>
            <a:off x="6301223" y="2701624"/>
            <a:ext cx="696287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14D8F13-5FCD-41AD-8A1D-DBBEC481DAA1}"/>
              </a:ext>
            </a:extLst>
          </p:cNvPr>
          <p:cNvSpPr/>
          <p:nvPr/>
        </p:nvSpPr>
        <p:spPr>
          <a:xfrm>
            <a:off x="6580191" y="1989845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爆発: 8 pt 89">
            <a:extLst>
              <a:ext uri="{FF2B5EF4-FFF2-40B4-BE49-F238E27FC236}">
                <a16:creationId xmlns:a16="http://schemas.microsoft.com/office/drawing/2014/main" id="{889086FF-DB4F-4C1B-A869-68A03373E8A0}"/>
              </a:ext>
            </a:extLst>
          </p:cNvPr>
          <p:cNvSpPr/>
          <p:nvPr/>
        </p:nvSpPr>
        <p:spPr>
          <a:xfrm>
            <a:off x="5950596" y="2551356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1" name="爆発: 8 pt 90">
            <a:extLst>
              <a:ext uri="{FF2B5EF4-FFF2-40B4-BE49-F238E27FC236}">
                <a16:creationId xmlns:a16="http://schemas.microsoft.com/office/drawing/2014/main" id="{DB98A331-5358-4B8C-A998-F16FFA267445}"/>
              </a:ext>
            </a:extLst>
          </p:cNvPr>
          <p:cNvSpPr/>
          <p:nvPr/>
        </p:nvSpPr>
        <p:spPr>
          <a:xfrm>
            <a:off x="7087916" y="2538260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BA6967C-40BD-4F12-B7BE-9C5F3FB7C58F}"/>
              </a:ext>
            </a:extLst>
          </p:cNvPr>
          <p:cNvCxnSpPr>
            <a:cxnSpLocks/>
          </p:cNvCxnSpPr>
          <p:nvPr/>
        </p:nvCxnSpPr>
        <p:spPr>
          <a:xfrm>
            <a:off x="5463231" y="4735252"/>
            <a:ext cx="3309813" cy="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1992752-606D-450D-9EFB-E5E1BD79CFC4}"/>
              </a:ext>
            </a:extLst>
          </p:cNvPr>
          <p:cNvCxnSpPr>
            <a:cxnSpLocks/>
          </p:cNvCxnSpPr>
          <p:nvPr/>
        </p:nvCxnSpPr>
        <p:spPr>
          <a:xfrm>
            <a:off x="5623115" y="4731330"/>
            <a:ext cx="2849584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C92D867-8B1F-4FC7-B60E-4DC633CD4B6D}"/>
              </a:ext>
            </a:extLst>
          </p:cNvPr>
          <p:cNvSpPr/>
          <p:nvPr/>
        </p:nvSpPr>
        <p:spPr>
          <a:xfrm>
            <a:off x="7959273" y="4023444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CACCAA-9D3C-436C-AB0E-2646E81836EE}"/>
              </a:ext>
            </a:extLst>
          </p:cNvPr>
          <p:cNvCxnSpPr>
            <a:cxnSpLocks/>
          </p:cNvCxnSpPr>
          <p:nvPr/>
        </p:nvCxnSpPr>
        <p:spPr>
          <a:xfrm flipV="1">
            <a:off x="3722536" y="1582585"/>
            <a:ext cx="854589" cy="4056215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5C7B2F7-D85B-4EFA-949F-78120118AF41}"/>
              </a:ext>
            </a:extLst>
          </p:cNvPr>
          <p:cNvCxnSpPr>
            <a:cxnSpLocks/>
          </p:cNvCxnSpPr>
          <p:nvPr/>
        </p:nvCxnSpPr>
        <p:spPr>
          <a:xfrm flipV="1">
            <a:off x="3914637" y="4581061"/>
            <a:ext cx="612220" cy="1057739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D21C8B4-D63D-4550-A6E6-1E522277ECC1}"/>
              </a:ext>
            </a:extLst>
          </p:cNvPr>
          <p:cNvSpPr/>
          <p:nvPr/>
        </p:nvSpPr>
        <p:spPr>
          <a:xfrm>
            <a:off x="381258" y="5668670"/>
            <a:ext cx="8451353" cy="707886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今回は特に、２重分離の①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</a:t>
            </a:r>
            <a:r>
              <a:rPr lang="ja-JP" alt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④を考える</a:t>
            </a:r>
          </a:p>
        </p:txBody>
      </p:sp>
    </p:spTree>
    <p:extLst>
      <p:ext uri="{BB962C8B-B14F-4D97-AF65-F5344CB8AC3E}">
        <p14:creationId xmlns:p14="http://schemas.microsoft.com/office/powerpoint/2010/main" val="335627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FB079-7E5F-4714-974F-1A9B761C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69" y="1081235"/>
            <a:ext cx="8186497" cy="5357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 = ±10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で分離する２重分離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クエンチの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A=[-20,20]</a:t>
            </a:r>
            <a:r>
              <a:rPr lang="ja-JP" altLang="en-US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</a:p>
          <a:p>
            <a:pPr marL="0" indent="0">
              <a:buNone/>
            </a:pP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kumimoji="1" lang="ja-JP" altLang="en-US" sz="2200" dirty="0">
                <a:solidFill>
                  <a:srgbClr val="0070C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青線</a:t>
            </a:r>
            <a:r>
              <a:rPr kumimoji="1" lang="en-US" altLang="ja-JP" sz="2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massless</a:t>
            </a:r>
            <a:r>
              <a:rPr kumimoji="1" lang="ja-JP" altLang="en-US" sz="2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自由ディラック場</a:t>
            </a:r>
            <a:endParaRPr kumimoji="1" lang="en-US" altLang="ja-JP" sz="2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22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赤線</a:t>
            </a:r>
            <a:r>
              <a:rPr lang="en-US" altLang="ja-JP" sz="2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lang="ja-JP" altLang="en-US" sz="2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重力双対をもつ</a:t>
            </a:r>
            <a:r>
              <a:rPr lang="en-US" altLang="ja-JP" sz="2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</a:p>
          <a:p>
            <a:pPr marL="0" indent="0">
              <a:buNone/>
            </a:pPr>
            <a:endParaRPr lang="en-US" altLang="ja-JP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→重力双対をもつ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ディラック場に比べて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急激に緩和する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(cf.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重力双対をもつ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は最も強いカオス性をもつ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Maldacena,Shenker,Stanford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2015))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257F9FD-4379-4264-8F2E-FCAA1884E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91" y="2118719"/>
            <a:ext cx="4310882" cy="32062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5C8AFB-25F6-4837-8ED3-84B9690C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7" y="250198"/>
            <a:ext cx="5915025" cy="715572"/>
          </a:xfrm>
        </p:spPr>
        <p:txBody>
          <a:bodyPr/>
          <a:lstStyle/>
          <a:p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④の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結果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B450DD0-E63B-4D02-AF55-3987B4CFA2F4}"/>
              </a:ext>
            </a:extLst>
          </p:cNvPr>
          <p:cNvCxnSpPr>
            <a:cxnSpLocks/>
          </p:cNvCxnSpPr>
          <p:nvPr/>
        </p:nvCxnSpPr>
        <p:spPr>
          <a:xfrm>
            <a:off x="5058363" y="1514001"/>
            <a:ext cx="109607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CC01127-D08A-47CB-B297-35FA4E834593}"/>
              </a:ext>
            </a:extLst>
          </p:cNvPr>
          <p:cNvCxnSpPr>
            <a:cxnSpLocks/>
          </p:cNvCxnSpPr>
          <p:nvPr/>
        </p:nvCxnSpPr>
        <p:spPr>
          <a:xfrm>
            <a:off x="6374711" y="1514001"/>
            <a:ext cx="114494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6BBEFC-46DB-4EFA-8159-282BCE5018ED}"/>
              </a:ext>
            </a:extLst>
          </p:cNvPr>
          <p:cNvCxnSpPr>
            <a:cxnSpLocks/>
          </p:cNvCxnSpPr>
          <p:nvPr/>
        </p:nvCxnSpPr>
        <p:spPr>
          <a:xfrm>
            <a:off x="7776983" y="1514001"/>
            <a:ext cx="106426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B204F2-795E-4487-8348-42B8B869EFBE}"/>
              </a:ext>
            </a:extLst>
          </p:cNvPr>
          <p:cNvSpPr/>
          <p:nvPr/>
        </p:nvSpPr>
        <p:spPr>
          <a:xfrm>
            <a:off x="8491325" y="835098"/>
            <a:ext cx="2522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C15B546-8F6C-4BA0-8166-38F614ED9D15}"/>
              </a:ext>
            </a:extLst>
          </p:cNvPr>
          <p:cNvCxnSpPr>
            <a:cxnSpLocks/>
          </p:cNvCxnSpPr>
          <p:nvPr/>
        </p:nvCxnSpPr>
        <p:spPr>
          <a:xfrm>
            <a:off x="5747112" y="1514001"/>
            <a:ext cx="48869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FCE4FB5-BA11-4EE0-B535-7C90880E9584}"/>
              </a:ext>
            </a:extLst>
          </p:cNvPr>
          <p:cNvCxnSpPr>
            <a:cxnSpLocks/>
          </p:cNvCxnSpPr>
          <p:nvPr/>
        </p:nvCxnSpPr>
        <p:spPr>
          <a:xfrm>
            <a:off x="7637278" y="1514001"/>
            <a:ext cx="4421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9D29344-386D-4D79-9AAD-531D5B5BF20A}"/>
              </a:ext>
            </a:extLst>
          </p:cNvPr>
          <p:cNvSpPr/>
          <p:nvPr/>
        </p:nvSpPr>
        <p:spPr>
          <a:xfrm>
            <a:off x="7170481" y="1526312"/>
            <a:ext cx="6976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D7BE3A-F381-4A4A-9A3D-CCD6A474167B}"/>
              </a:ext>
            </a:extLst>
          </p:cNvPr>
          <p:cNvSpPr/>
          <p:nvPr/>
        </p:nvSpPr>
        <p:spPr>
          <a:xfrm>
            <a:off x="5929825" y="1526312"/>
            <a:ext cx="9541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-10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1D5AC9-BAFC-41D9-8950-758F05D4A342}"/>
              </a:ext>
            </a:extLst>
          </p:cNvPr>
          <p:cNvSpPr/>
          <p:nvPr/>
        </p:nvSpPr>
        <p:spPr>
          <a:xfrm>
            <a:off x="7772422" y="1514001"/>
            <a:ext cx="6976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B56994-BC09-469E-A2BB-989CBC3D102C}"/>
              </a:ext>
            </a:extLst>
          </p:cNvPr>
          <p:cNvSpPr/>
          <p:nvPr/>
        </p:nvSpPr>
        <p:spPr>
          <a:xfrm>
            <a:off x="5191099" y="1514001"/>
            <a:ext cx="9541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-20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09351BB-5204-4E1F-B1E9-8F3D1054505B}"/>
              </a:ext>
            </a:extLst>
          </p:cNvPr>
          <p:cNvSpPr/>
          <p:nvPr/>
        </p:nvSpPr>
        <p:spPr>
          <a:xfrm>
            <a:off x="6657779" y="619654"/>
            <a:ext cx="6335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CD26E5-E054-4D03-8D73-EB85F8D3FEE8}"/>
              </a:ext>
            </a:extLst>
          </p:cNvPr>
          <p:cNvSpPr/>
          <p:nvPr/>
        </p:nvSpPr>
        <p:spPr>
          <a:xfrm>
            <a:off x="6883932" y="4794071"/>
            <a:ext cx="3167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ja-JP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29F10B9-84EB-4826-894D-905BEFC40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30783" y="3414144"/>
            <a:ext cx="1595416" cy="3867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3538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BDFE15C0-3682-48E5-9DCC-ECFDDCCB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17" y="2344102"/>
            <a:ext cx="4112835" cy="30589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5C8AFB-25F6-4837-8ED3-84B9690C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07998"/>
            <a:ext cx="6019800" cy="732693"/>
          </a:xfrm>
        </p:spPr>
        <p:txBody>
          <a:bodyPr/>
          <a:lstStyle/>
          <a:p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①の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FB079-7E5F-4714-974F-1A9B761C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16" y="1233547"/>
            <a:ext cx="7997839" cy="4659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重力双対をもつ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 = ±10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で分離する２重分離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クエンチの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 = [30,40]</a:t>
            </a:r>
            <a:r>
              <a:rPr lang="ja-JP" altLang="en-US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70C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青線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重力双対をもつ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→「分離した」情報が光速で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伝播し、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がそれをキャッチする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(“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準粒子描像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” </a:t>
            </a:r>
            <a:r>
              <a:rPr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Calabrese,Cardy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2014)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B450DD0-E63B-4D02-AF55-3987B4CFA2F4}"/>
              </a:ext>
            </a:extLst>
          </p:cNvPr>
          <p:cNvCxnSpPr>
            <a:cxnSpLocks/>
          </p:cNvCxnSpPr>
          <p:nvPr/>
        </p:nvCxnSpPr>
        <p:spPr>
          <a:xfrm flipV="1">
            <a:off x="5081727" y="1716994"/>
            <a:ext cx="601288" cy="41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CC01127-D08A-47CB-B297-35FA4E834593}"/>
              </a:ext>
            </a:extLst>
          </p:cNvPr>
          <p:cNvCxnSpPr>
            <a:cxnSpLocks/>
          </p:cNvCxnSpPr>
          <p:nvPr/>
        </p:nvCxnSpPr>
        <p:spPr>
          <a:xfrm>
            <a:off x="5845758" y="1715985"/>
            <a:ext cx="93264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6BBEFC-46DB-4EFA-8159-282BCE5018ED}"/>
              </a:ext>
            </a:extLst>
          </p:cNvPr>
          <p:cNvCxnSpPr>
            <a:cxnSpLocks/>
          </p:cNvCxnSpPr>
          <p:nvPr/>
        </p:nvCxnSpPr>
        <p:spPr>
          <a:xfrm>
            <a:off x="6908240" y="1715986"/>
            <a:ext cx="1976905" cy="3097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B204F2-795E-4487-8348-42B8B869EFBE}"/>
              </a:ext>
            </a:extLst>
          </p:cNvPr>
          <p:cNvSpPr/>
          <p:nvPr/>
        </p:nvSpPr>
        <p:spPr>
          <a:xfrm>
            <a:off x="8572090" y="1040691"/>
            <a:ext cx="2522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FCE4FB5-BA11-4EE0-B535-7C90880E9584}"/>
              </a:ext>
            </a:extLst>
          </p:cNvPr>
          <p:cNvCxnSpPr>
            <a:cxnSpLocks/>
          </p:cNvCxnSpPr>
          <p:nvPr/>
        </p:nvCxnSpPr>
        <p:spPr>
          <a:xfrm>
            <a:off x="7640639" y="1727900"/>
            <a:ext cx="4421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9D29344-386D-4D79-9AAD-531D5B5BF20A}"/>
              </a:ext>
            </a:extLst>
          </p:cNvPr>
          <p:cNvSpPr/>
          <p:nvPr/>
        </p:nvSpPr>
        <p:spPr>
          <a:xfrm>
            <a:off x="7304584" y="1736470"/>
            <a:ext cx="5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D7BE3A-F381-4A4A-9A3D-CCD6A474167B}"/>
              </a:ext>
            </a:extLst>
          </p:cNvPr>
          <p:cNvSpPr/>
          <p:nvPr/>
        </p:nvSpPr>
        <p:spPr>
          <a:xfrm>
            <a:off x="6505575" y="1746950"/>
            <a:ext cx="5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1D5AC9-BAFC-41D9-8950-758F05D4A342}"/>
              </a:ext>
            </a:extLst>
          </p:cNvPr>
          <p:cNvSpPr/>
          <p:nvPr/>
        </p:nvSpPr>
        <p:spPr>
          <a:xfrm>
            <a:off x="7874520" y="1725066"/>
            <a:ext cx="5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40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B56994-BC09-469E-A2BB-989CBC3D102C}"/>
              </a:ext>
            </a:extLst>
          </p:cNvPr>
          <p:cNvSpPr/>
          <p:nvPr/>
        </p:nvSpPr>
        <p:spPr>
          <a:xfrm>
            <a:off x="5277028" y="1744030"/>
            <a:ext cx="800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-10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09351BB-5204-4E1F-B1E9-8F3D1054505B}"/>
              </a:ext>
            </a:extLst>
          </p:cNvPr>
          <p:cNvSpPr/>
          <p:nvPr/>
        </p:nvSpPr>
        <p:spPr>
          <a:xfrm>
            <a:off x="7579938" y="858720"/>
            <a:ext cx="633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29F10B9-84EB-4826-894D-905BEFC40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67676" y="3776831"/>
            <a:ext cx="1595416" cy="3867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CD26E5-E054-4D03-8D73-EB85F8D3FEE8}"/>
              </a:ext>
            </a:extLst>
          </p:cNvPr>
          <p:cNvSpPr/>
          <p:nvPr/>
        </p:nvSpPr>
        <p:spPr>
          <a:xfrm>
            <a:off x="6936003" y="4978122"/>
            <a:ext cx="32921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ja-JP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9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4DB915-48A6-418F-984F-42D20BF2AADB}"/>
              </a:ext>
            </a:extLst>
          </p:cNvPr>
          <p:cNvSpPr txBox="1"/>
          <p:nvPr/>
        </p:nvSpPr>
        <p:spPr>
          <a:xfrm>
            <a:off x="476776" y="5458864"/>
            <a:ext cx="82812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重い物体が引き合うことで、測地線はより短くなるはず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　　　　　　　　　　　　　　　　　　　　　　 　　　を予想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C1F20D-0D81-4036-937D-B3451E1A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7" y="415006"/>
            <a:ext cx="6813154" cy="696919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①の設定の重力双対の予想図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D23931-BF29-4957-A91B-68486962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40" y="1283830"/>
            <a:ext cx="8244324" cy="927491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の２つの分離   ＝   </a:t>
            </a:r>
            <a:r>
              <a:rPr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AdS</a:t>
            </a:r>
            <a:r>
              <a:rPr lang="ja-JP" altLang="en-US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２つの重い物体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 algn="ctr">
              <a:buNone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           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＝     </a:t>
            </a:r>
            <a:r>
              <a:rPr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dS</a:t>
            </a:r>
            <a:r>
              <a:rPr kumimoji="1" lang="ja-JP" altLang="en-US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測地線の長さ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D5DC6F8-0858-418B-BFC3-18827E2F2B4D}"/>
              </a:ext>
            </a:extLst>
          </p:cNvPr>
          <p:cNvCxnSpPr>
            <a:cxnSpLocks/>
          </p:cNvCxnSpPr>
          <p:nvPr/>
        </p:nvCxnSpPr>
        <p:spPr>
          <a:xfrm>
            <a:off x="1234794" y="4805371"/>
            <a:ext cx="73091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: 8 pt 12">
            <a:extLst>
              <a:ext uri="{FF2B5EF4-FFF2-40B4-BE49-F238E27FC236}">
                <a16:creationId xmlns:a16="http://schemas.microsoft.com/office/drawing/2014/main" id="{FB275254-DD54-4582-A3EF-D3303B62179F}"/>
              </a:ext>
            </a:extLst>
          </p:cNvPr>
          <p:cNvSpPr/>
          <p:nvPr/>
        </p:nvSpPr>
        <p:spPr>
          <a:xfrm>
            <a:off x="2089473" y="4582840"/>
            <a:ext cx="339867" cy="445061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爆発: 8 pt 13">
            <a:extLst>
              <a:ext uri="{FF2B5EF4-FFF2-40B4-BE49-F238E27FC236}">
                <a16:creationId xmlns:a16="http://schemas.microsoft.com/office/drawing/2014/main" id="{D58891DD-E6D4-4AA5-8D71-EA9E0DEE8489}"/>
              </a:ext>
            </a:extLst>
          </p:cNvPr>
          <p:cNvSpPr/>
          <p:nvPr/>
        </p:nvSpPr>
        <p:spPr>
          <a:xfrm>
            <a:off x="3180250" y="4582840"/>
            <a:ext cx="339867" cy="445061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9DA0FE-EC04-4D0A-9E33-AA1A382A1F4A}"/>
              </a:ext>
            </a:extLst>
          </p:cNvPr>
          <p:cNvSpPr/>
          <p:nvPr/>
        </p:nvSpPr>
        <p:spPr>
          <a:xfrm>
            <a:off x="7011552" y="4059444"/>
            <a:ext cx="6335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FEBDD8C-0A24-403A-B878-86101F83564D}"/>
              </a:ext>
            </a:extLst>
          </p:cNvPr>
          <p:cNvCxnSpPr>
            <a:cxnSpLocks/>
          </p:cNvCxnSpPr>
          <p:nvPr/>
        </p:nvCxnSpPr>
        <p:spPr>
          <a:xfrm>
            <a:off x="6604764" y="4796123"/>
            <a:ext cx="15924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1E750D4-83DD-43BC-9914-11DD082BB457}"/>
              </a:ext>
            </a:extLst>
          </p:cNvPr>
          <p:cNvSpPr/>
          <p:nvPr/>
        </p:nvSpPr>
        <p:spPr>
          <a:xfrm>
            <a:off x="111476" y="4343950"/>
            <a:ext cx="13697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CFT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F7163DD-6054-4255-85F2-12C2D6013C24}"/>
              </a:ext>
            </a:extLst>
          </p:cNvPr>
          <p:cNvSpPr/>
          <p:nvPr/>
        </p:nvSpPr>
        <p:spPr>
          <a:xfrm>
            <a:off x="273425" y="2295752"/>
            <a:ext cx="11368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AdS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A90E50A-C8AB-4EA3-92A7-C09F4BBF5F02}"/>
              </a:ext>
            </a:extLst>
          </p:cNvPr>
          <p:cNvCxnSpPr>
            <a:cxnSpLocks/>
          </p:cNvCxnSpPr>
          <p:nvPr/>
        </p:nvCxnSpPr>
        <p:spPr>
          <a:xfrm flipV="1">
            <a:off x="2235580" y="2586659"/>
            <a:ext cx="0" cy="1922460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8837D08-6823-4027-99AA-C3CE314CACC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341533" y="2727875"/>
            <a:ext cx="837" cy="1781239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349A169-BA52-42EE-870C-4FE89EC9EC72}"/>
              </a:ext>
            </a:extLst>
          </p:cNvPr>
          <p:cNvSpPr/>
          <p:nvPr/>
        </p:nvSpPr>
        <p:spPr>
          <a:xfrm>
            <a:off x="1970014" y="2397418"/>
            <a:ext cx="534075" cy="31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矢印: 左 28">
            <a:extLst>
              <a:ext uri="{FF2B5EF4-FFF2-40B4-BE49-F238E27FC236}">
                <a16:creationId xmlns:a16="http://schemas.microsoft.com/office/drawing/2014/main" id="{01D85846-C269-4D67-8300-239FBAEA81C1}"/>
              </a:ext>
            </a:extLst>
          </p:cNvPr>
          <p:cNvSpPr/>
          <p:nvPr/>
        </p:nvSpPr>
        <p:spPr>
          <a:xfrm>
            <a:off x="3077795" y="2405231"/>
            <a:ext cx="529148" cy="3155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D83913CF-F475-4E00-9DBA-44B084879DD8}"/>
              </a:ext>
            </a:extLst>
          </p:cNvPr>
          <p:cNvSpPr/>
          <p:nvPr/>
        </p:nvSpPr>
        <p:spPr>
          <a:xfrm>
            <a:off x="6238352" y="3207312"/>
            <a:ext cx="1862639" cy="1462815"/>
          </a:xfrm>
          <a:custGeom>
            <a:avLst/>
            <a:gdLst>
              <a:gd name="connsiteX0" fmla="*/ 453803 w 2015566"/>
              <a:gd name="connsiteY0" fmla="*/ 1691249 h 1691249"/>
              <a:gd name="connsiteX1" fmla="*/ 97753 w 2015566"/>
              <a:gd name="connsiteY1" fmla="*/ 14 h 1691249"/>
              <a:gd name="connsiteX2" fmla="*/ 2015566 w 2015566"/>
              <a:gd name="connsiteY2" fmla="*/ 1666973 h 169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5566" h="1691249">
                <a:moveTo>
                  <a:pt x="453803" y="1691249"/>
                </a:moveTo>
                <a:cubicBezTo>
                  <a:pt x="145631" y="847654"/>
                  <a:pt x="-162541" y="4060"/>
                  <a:pt x="97753" y="14"/>
                </a:cubicBezTo>
                <a:cubicBezTo>
                  <a:pt x="358047" y="-4032"/>
                  <a:pt x="1186806" y="831470"/>
                  <a:pt x="2015566" y="1666973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29288D3-C163-4870-B30A-67C96CFD58DD}"/>
              </a:ext>
            </a:extLst>
          </p:cNvPr>
          <p:cNvSpPr/>
          <p:nvPr/>
        </p:nvSpPr>
        <p:spPr>
          <a:xfrm>
            <a:off x="6127354" y="2891731"/>
            <a:ext cx="534075" cy="31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BEFE3C-0687-4415-91D2-CFBB2FF9C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98" y="5968346"/>
            <a:ext cx="5692589" cy="418783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738D253-F686-489B-9FC0-01A89D9F4FD0}"/>
              </a:ext>
            </a:extLst>
          </p:cNvPr>
          <p:cNvSpPr/>
          <p:nvPr/>
        </p:nvSpPr>
        <p:spPr>
          <a:xfrm>
            <a:off x="2256095" y="2717433"/>
            <a:ext cx="354721" cy="1791685"/>
          </a:xfrm>
          <a:custGeom>
            <a:avLst/>
            <a:gdLst>
              <a:gd name="connsiteX0" fmla="*/ 0 w 323681"/>
              <a:gd name="connsiteY0" fmla="*/ 2338598 h 2338598"/>
              <a:gd name="connsiteX1" fmla="*/ 250853 w 323681"/>
              <a:gd name="connsiteY1" fmla="*/ 906308 h 2338598"/>
              <a:gd name="connsiteX2" fmla="*/ 323681 w 323681"/>
              <a:gd name="connsiteY2" fmla="*/ 0 h 2338598"/>
              <a:gd name="connsiteX3" fmla="*/ 323681 w 323681"/>
              <a:gd name="connsiteY3" fmla="*/ 0 h 233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81" h="2338598">
                <a:moveTo>
                  <a:pt x="0" y="2338598"/>
                </a:moveTo>
                <a:cubicBezTo>
                  <a:pt x="98453" y="1817336"/>
                  <a:pt x="196906" y="1296074"/>
                  <a:pt x="250853" y="906308"/>
                </a:cubicBezTo>
                <a:cubicBezTo>
                  <a:pt x="304800" y="516542"/>
                  <a:pt x="323681" y="0"/>
                  <a:pt x="323681" y="0"/>
                </a:cubicBezTo>
                <a:lnTo>
                  <a:pt x="323681" y="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059E2C9-5237-4C21-900B-699AEF47B3A2}"/>
              </a:ext>
            </a:extLst>
          </p:cNvPr>
          <p:cNvSpPr/>
          <p:nvPr/>
        </p:nvSpPr>
        <p:spPr>
          <a:xfrm flipH="1">
            <a:off x="3017850" y="2710365"/>
            <a:ext cx="323683" cy="1798749"/>
          </a:xfrm>
          <a:custGeom>
            <a:avLst/>
            <a:gdLst>
              <a:gd name="connsiteX0" fmla="*/ 0 w 323681"/>
              <a:gd name="connsiteY0" fmla="*/ 2338598 h 2338598"/>
              <a:gd name="connsiteX1" fmla="*/ 250853 w 323681"/>
              <a:gd name="connsiteY1" fmla="*/ 906308 h 2338598"/>
              <a:gd name="connsiteX2" fmla="*/ 323681 w 323681"/>
              <a:gd name="connsiteY2" fmla="*/ 0 h 2338598"/>
              <a:gd name="connsiteX3" fmla="*/ 323681 w 323681"/>
              <a:gd name="connsiteY3" fmla="*/ 0 h 233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81" h="2338598">
                <a:moveTo>
                  <a:pt x="0" y="2338598"/>
                </a:moveTo>
                <a:cubicBezTo>
                  <a:pt x="98453" y="1817336"/>
                  <a:pt x="196906" y="1296074"/>
                  <a:pt x="250853" y="906308"/>
                </a:cubicBezTo>
                <a:cubicBezTo>
                  <a:pt x="304800" y="516542"/>
                  <a:pt x="323681" y="0"/>
                  <a:pt x="323681" y="0"/>
                </a:cubicBezTo>
                <a:lnTo>
                  <a:pt x="323681" y="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15BCC4-CC01-4310-AD94-AF865431A43C}"/>
              </a:ext>
            </a:extLst>
          </p:cNvPr>
          <p:cNvSpPr/>
          <p:nvPr/>
        </p:nvSpPr>
        <p:spPr>
          <a:xfrm>
            <a:off x="1238477" y="4814619"/>
            <a:ext cx="1005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分離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EAC8CF3-CB5E-4864-B760-28AD46936B9D}"/>
              </a:ext>
            </a:extLst>
          </p:cNvPr>
          <p:cNvSpPr/>
          <p:nvPr/>
        </p:nvSpPr>
        <p:spPr>
          <a:xfrm>
            <a:off x="450774" y="3283397"/>
            <a:ext cx="18036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重い物体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31D640C-905C-4DE3-9CBE-CDF8B1AA02DD}"/>
              </a:ext>
            </a:extLst>
          </p:cNvPr>
          <p:cNvSpPr/>
          <p:nvPr/>
        </p:nvSpPr>
        <p:spPr>
          <a:xfrm>
            <a:off x="7275311" y="4736745"/>
            <a:ext cx="6495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C7E82D5-8A79-4CDF-8E30-A91A9287A17C}"/>
              </a:ext>
            </a:extLst>
          </p:cNvPr>
          <p:cNvSpPr/>
          <p:nvPr/>
        </p:nvSpPr>
        <p:spPr>
          <a:xfrm>
            <a:off x="7265687" y="2984783"/>
            <a:ext cx="14157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測地線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B10D952-C9B7-4F58-A91D-A8DBADB5E025}"/>
              </a:ext>
            </a:extLst>
          </p:cNvPr>
          <p:cNvSpPr/>
          <p:nvPr/>
        </p:nvSpPr>
        <p:spPr>
          <a:xfrm>
            <a:off x="6638300" y="3141687"/>
            <a:ext cx="1438903" cy="1488928"/>
          </a:xfrm>
          <a:custGeom>
            <a:avLst/>
            <a:gdLst>
              <a:gd name="connsiteX0" fmla="*/ 20410 w 1438902"/>
              <a:gd name="connsiteY0" fmla="*/ 1488928 h 1488928"/>
              <a:gd name="connsiteX1" fmla="*/ 196256 w 1438902"/>
              <a:gd name="connsiteY1" fmla="*/ 98 h 1488928"/>
              <a:gd name="connsiteX2" fmla="*/ 1438902 w 1438902"/>
              <a:gd name="connsiteY2" fmla="*/ 1430313 h 148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902" h="1488928">
                <a:moveTo>
                  <a:pt x="20410" y="1488928"/>
                </a:moveTo>
                <a:cubicBezTo>
                  <a:pt x="-9875" y="749397"/>
                  <a:pt x="-40159" y="9867"/>
                  <a:pt x="196256" y="98"/>
                </a:cubicBezTo>
                <a:cubicBezTo>
                  <a:pt x="432671" y="-9671"/>
                  <a:pt x="935786" y="710321"/>
                  <a:pt x="1438902" y="143031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044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6700A-593F-4FB0-9537-701B5DE7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70" y="390859"/>
            <a:ext cx="8161833" cy="830629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　　　　　　　の予想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369324-E3C4-4399-ADF7-174083B2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69" y="1601782"/>
            <a:ext cx="8403872" cy="498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同じ設定で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をプロットする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の位置を様々に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変化させて検証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が分離点から十分離れていれば            が成立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061DA4-10B9-409F-8B15-7B69DF662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5" y="606706"/>
            <a:ext cx="5692589" cy="41878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73CC741-20C0-46F0-882A-03A9A5056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49" y="2475702"/>
            <a:ext cx="3991792" cy="2968896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5B71649-20C3-4186-826C-E2546C1910C8}"/>
              </a:ext>
            </a:extLst>
          </p:cNvPr>
          <p:cNvSpPr/>
          <p:nvPr/>
        </p:nvSpPr>
        <p:spPr>
          <a:xfrm>
            <a:off x="6979713" y="5121432"/>
            <a:ext cx="3465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ja-JP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61C7406-8870-4AD3-9C51-D30E5B86E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52" y="2141146"/>
            <a:ext cx="3485714" cy="939697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FF4DA2-652D-4075-B8F2-63E398C35C8C}"/>
              </a:ext>
            </a:extLst>
          </p:cNvPr>
          <p:cNvSpPr/>
          <p:nvPr/>
        </p:nvSpPr>
        <p:spPr>
          <a:xfrm>
            <a:off x="4523622" y="3782399"/>
            <a:ext cx="4587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17E06C-8861-424D-ABC5-944F88C85CFE}"/>
              </a:ext>
            </a:extLst>
          </p:cNvPr>
          <p:cNvCxnSpPr>
            <a:cxnSpLocks/>
          </p:cNvCxnSpPr>
          <p:nvPr/>
        </p:nvCxnSpPr>
        <p:spPr>
          <a:xfrm flipV="1">
            <a:off x="4936395" y="1867382"/>
            <a:ext cx="601288" cy="41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91BF3CC-B0D0-43ED-A10C-07D5F1468F42}"/>
              </a:ext>
            </a:extLst>
          </p:cNvPr>
          <p:cNvCxnSpPr>
            <a:cxnSpLocks/>
          </p:cNvCxnSpPr>
          <p:nvPr/>
        </p:nvCxnSpPr>
        <p:spPr>
          <a:xfrm>
            <a:off x="5700426" y="1866373"/>
            <a:ext cx="93264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B61759C-022B-4488-BD27-3C98A5041B57}"/>
              </a:ext>
            </a:extLst>
          </p:cNvPr>
          <p:cNvCxnSpPr>
            <a:cxnSpLocks/>
          </p:cNvCxnSpPr>
          <p:nvPr/>
        </p:nvCxnSpPr>
        <p:spPr>
          <a:xfrm>
            <a:off x="6762908" y="1866374"/>
            <a:ext cx="1976905" cy="3097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496BEFF-49A4-4E81-8AF5-DA629B8CD78E}"/>
              </a:ext>
            </a:extLst>
          </p:cNvPr>
          <p:cNvSpPr/>
          <p:nvPr/>
        </p:nvSpPr>
        <p:spPr>
          <a:xfrm>
            <a:off x="8426758" y="1191079"/>
            <a:ext cx="2522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B848C74-23BB-49DB-A512-F7428ADE84F1}"/>
              </a:ext>
            </a:extLst>
          </p:cNvPr>
          <p:cNvCxnSpPr>
            <a:cxnSpLocks/>
          </p:cNvCxnSpPr>
          <p:nvPr/>
        </p:nvCxnSpPr>
        <p:spPr>
          <a:xfrm>
            <a:off x="7495307" y="1878288"/>
            <a:ext cx="4421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2B3B1F-13C8-4FDC-961F-85A5308F8EC9}"/>
              </a:ext>
            </a:extLst>
          </p:cNvPr>
          <p:cNvSpPr/>
          <p:nvPr/>
        </p:nvSpPr>
        <p:spPr>
          <a:xfrm>
            <a:off x="7159252" y="1886858"/>
            <a:ext cx="5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565C92C-7290-4A26-9218-B5FA30C76DBE}"/>
              </a:ext>
            </a:extLst>
          </p:cNvPr>
          <p:cNvSpPr/>
          <p:nvPr/>
        </p:nvSpPr>
        <p:spPr>
          <a:xfrm>
            <a:off x="6360243" y="1897338"/>
            <a:ext cx="5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E5F533B-8B2E-4B97-9C34-A55368DB596A}"/>
              </a:ext>
            </a:extLst>
          </p:cNvPr>
          <p:cNvSpPr/>
          <p:nvPr/>
        </p:nvSpPr>
        <p:spPr>
          <a:xfrm>
            <a:off x="7729188" y="1875454"/>
            <a:ext cx="5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40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ED576D1-ED82-4772-8C0C-F0FCD345AB0F}"/>
              </a:ext>
            </a:extLst>
          </p:cNvPr>
          <p:cNvSpPr/>
          <p:nvPr/>
        </p:nvSpPr>
        <p:spPr>
          <a:xfrm>
            <a:off x="5131696" y="1894418"/>
            <a:ext cx="800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-10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E13A0B5-75C9-4390-829A-5121313AADC1}"/>
              </a:ext>
            </a:extLst>
          </p:cNvPr>
          <p:cNvSpPr/>
          <p:nvPr/>
        </p:nvSpPr>
        <p:spPr>
          <a:xfrm>
            <a:off x="7434606" y="1009108"/>
            <a:ext cx="633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6AE3832-D0D7-409E-AE68-2A0E04F66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22" y="5784629"/>
            <a:ext cx="990476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2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C8AFB-25F6-4837-8ED3-84B9690C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35236"/>
            <a:ext cx="5324475" cy="813971"/>
          </a:xfrm>
        </p:spPr>
        <p:txBody>
          <a:bodyPr/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FB079-7E5F-4714-974F-1A9B761C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0" y="1100965"/>
            <a:ext cx="7875955" cy="9857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２次元</a:t>
            </a:r>
            <a:r>
              <a:rPr lang="en-US" altLang="ja-JP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の真空を分離クエンチしたときの</a:t>
            </a:r>
            <a:endParaRPr lang="en-US" altLang="ja-JP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エンタングルメントエントロピーの時間発展を調べた</a:t>
            </a:r>
            <a:endParaRPr lang="en-US" altLang="ja-JP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04C506C-C991-40CC-8999-23D5D762582E}"/>
              </a:ext>
            </a:extLst>
          </p:cNvPr>
          <p:cNvSpPr/>
          <p:nvPr/>
        </p:nvSpPr>
        <p:spPr>
          <a:xfrm>
            <a:off x="283305" y="2762332"/>
            <a:ext cx="671639" cy="509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2DAA79CA-1452-4979-A65E-9672DDA367DE}"/>
              </a:ext>
            </a:extLst>
          </p:cNvPr>
          <p:cNvSpPr txBox="1">
            <a:spLocks/>
          </p:cNvSpPr>
          <p:nvPr/>
        </p:nvSpPr>
        <p:spPr>
          <a:xfrm>
            <a:off x="552449" y="5355993"/>
            <a:ext cx="48387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今後の課題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FD804A-5CAD-4912-B1C3-7D633AA0E253}"/>
              </a:ext>
            </a:extLst>
          </p:cNvPr>
          <p:cNvSpPr txBox="1"/>
          <p:nvPr/>
        </p:nvSpPr>
        <p:spPr>
          <a:xfrm>
            <a:off x="772747" y="6067193"/>
            <a:ext cx="7895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強相関系や、</a:t>
            </a:r>
            <a:r>
              <a:rPr lang="en-US" altLang="ja-JP" sz="28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AdS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/CFT</a:t>
            </a:r>
            <a:r>
              <a:rPr lang="ja-JP" altLang="en-US" sz="28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への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応用？　高次元？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3D06047C-D77C-4BEF-81DC-96F9171B9C88}"/>
              </a:ext>
            </a:extLst>
          </p:cNvPr>
          <p:cNvSpPr txBox="1">
            <a:spLocks/>
          </p:cNvSpPr>
          <p:nvPr/>
        </p:nvSpPr>
        <p:spPr>
          <a:xfrm>
            <a:off x="1099042" y="2086730"/>
            <a:ext cx="7761653" cy="30367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重力双対をもつ</a:t>
            </a:r>
            <a:r>
              <a:rPr lang="en-US" altLang="ja-JP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sz="32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</a:t>
            </a:r>
            <a:r>
              <a:rPr lang="ja-JP" altLang="en-US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急速な緩和時間を確認した</a:t>
            </a:r>
            <a:endParaRPr lang="en-US" altLang="ja-JP" sz="32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　重力双対をもつ</a:t>
            </a:r>
            <a:r>
              <a:rPr lang="en-US" altLang="ja-JP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のカオス性の例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反ドジッター時空の重力の効果を用いて、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についての不等式を予想した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　 </a:t>
            </a:r>
            <a:r>
              <a:rPr kumimoji="0" lang="en-US" altLang="ja-JP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AdS</a:t>
            </a:r>
            <a:r>
              <a:rPr kumimoji="0" lang="en-US" altLang="ja-JP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/CFT</a:t>
            </a:r>
            <a:r>
              <a:rPr kumimoji="0"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対応の検証</a:t>
            </a:r>
            <a:endParaRPr lang="en-US" altLang="ja-JP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20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C92EA-2A07-4054-89C5-0B1569A28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補足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66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326098-3668-4589-9220-E500E67E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14115"/>
            <a:ext cx="6400800" cy="73383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境界条件について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EC1D2-A482-4799-99BE-A869A51D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282705"/>
            <a:ext cx="7858125" cy="4856163"/>
          </a:xfrm>
        </p:spPr>
        <p:txBody>
          <a:bodyPr/>
          <a:lstStyle/>
          <a:p>
            <a:r>
              <a:rPr kumimoji="1" lang="ja-JP" altLang="en-US" dirty="0"/>
              <a:t>共形境界条件を用いた。共形対称性を最大限保つ境界条件。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A0B133B-5404-4F6B-B4DC-BBCD4E7A9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37641"/>
            <a:ext cx="8627676" cy="3529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4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74D47-F6B4-4025-835F-5EAD53EF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" y="412297"/>
            <a:ext cx="8048625" cy="918391"/>
          </a:xfrm>
        </p:spPr>
        <p:txBody>
          <a:bodyPr/>
          <a:lstStyle/>
          <a:p>
            <a:r>
              <a:rPr lang="ja-JP" altLang="en-US" dirty="0"/>
              <a:t>重力のけいさん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235A60A-7721-4E37-BFCA-6A5B8AC759BF}"/>
              </a:ext>
            </a:extLst>
          </p:cNvPr>
          <p:cNvCxnSpPr>
            <a:cxnSpLocks/>
          </p:cNvCxnSpPr>
          <p:nvPr/>
        </p:nvCxnSpPr>
        <p:spPr>
          <a:xfrm>
            <a:off x="657461" y="2390860"/>
            <a:ext cx="7578577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858E2F2C-EAF1-4F6B-8191-33B3C6153C83}"/>
              </a:ext>
            </a:extLst>
          </p:cNvPr>
          <p:cNvSpPr/>
          <p:nvPr/>
        </p:nvSpPr>
        <p:spPr>
          <a:xfrm>
            <a:off x="933974" y="2130805"/>
            <a:ext cx="467755" cy="47708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D50971E1-2C7D-4ED9-B60D-C1294B000E7F}"/>
              </a:ext>
            </a:extLst>
          </p:cNvPr>
          <p:cNvSpPr/>
          <p:nvPr/>
        </p:nvSpPr>
        <p:spPr>
          <a:xfrm>
            <a:off x="7159444" y="2105639"/>
            <a:ext cx="402672" cy="44461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0D364FB-D099-4BA5-96A0-4DB2B866980F}"/>
              </a:ext>
            </a:extLst>
          </p:cNvPr>
          <p:cNvCxnSpPr>
            <a:cxnSpLocks/>
          </p:cNvCxnSpPr>
          <p:nvPr/>
        </p:nvCxnSpPr>
        <p:spPr>
          <a:xfrm>
            <a:off x="1923875" y="2256642"/>
            <a:ext cx="0" cy="2684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99DCCB-530E-454B-92DE-B0BD2DD0238B}"/>
              </a:ext>
            </a:extLst>
          </p:cNvPr>
          <p:cNvSpPr/>
          <p:nvPr/>
        </p:nvSpPr>
        <p:spPr>
          <a:xfrm>
            <a:off x="1688877" y="2525083"/>
            <a:ext cx="470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3AEF4A-751D-4FA5-ACB5-65CD65962403}"/>
              </a:ext>
            </a:extLst>
          </p:cNvPr>
          <p:cNvSpPr/>
          <p:nvPr/>
        </p:nvSpPr>
        <p:spPr>
          <a:xfrm>
            <a:off x="2527868" y="2583574"/>
            <a:ext cx="4812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4F3258-EF21-438B-89F9-D6AB34097155}"/>
              </a:ext>
            </a:extLst>
          </p:cNvPr>
          <p:cNvSpPr/>
          <p:nvPr/>
        </p:nvSpPr>
        <p:spPr>
          <a:xfrm>
            <a:off x="657461" y="2613166"/>
            <a:ext cx="7040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63D6EF8-C005-4548-91C6-B12A0B2F9683}"/>
              </a:ext>
            </a:extLst>
          </p:cNvPr>
          <p:cNvSpPr/>
          <p:nvPr/>
        </p:nvSpPr>
        <p:spPr>
          <a:xfrm>
            <a:off x="7175723" y="2516512"/>
            <a:ext cx="3706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41D4FE7-8F9A-4C11-8CF4-8F5F41D8C359}"/>
                  </a:ext>
                </a:extLst>
              </p:cNvPr>
              <p:cNvSpPr txBox="1"/>
              <p:nvPr/>
            </p:nvSpPr>
            <p:spPr>
              <a:xfrm>
                <a:off x="933974" y="4135526"/>
                <a:ext cx="6612363" cy="933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41D4FE7-8F9A-4C11-8CF4-8F5F41D8C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74" y="4135526"/>
                <a:ext cx="6612363" cy="933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055561E-118A-4831-8BF0-520E2E502CEA}"/>
              </a:ext>
            </a:extLst>
          </p:cNvPr>
          <p:cNvSpPr txBox="1"/>
          <p:nvPr/>
        </p:nvSpPr>
        <p:spPr>
          <a:xfrm>
            <a:off x="853318" y="5509812"/>
            <a:ext cx="781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２つの物体が近づくほうが、より重力が小さくなる</a:t>
            </a: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BDCC312E-8F9E-4A22-8D88-A366C9026A8C}"/>
              </a:ext>
            </a:extLst>
          </p:cNvPr>
          <p:cNvSpPr/>
          <p:nvPr/>
        </p:nvSpPr>
        <p:spPr>
          <a:xfrm>
            <a:off x="2486254" y="2130805"/>
            <a:ext cx="467755" cy="47708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114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0A561-E81E-4BEA-91EE-81F0C318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98" y="424016"/>
            <a:ext cx="7391400" cy="924413"/>
          </a:xfrm>
        </p:spPr>
        <p:txBody>
          <a:bodyPr/>
          <a:lstStyle/>
          <a:p>
            <a:r>
              <a:rPr kumimoji="1" lang="ja-JP" altLang="en-US" dirty="0"/>
              <a:t>クエンチとレプリカ法</a:t>
            </a:r>
          </a:p>
        </p:txBody>
      </p:sp>
      <p:sp>
        <p:nvSpPr>
          <p:cNvPr id="7" name="平行四辺形 6">
            <a:extLst>
              <a:ext uri="{FF2B5EF4-FFF2-40B4-BE49-F238E27FC236}">
                <a16:creationId xmlns:a16="http://schemas.microsoft.com/office/drawing/2014/main" id="{7FDC43C5-884B-4FB3-9430-6A9C3969A314}"/>
              </a:ext>
            </a:extLst>
          </p:cNvPr>
          <p:cNvSpPr/>
          <p:nvPr/>
        </p:nvSpPr>
        <p:spPr>
          <a:xfrm rot="20768776">
            <a:off x="498014" y="1700717"/>
            <a:ext cx="3928545" cy="4215035"/>
          </a:xfrm>
          <a:prstGeom prst="parallelogram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85A481F-F98E-4907-A862-4ADFE0B6D370}"/>
              </a:ext>
            </a:extLst>
          </p:cNvPr>
          <p:cNvCxnSpPr>
            <a:cxnSpLocks/>
            <a:stCxn id="7" idx="5"/>
            <a:endCxn id="7" idx="2"/>
          </p:cNvCxnSpPr>
          <p:nvPr/>
        </p:nvCxnSpPr>
        <p:spPr>
          <a:xfrm flipV="1">
            <a:off x="1031937" y="3455485"/>
            <a:ext cx="2860699" cy="705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599E2FC-7303-4227-8445-2B071B058118}"/>
              </a:ext>
            </a:extLst>
          </p:cNvPr>
          <p:cNvCxnSpPr>
            <a:cxnSpLocks/>
          </p:cNvCxnSpPr>
          <p:nvPr/>
        </p:nvCxnSpPr>
        <p:spPr>
          <a:xfrm flipV="1">
            <a:off x="1937714" y="3692256"/>
            <a:ext cx="1062661" cy="2460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D93AC8-7C39-4611-9464-77F811E9D8F4}"/>
              </a:ext>
            </a:extLst>
          </p:cNvPr>
          <p:cNvCxnSpPr>
            <a:cxnSpLocks/>
          </p:cNvCxnSpPr>
          <p:nvPr/>
        </p:nvCxnSpPr>
        <p:spPr>
          <a:xfrm flipV="1">
            <a:off x="4160989" y="1729784"/>
            <a:ext cx="20697" cy="3199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3AA1DD-0497-4060-9EFD-83BD9B7EDCEF}"/>
              </a:ext>
            </a:extLst>
          </p:cNvPr>
          <p:cNvCxnSpPr>
            <a:cxnSpLocks/>
          </p:cNvCxnSpPr>
          <p:nvPr/>
        </p:nvCxnSpPr>
        <p:spPr>
          <a:xfrm>
            <a:off x="4160989" y="3369020"/>
            <a:ext cx="4244610" cy="77217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CC0EEA69-3484-487D-8AA6-1CE09F23CB52}"/>
              </a:ext>
            </a:extLst>
          </p:cNvPr>
          <p:cNvSpPr/>
          <p:nvPr/>
        </p:nvSpPr>
        <p:spPr>
          <a:xfrm>
            <a:off x="878742" y="3477231"/>
            <a:ext cx="7924595" cy="1946758"/>
          </a:xfrm>
          <a:custGeom>
            <a:avLst/>
            <a:gdLst>
              <a:gd name="connsiteX0" fmla="*/ 0 w 9120554"/>
              <a:gd name="connsiteY0" fmla="*/ 773723 h 2098431"/>
              <a:gd name="connsiteX1" fmla="*/ 7936523 w 9120554"/>
              <a:gd name="connsiteY1" fmla="*/ 2098431 h 2098431"/>
              <a:gd name="connsiteX2" fmla="*/ 9120554 w 9120554"/>
              <a:gd name="connsiteY2" fmla="*/ 1090246 h 2098431"/>
              <a:gd name="connsiteX3" fmla="*/ 3294184 w 9120554"/>
              <a:gd name="connsiteY3" fmla="*/ 0 h 2098431"/>
              <a:gd name="connsiteX4" fmla="*/ 117230 w 9120554"/>
              <a:gd name="connsiteY4" fmla="*/ 762000 h 2098431"/>
              <a:gd name="connsiteX5" fmla="*/ 0 w 9120554"/>
              <a:gd name="connsiteY5" fmla="*/ 773723 h 209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0554" h="2098431">
                <a:moveTo>
                  <a:pt x="0" y="773723"/>
                </a:moveTo>
                <a:lnTo>
                  <a:pt x="7936523" y="2098431"/>
                </a:lnTo>
                <a:lnTo>
                  <a:pt x="9120554" y="1090246"/>
                </a:lnTo>
                <a:lnTo>
                  <a:pt x="3294184" y="0"/>
                </a:lnTo>
                <a:lnTo>
                  <a:pt x="117230" y="762000"/>
                </a:lnTo>
                <a:lnTo>
                  <a:pt x="0" y="77372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8001FA7-B39B-4D4C-A36D-07FE9B89EE93}"/>
              </a:ext>
            </a:extLst>
          </p:cNvPr>
          <p:cNvSpPr/>
          <p:nvPr/>
        </p:nvSpPr>
        <p:spPr>
          <a:xfrm>
            <a:off x="4111910" y="1729784"/>
            <a:ext cx="7621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τ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A23BC23-A3E7-4523-8E61-08DAA9D9882B}"/>
              </a:ext>
            </a:extLst>
          </p:cNvPr>
          <p:cNvSpPr/>
          <p:nvPr/>
        </p:nvSpPr>
        <p:spPr>
          <a:xfrm>
            <a:off x="7817025" y="3219718"/>
            <a:ext cx="3721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7F8022-89B3-4ADB-A1F2-3179554DF776}"/>
              </a:ext>
            </a:extLst>
          </p:cNvPr>
          <p:cNvSpPr/>
          <p:nvPr/>
        </p:nvSpPr>
        <p:spPr>
          <a:xfrm>
            <a:off x="326855" y="5884860"/>
            <a:ext cx="13996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|0&gt;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D71BB09-C2AC-4390-9612-2FEBE27B85A7}"/>
              </a:ext>
            </a:extLst>
          </p:cNvPr>
          <p:cNvSpPr/>
          <p:nvPr/>
        </p:nvSpPr>
        <p:spPr>
          <a:xfrm>
            <a:off x="182625" y="1292773"/>
            <a:ext cx="13057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&lt;0|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201BE5F9-8722-4C23-9A14-B7CD2231DE25}"/>
              </a:ext>
            </a:extLst>
          </p:cNvPr>
          <p:cNvSpPr/>
          <p:nvPr/>
        </p:nvSpPr>
        <p:spPr>
          <a:xfrm>
            <a:off x="1937714" y="3692255"/>
            <a:ext cx="6549061" cy="1385969"/>
          </a:xfrm>
          <a:custGeom>
            <a:avLst/>
            <a:gdLst>
              <a:gd name="connsiteX0" fmla="*/ 0 w 7666892"/>
              <a:gd name="connsiteY0" fmla="*/ 316523 h 1500553"/>
              <a:gd name="connsiteX1" fmla="*/ 7291753 w 7666892"/>
              <a:gd name="connsiteY1" fmla="*/ 1500553 h 1500553"/>
              <a:gd name="connsiteX2" fmla="*/ 7666892 w 7666892"/>
              <a:gd name="connsiteY2" fmla="*/ 1160584 h 1500553"/>
              <a:gd name="connsiteX3" fmla="*/ 1195753 w 7666892"/>
              <a:gd name="connsiteY3" fmla="*/ 0 h 1500553"/>
              <a:gd name="connsiteX4" fmla="*/ 0 w 7666892"/>
              <a:gd name="connsiteY4" fmla="*/ 316523 h 150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6892" h="1500553">
                <a:moveTo>
                  <a:pt x="0" y="316523"/>
                </a:moveTo>
                <a:lnTo>
                  <a:pt x="7291753" y="1500553"/>
                </a:lnTo>
                <a:lnTo>
                  <a:pt x="7666892" y="1160584"/>
                </a:lnTo>
                <a:lnTo>
                  <a:pt x="1195753" y="0"/>
                </a:lnTo>
                <a:lnTo>
                  <a:pt x="0" y="316523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D7C4498-F1B1-450D-83DB-AFE9C716CA5A}"/>
              </a:ext>
            </a:extLst>
          </p:cNvPr>
          <p:cNvSpPr/>
          <p:nvPr/>
        </p:nvSpPr>
        <p:spPr>
          <a:xfrm>
            <a:off x="303793" y="3721066"/>
            <a:ext cx="7621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ρ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77AEE6-F95A-421A-B7F1-1938DE4EEA0C}"/>
              </a:ext>
            </a:extLst>
          </p:cNvPr>
          <p:cNvSpPr/>
          <p:nvPr/>
        </p:nvSpPr>
        <p:spPr>
          <a:xfrm>
            <a:off x="6207500" y="1973152"/>
            <a:ext cx="1502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τ = it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07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E2C12-EBBF-4949-8133-73EBB846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95" y="315454"/>
            <a:ext cx="6648293" cy="859367"/>
          </a:xfrm>
        </p:spPr>
        <p:txBody>
          <a:bodyPr/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導入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分離クエンチとは？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E40DF-FFB4-48D1-BB63-BCBA788A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3" y="1332233"/>
            <a:ext cx="8262974" cy="5325506"/>
          </a:xfrm>
        </p:spPr>
        <p:txBody>
          <a:bodyPr>
            <a:normAutofit fontScale="92500"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１次元量子系の、ある点での相互作用を時刻          で瞬時に切ること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冷却原子気体を用いた実験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(</a:t>
            </a:r>
            <a:r>
              <a:rPr lang="en-US" altLang="ja-JP" sz="26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M.Gring</a:t>
            </a:r>
            <a:r>
              <a:rPr lang="en-US" altLang="ja-JP" sz="2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et al., Science 2012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1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孤立量子系の熱平衡化を実験的・理論的に調べることができる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359A2D3-0B81-4243-9D53-4988387C8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79" y="1414096"/>
            <a:ext cx="857143" cy="27619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2696BD7-8D75-47EA-975D-C2351F02E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48" y="2794298"/>
            <a:ext cx="5856503" cy="27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0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E5F4-CD22-4BF3-BBBF-05F19B5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312474"/>
            <a:ext cx="9029700" cy="94786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ea typeface="游ゴシック Light"/>
              </a:rPr>
              <a:t>分離クエンチしたディラック場のEE</a:t>
            </a:r>
            <a:r>
              <a:rPr lang="en-US" altLang="ja-JP" sz="4000" dirty="0">
                <a:ea typeface="游ゴシック Light"/>
              </a:rPr>
              <a:t>(1)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193DD6-A647-4FA0-878B-8FD89150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" y="1398716"/>
            <a:ext cx="8505825" cy="486397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分離クエンチの虚時間でのセットアップを上半平面に移す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5CDCAA-145D-4483-91EC-4A46C040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82" y="3661320"/>
            <a:ext cx="5222123" cy="2276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0D80635-073F-4D77-A1B7-A5EAC9960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40" y="1962470"/>
            <a:ext cx="4780607" cy="15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02A77-EAD1-4279-A71C-82383C3D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1" y="365120"/>
            <a:ext cx="8993718" cy="99475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ea typeface="游ゴシック Light"/>
              </a:rPr>
              <a:t>分離クエンチしたディラック場のEE</a:t>
            </a:r>
            <a:r>
              <a:rPr lang="en-US" altLang="ja-JP" sz="4000" dirty="0">
                <a:ea typeface="游ゴシック Light"/>
              </a:rPr>
              <a:t>(2)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BDA51-1747-4D20-B328-4DCB066F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57" y="1493715"/>
            <a:ext cx="8591286" cy="464514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分離クエンチの虚時間でのセットアップを上半平面に移す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　２重化のトリックを用いて、</a:t>
            </a:r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を計算する。</a:t>
            </a:r>
            <a:endParaRPr lang="en-US" altLang="ja-JP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E50337-0CE6-4C18-93DE-BB146A9C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84" y="2881978"/>
            <a:ext cx="3854431" cy="168053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01EB6E-8342-42B7-A4A0-30E0E92BA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6" y="4562510"/>
            <a:ext cx="7604657" cy="18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8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24E0D8A-13A3-4985-8563-645D30230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0" y="827969"/>
            <a:ext cx="8419820" cy="3771885"/>
          </a:xfr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D5E1601-CF7C-4F80-A853-8E0E491F9F04}"/>
              </a:ext>
            </a:extLst>
          </p:cNvPr>
          <p:cNvCxnSpPr>
            <a:cxnSpLocks/>
          </p:cNvCxnSpPr>
          <p:nvPr/>
        </p:nvCxnSpPr>
        <p:spPr>
          <a:xfrm>
            <a:off x="975638" y="5529503"/>
            <a:ext cx="31429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爆発: 8 pt 6">
            <a:extLst>
              <a:ext uri="{FF2B5EF4-FFF2-40B4-BE49-F238E27FC236}">
                <a16:creationId xmlns:a16="http://schemas.microsoft.com/office/drawing/2014/main" id="{AF60AB0C-F967-4220-A45E-AA097C4EE3F3}"/>
              </a:ext>
            </a:extLst>
          </p:cNvPr>
          <p:cNvSpPr/>
          <p:nvPr/>
        </p:nvSpPr>
        <p:spPr>
          <a:xfrm>
            <a:off x="1775756" y="5354711"/>
            <a:ext cx="361916" cy="367323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A1439F2-A72A-41CE-B3E1-CDCAAC837BD5}"/>
              </a:ext>
            </a:extLst>
          </p:cNvPr>
          <p:cNvCxnSpPr>
            <a:cxnSpLocks/>
          </p:cNvCxnSpPr>
          <p:nvPr/>
        </p:nvCxnSpPr>
        <p:spPr>
          <a:xfrm>
            <a:off x="2911409" y="5538373"/>
            <a:ext cx="887088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82909F9-F2EC-4731-A10B-AC8602D5384C}"/>
              </a:ext>
            </a:extLst>
          </p:cNvPr>
          <p:cNvSpPr/>
          <p:nvPr/>
        </p:nvSpPr>
        <p:spPr>
          <a:xfrm>
            <a:off x="3337052" y="4821617"/>
            <a:ext cx="2687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079AB21-90D5-4C51-AA4C-59448FB75931}"/>
              </a:ext>
            </a:extLst>
          </p:cNvPr>
          <p:cNvCxnSpPr>
            <a:cxnSpLocks/>
          </p:cNvCxnSpPr>
          <p:nvPr/>
        </p:nvCxnSpPr>
        <p:spPr>
          <a:xfrm>
            <a:off x="5381644" y="5472444"/>
            <a:ext cx="31311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爆発: 8 pt 10">
            <a:extLst>
              <a:ext uri="{FF2B5EF4-FFF2-40B4-BE49-F238E27FC236}">
                <a16:creationId xmlns:a16="http://schemas.microsoft.com/office/drawing/2014/main" id="{578143C5-6C81-4482-B642-89A799601E86}"/>
              </a:ext>
            </a:extLst>
          </p:cNvPr>
          <p:cNvSpPr/>
          <p:nvPr/>
        </p:nvSpPr>
        <p:spPr>
          <a:xfrm>
            <a:off x="6334846" y="5288782"/>
            <a:ext cx="314897" cy="367323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BAAAC7C-0050-4CCB-A578-474DAED7D8F2}"/>
              </a:ext>
            </a:extLst>
          </p:cNvPr>
          <p:cNvCxnSpPr>
            <a:cxnSpLocks/>
          </p:cNvCxnSpPr>
          <p:nvPr/>
        </p:nvCxnSpPr>
        <p:spPr>
          <a:xfrm>
            <a:off x="5861243" y="5472444"/>
            <a:ext cx="2171944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86FC0A3-C872-4EDB-9005-626772430738}"/>
              </a:ext>
            </a:extLst>
          </p:cNvPr>
          <p:cNvSpPr/>
          <p:nvPr/>
        </p:nvSpPr>
        <p:spPr>
          <a:xfrm>
            <a:off x="7602945" y="4708347"/>
            <a:ext cx="2687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5F316F-735C-4EB3-8B7E-F446B4FF1284}"/>
              </a:ext>
            </a:extLst>
          </p:cNvPr>
          <p:cNvSpPr/>
          <p:nvPr/>
        </p:nvSpPr>
        <p:spPr>
          <a:xfrm>
            <a:off x="254681" y="5070818"/>
            <a:ext cx="5128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43D7DB-4BE9-4CEF-BCA1-295E852F57A6}"/>
              </a:ext>
            </a:extLst>
          </p:cNvPr>
          <p:cNvSpPr/>
          <p:nvPr/>
        </p:nvSpPr>
        <p:spPr>
          <a:xfrm>
            <a:off x="4707395" y="5062290"/>
            <a:ext cx="5128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56724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DB14C-DF67-4ED3-A7F6-E97DA825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73635"/>
            <a:ext cx="9485920" cy="1033829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ea typeface="游ゴシック Light"/>
              </a:rPr>
              <a:t>分離クエンチした重力双対をもつ</a:t>
            </a:r>
            <a:r>
              <a:rPr lang="en-US" altLang="ja-JP" sz="3200" dirty="0">
                <a:ea typeface="游ゴシック Light"/>
              </a:rPr>
              <a:t>CFT2</a:t>
            </a:r>
            <a:r>
              <a:rPr lang="ja-JP" altLang="en-US" sz="3200" dirty="0">
                <a:ea typeface="游ゴシック Light"/>
              </a:rPr>
              <a:t>のEE</a:t>
            </a:r>
            <a:r>
              <a:rPr lang="en-US" altLang="ja-JP" sz="3200" dirty="0">
                <a:ea typeface="游ゴシック Light"/>
              </a:rPr>
              <a:t>(1)</a:t>
            </a:r>
            <a:endParaRPr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3C8ADE-7C9C-4FD6-BE59-7D4F50A6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1612779"/>
            <a:ext cx="8543925" cy="43513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分離クエンチの虚時間でのセットアップを上半平面に移す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F8A727-DD48-4EFD-98DE-4354984A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58" y="4056916"/>
            <a:ext cx="5222123" cy="2276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15C4FF3-07E8-421A-8D0C-475295A43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16" y="2358066"/>
            <a:ext cx="4780607" cy="15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25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DB14C-DF67-4ED3-A7F6-E97DA825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27" y="418870"/>
            <a:ext cx="8390545" cy="1033829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ea typeface="游ゴシック Light"/>
              </a:rPr>
              <a:t>分離クエンチした重力双対をもつ</a:t>
            </a:r>
            <a:r>
              <a:rPr lang="en-US" altLang="ja-JP" sz="3200" dirty="0">
                <a:ea typeface="游ゴシック Light"/>
              </a:rPr>
              <a:t>CFT2</a:t>
            </a:r>
            <a:r>
              <a:rPr lang="ja-JP" altLang="en-US" sz="3200" dirty="0">
                <a:ea typeface="游ゴシック Light"/>
              </a:rPr>
              <a:t>のEE</a:t>
            </a:r>
            <a:r>
              <a:rPr lang="en-US" altLang="ja-JP" sz="3200" dirty="0">
                <a:ea typeface="游ゴシック Light"/>
              </a:rPr>
              <a:t>(2)</a:t>
            </a:r>
            <a:endParaRPr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3C8ADE-7C9C-4FD6-BE59-7D4F50A6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1" y="1452699"/>
            <a:ext cx="8601075" cy="46430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分離クエンチの虚時間でのセットアップを上半平面に移す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　</a:t>
            </a:r>
            <a:r>
              <a:rPr lang="en-US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AdS</a:t>
            </a:r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/BCFT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の処方と笠</a:t>
            </a:r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高柳公式を用いて、</a:t>
            </a:r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を計算する。</a:t>
            </a:r>
            <a:endParaRPr lang="en-US" altLang="ja-JP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A53DC94-C984-4F6D-8D94-AE7E4F5A7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40" y="3101042"/>
            <a:ext cx="3591336" cy="76957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986DB18-2DA4-4231-A979-12D4F4A84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16" y="3780011"/>
            <a:ext cx="5156709" cy="168983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FB976D2-5F69-40BF-84E7-8203B632A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01" y="5532488"/>
            <a:ext cx="2303200" cy="5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94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15">
            <a:extLst>
              <a:ext uri="{FF2B5EF4-FFF2-40B4-BE49-F238E27FC236}">
                <a16:creationId xmlns:a16="http://schemas.microsoft.com/office/drawing/2014/main" id="{BD4D202D-7F4A-4184-B4F0-D9FD5B46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1" y="934168"/>
            <a:ext cx="8277537" cy="4058115"/>
          </a:xfr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C3AEF6B-5318-41C0-8975-32C46F770417}"/>
              </a:ext>
            </a:extLst>
          </p:cNvPr>
          <p:cNvCxnSpPr>
            <a:cxnSpLocks/>
          </p:cNvCxnSpPr>
          <p:nvPr/>
        </p:nvCxnSpPr>
        <p:spPr>
          <a:xfrm>
            <a:off x="1154188" y="5813439"/>
            <a:ext cx="31429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爆発: 8 pt 17">
            <a:extLst>
              <a:ext uri="{FF2B5EF4-FFF2-40B4-BE49-F238E27FC236}">
                <a16:creationId xmlns:a16="http://schemas.microsoft.com/office/drawing/2014/main" id="{F21DE9FC-CF7C-4E03-A2C5-3F20E273B800}"/>
              </a:ext>
            </a:extLst>
          </p:cNvPr>
          <p:cNvSpPr/>
          <p:nvPr/>
        </p:nvSpPr>
        <p:spPr>
          <a:xfrm>
            <a:off x="1954306" y="5638647"/>
            <a:ext cx="361916" cy="367323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30F4DCC-F059-4458-8B63-5C4AF2547F33}"/>
              </a:ext>
            </a:extLst>
          </p:cNvPr>
          <p:cNvCxnSpPr>
            <a:cxnSpLocks/>
          </p:cNvCxnSpPr>
          <p:nvPr/>
        </p:nvCxnSpPr>
        <p:spPr>
          <a:xfrm>
            <a:off x="3089959" y="5822309"/>
            <a:ext cx="887088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1605608-842B-4BDA-81E1-B3132C624D6B}"/>
              </a:ext>
            </a:extLst>
          </p:cNvPr>
          <p:cNvSpPr/>
          <p:nvPr/>
        </p:nvSpPr>
        <p:spPr>
          <a:xfrm>
            <a:off x="3515602" y="5105553"/>
            <a:ext cx="2687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5E2ED5B-EBBF-48C6-8A51-1C925572C3BA}"/>
              </a:ext>
            </a:extLst>
          </p:cNvPr>
          <p:cNvCxnSpPr>
            <a:cxnSpLocks/>
          </p:cNvCxnSpPr>
          <p:nvPr/>
        </p:nvCxnSpPr>
        <p:spPr>
          <a:xfrm>
            <a:off x="5560194" y="5756380"/>
            <a:ext cx="31311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爆発: 8 pt 21">
            <a:extLst>
              <a:ext uri="{FF2B5EF4-FFF2-40B4-BE49-F238E27FC236}">
                <a16:creationId xmlns:a16="http://schemas.microsoft.com/office/drawing/2014/main" id="{94427467-89FD-433B-A608-D3EAD289C063}"/>
              </a:ext>
            </a:extLst>
          </p:cNvPr>
          <p:cNvSpPr/>
          <p:nvPr/>
        </p:nvSpPr>
        <p:spPr>
          <a:xfrm>
            <a:off x="6513396" y="5572718"/>
            <a:ext cx="314897" cy="367323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4168A50-4B3D-4FC0-8B9D-F8C4FB2B0A77}"/>
              </a:ext>
            </a:extLst>
          </p:cNvPr>
          <p:cNvCxnSpPr>
            <a:cxnSpLocks/>
          </p:cNvCxnSpPr>
          <p:nvPr/>
        </p:nvCxnSpPr>
        <p:spPr>
          <a:xfrm>
            <a:off x="6039793" y="5756380"/>
            <a:ext cx="2171944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2582A70-5124-4E4C-8AFB-0EB3E6807F7F}"/>
              </a:ext>
            </a:extLst>
          </p:cNvPr>
          <p:cNvSpPr/>
          <p:nvPr/>
        </p:nvSpPr>
        <p:spPr>
          <a:xfrm>
            <a:off x="7781495" y="4992283"/>
            <a:ext cx="2687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454CA6A-DE26-40AB-85E4-6F5A18F57857}"/>
              </a:ext>
            </a:extLst>
          </p:cNvPr>
          <p:cNvSpPr/>
          <p:nvPr/>
        </p:nvSpPr>
        <p:spPr>
          <a:xfrm>
            <a:off x="433231" y="5354754"/>
            <a:ext cx="5128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EA26F77-3010-4D65-B457-F9963250F668}"/>
              </a:ext>
            </a:extLst>
          </p:cNvPr>
          <p:cNvSpPr/>
          <p:nvPr/>
        </p:nvSpPr>
        <p:spPr>
          <a:xfrm>
            <a:off x="4885945" y="5346226"/>
            <a:ext cx="5128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06838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EAD5D-A884-44A9-8EB9-D0252915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" y="532396"/>
            <a:ext cx="8753476" cy="750611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游ゴシック Light"/>
              </a:rPr>
              <a:t>2</a:t>
            </a:r>
            <a:r>
              <a:rPr lang="ja-JP" altLang="en-US" sz="3600" dirty="0">
                <a:ea typeface="游ゴシック Light"/>
              </a:rPr>
              <a:t>重分離クエンチしたディラック場のEE</a:t>
            </a:r>
            <a:r>
              <a:rPr lang="en-US" altLang="ja-JP" sz="3600" dirty="0">
                <a:ea typeface="游ゴシック Light"/>
              </a:rPr>
              <a:t>(1)</a:t>
            </a:r>
            <a:endParaRPr kumimoji="1" lang="ja-JP" altLang="en-US" sz="36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B6BF465-FAEA-42E7-8C15-80B46155F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24" y="2501275"/>
            <a:ext cx="5252550" cy="230881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782E2D-3F50-4260-A0E0-AE62C55E0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0" y="4923009"/>
            <a:ext cx="7928972" cy="141565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7B4E4C-E5CB-49BE-8C9C-34016CBF7424}"/>
              </a:ext>
            </a:extLst>
          </p:cNvPr>
          <p:cNvSpPr/>
          <p:nvPr/>
        </p:nvSpPr>
        <p:spPr>
          <a:xfrm>
            <a:off x="607514" y="1434248"/>
            <a:ext cx="7928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２重分離クエンチの虚時間でのセットアップを円筒座標に移す</a:t>
            </a:r>
          </a:p>
        </p:txBody>
      </p:sp>
    </p:spTree>
    <p:extLst>
      <p:ext uri="{BB962C8B-B14F-4D97-AF65-F5344CB8AC3E}">
        <p14:creationId xmlns:p14="http://schemas.microsoft.com/office/powerpoint/2010/main" val="304878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EAD5D-A884-44A9-8EB9-D0252915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08" y="567925"/>
            <a:ext cx="9001126" cy="750611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ea typeface="游ゴシック Light"/>
              </a:rPr>
              <a:t>2</a:t>
            </a:r>
            <a:r>
              <a:rPr lang="ja-JP" altLang="en-US" sz="3600" dirty="0">
                <a:ea typeface="游ゴシック Light"/>
              </a:rPr>
              <a:t>重分離クエンチしたディラック場のEE</a:t>
            </a:r>
            <a:r>
              <a:rPr lang="en-US" altLang="ja-JP" sz="3600" dirty="0">
                <a:ea typeface="游ゴシック Light"/>
              </a:rPr>
              <a:t>(2)</a:t>
            </a:r>
            <a:endParaRPr kumimoji="1" lang="ja-JP" altLang="en-US" sz="36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B6BF465-FAEA-42E7-8C15-80B46155F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16" y="2731490"/>
            <a:ext cx="3484367" cy="1531589"/>
          </a:xfr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7B4E4C-E5CB-49BE-8C9C-34016CBF7424}"/>
              </a:ext>
            </a:extLst>
          </p:cNvPr>
          <p:cNvSpPr/>
          <p:nvPr/>
        </p:nvSpPr>
        <p:spPr>
          <a:xfrm>
            <a:off x="616913" y="1240358"/>
            <a:ext cx="79101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２重分離クエンチの虚時間でのセットアップを円筒座標に移す</a:t>
            </a:r>
            <a:endParaRPr lang="en-US" altLang="ja-JP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　２重化のトリックを用いて、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を計算する。</a:t>
            </a:r>
            <a:endParaRPr lang="en-US" altLang="ja-JP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94DBC67-9FD1-4BD8-8C51-F160F61DA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4263079"/>
            <a:ext cx="8315326" cy="21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48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68DDFD2-1751-4840-9140-2206DEC9D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88" y="869461"/>
            <a:ext cx="5958988" cy="4832074"/>
          </a:xfr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F52A9EC-7674-4783-8159-2D3D467D1EE1}"/>
              </a:ext>
            </a:extLst>
          </p:cNvPr>
          <p:cNvCxnSpPr>
            <a:cxnSpLocks/>
          </p:cNvCxnSpPr>
          <p:nvPr/>
        </p:nvCxnSpPr>
        <p:spPr>
          <a:xfrm>
            <a:off x="219345" y="1959219"/>
            <a:ext cx="26353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爆発: 8 pt 7">
            <a:extLst>
              <a:ext uri="{FF2B5EF4-FFF2-40B4-BE49-F238E27FC236}">
                <a16:creationId xmlns:a16="http://schemas.microsoft.com/office/drawing/2014/main" id="{BC9303D7-BF0C-41E6-B65B-76FD52D8C7B7}"/>
              </a:ext>
            </a:extLst>
          </p:cNvPr>
          <p:cNvSpPr/>
          <p:nvPr/>
        </p:nvSpPr>
        <p:spPr>
          <a:xfrm>
            <a:off x="1537592" y="1886196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6313B0A-9174-4970-AEE4-F2A4182B10ED}"/>
              </a:ext>
            </a:extLst>
          </p:cNvPr>
          <p:cNvCxnSpPr>
            <a:cxnSpLocks/>
          </p:cNvCxnSpPr>
          <p:nvPr/>
        </p:nvCxnSpPr>
        <p:spPr>
          <a:xfrm>
            <a:off x="1943512" y="1967033"/>
            <a:ext cx="743817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爆発: 8 pt 10">
            <a:extLst>
              <a:ext uri="{FF2B5EF4-FFF2-40B4-BE49-F238E27FC236}">
                <a16:creationId xmlns:a16="http://schemas.microsoft.com/office/drawing/2014/main" id="{0C165C4B-A0C9-44E6-9D41-941C4D874AA1}"/>
              </a:ext>
            </a:extLst>
          </p:cNvPr>
          <p:cNvSpPr/>
          <p:nvPr/>
        </p:nvSpPr>
        <p:spPr>
          <a:xfrm>
            <a:off x="621683" y="1855320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5FB4FF0-83FD-46FB-BF89-975A15433157}"/>
              </a:ext>
            </a:extLst>
          </p:cNvPr>
          <p:cNvCxnSpPr>
            <a:cxnSpLocks/>
          </p:cNvCxnSpPr>
          <p:nvPr/>
        </p:nvCxnSpPr>
        <p:spPr>
          <a:xfrm>
            <a:off x="230033" y="2960595"/>
            <a:ext cx="26353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: 8 pt 12">
            <a:extLst>
              <a:ext uri="{FF2B5EF4-FFF2-40B4-BE49-F238E27FC236}">
                <a16:creationId xmlns:a16="http://schemas.microsoft.com/office/drawing/2014/main" id="{C22DC99F-BA78-45D7-9889-514AD0B23D82}"/>
              </a:ext>
            </a:extLst>
          </p:cNvPr>
          <p:cNvSpPr/>
          <p:nvPr/>
        </p:nvSpPr>
        <p:spPr>
          <a:xfrm>
            <a:off x="1549067" y="2903684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E51CAF-BA22-4C37-A57A-A6EC1612EEC8}"/>
              </a:ext>
            </a:extLst>
          </p:cNvPr>
          <p:cNvCxnSpPr>
            <a:cxnSpLocks/>
          </p:cNvCxnSpPr>
          <p:nvPr/>
        </p:nvCxnSpPr>
        <p:spPr>
          <a:xfrm>
            <a:off x="981731" y="2949977"/>
            <a:ext cx="501059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爆発: 8 pt 15">
            <a:extLst>
              <a:ext uri="{FF2B5EF4-FFF2-40B4-BE49-F238E27FC236}">
                <a16:creationId xmlns:a16="http://schemas.microsoft.com/office/drawing/2014/main" id="{5E2FEE0B-1264-4331-B71C-D62564440FCE}"/>
              </a:ext>
            </a:extLst>
          </p:cNvPr>
          <p:cNvSpPr/>
          <p:nvPr/>
        </p:nvSpPr>
        <p:spPr>
          <a:xfrm>
            <a:off x="621683" y="2878591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D588E2A-54A6-40CE-A536-C6B5509FDEAD}"/>
              </a:ext>
            </a:extLst>
          </p:cNvPr>
          <p:cNvCxnSpPr>
            <a:cxnSpLocks/>
          </p:cNvCxnSpPr>
          <p:nvPr/>
        </p:nvCxnSpPr>
        <p:spPr>
          <a:xfrm>
            <a:off x="219345" y="3979409"/>
            <a:ext cx="26353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爆発: 8 pt 17">
            <a:extLst>
              <a:ext uri="{FF2B5EF4-FFF2-40B4-BE49-F238E27FC236}">
                <a16:creationId xmlns:a16="http://schemas.microsoft.com/office/drawing/2014/main" id="{0497503D-8D6C-4028-8240-5245B8381B44}"/>
              </a:ext>
            </a:extLst>
          </p:cNvPr>
          <p:cNvSpPr/>
          <p:nvPr/>
        </p:nvSpPr>
        <p:spPr>
          <a:xfrm>
            <a:off x="1541101" y="3921172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CB3B59-EE8D-4FBB-9F5B-518AE99DE0BE}"/>
              </a:ext>
            </a:extLst>
          </p:cNvPr>
          <p:cNvCxnSpPr>
            <a:cxnSpLocks/>
          </p:cNvCxnSpPr>
          <p:nvPr/>
        </p:nvCxnSpPr>
        <p:spPr>
          <a:xfrm>
            <a:off x="1072059" y="3988595"/>
            <a:ext cx="1156367" cy="3911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爆発: 8 pt 20">
            <a:extLst>
              <a:ext uri="{FF2B5EF4-FFF2-40B4-BE49-F238E27FC236}">
                <a16:creationId xmlns:a16="http://schemas.microsoft.com/office/drawing/2014/main" id="{A3D9BA98-2C83-4EA8-AF38-CECD4582EFC5}"/>
              </a:ext>
            </a:extLst>
          </p:cNvPr>
          <p:cNvSpPr/>
          <p:nvPr/>
        </p:nvSpPr>
        <p:spPr>
          <a:xfrm>
            <a:off x="621870" y="3903019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04D84F9-424C-466B-90CB-C91F240CDCDA}"/>
              </a:ext>
            </a:extLst>
          </p:cNvPr>
          <p:cNvCxnSpPr>
            <a:cxnSpLocks/>
          </p:cNvCxnSpPr>
          <p:nvPr/>
        </p:nvCxnSpPr>
        <p:spPr>
          <a:xfrm flipV="1">
            <a:off x="227959" y="4980788"/>
            <a:ext cx="2676529" cy="20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爆発: 8 pt 22">
            <a:extLst>
              <a:ext uri="{FF2B5EF4-FFF2-40B4-BE49-F238E27FC236}">
                <a16:creationId xmlns:a16="http://schemas.microsoft.com/office/drawing/2014/main" id="{7CA1A693-4B55-48AA-B5EE-C9AEDACA3055}"/>
              </a:ext>
            </a:extLst>
          </p:cNvPr>
          <p:cNvSpPr/>
          <p:nvPr/>
        </p:nvSpPr>
        <p:spPr>
          <a:xfrm>
            <a:off x="1537034" y="4910461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爆発: 8 pt 23">
            <a:extLst>
              <a:ext uri="{FF2B5EF4-FFF2-40B4-BE49-F238E27FC236}">
                <a16:creationId xmlns:a16="http://schemas.microsoft.com/office/drawing/2014/main" id="{87559152-2392-4F82-A9D6-F3A31C03CFE3}"/>
              </a:ext>
            </a:extLst>
          </p:cNvPr>
          <p:cNvSpPr/>
          <p:nvPr/>
        </p:nvSpPr>
        <p:spPr>
          <a:xfrm>
            <a:off x="621683" y="4910460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C3004A-F79E-4016-9280-669D1F6C8265}"/>
              </a:ext>
            </a:extLst>
          </p:cNvPr>
          <p:cNvCxnSpPr>
            <a:cxnSpLocks/>
          </p:cNvCxnSpPr>
          <p:nvPr/>
        </p:nvCxnSpPr>
        <p:spPr>
          <a:xfrm flipV="1">
            <a:off x="352425" y="4970167"/>
            <a:ext cx="2279320" cy="12634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爆発: 8 pt 26">
            <a:extLst>
              <a:ext uri="{FF2B5EF4-FFF2-40B4-BE49-F238E27FC236}">
                <a16:creationId xmlns:a16="http://schemas.microsoft.com/office/drawing/2014/main" id="{CA5EF24D-91DD-44F9-A234-0AB66E006932}"/>
              </a:ext>
            </a:extLst>
          </p:cNvPr>
          <p:cNvSpPr/>
          <p:nvPr/>
        </p:nvSpPr>
        <p:spPr>
          <a:xfrm>
            <a:off x="1537034" y="1844573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爆発: 8 pt 27">
            <a:extLst>
              <a:ext uri="{FF2B5EF4-FFF2-40B4-BE49-F238E27FC236}">
                <a16:creationId xmlns:a16="http://schemas.microsoft.com/office/drawing/2014/main" id="{D7FE85B1-DF89-4514-B94D-EB60AFFC1B5D}"/>
              </a:ext>
            </a:extLst>
          </p:cNvPr>
          <p:cNvSpPr/>
          <p:nvPr/>
        </p:nvSpPr>
        <p:spPr>
          <a:xfrm>
            <a:off x="619182" y="2856698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爆発: 8 pt 28">
            <a:extLst>
              <a:ext uri="{FF2B5EF4-FFF2-40B4-BE49-F238E27FC236}">
                <a16:creationId xmlns:a16="http://schemas.microsoft.com/office/drawing/2014/main" id="{09EAD4C7-CD27-4D8F-870C-8C5C3C3A9522}"/>
              </a:ext>
            </a:extLst>
          </p:cNvPr>
          <p:cNvSpPr/>
          <p:nvPr/>
        </p:nvSpPr>
        <p:spPr>
          <a:xfrm>
            <a:off x="1568605" y="2863386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爆発: 8 pt 29">
            <a:extLst>
              <a:ext uri="{FF2B5EF4-FFF2-40B4-BE49-F238E27FC236}">
                <a16:creationId xmlns:a16="http://schemas.microsoft.com/office/drawing/2014/main" id="{1D4AA9D1-8D30-452A-985C-E17463BB48B4}"/>
              </a:ext>
            </a:extLst>
          </p:cNvPr>
          <p:cNvSpPr/>
          <p:nvPr/>
        </p:nvSpPr>
        <p:spPr>
          <a:xfrm>
            <a:off x="619182" y="3874277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爆発: 8 pt 30">
            <a:extLst>
              <a:ext uri="{FF2B5EF4-FFF2-40B4-BE49-F238E27FC236}">
                <a16:creationId xmlns:a16="http://schemas.microsoft.com/office/drawing/2014/main" id="{5A902D8E-8E83-47B4-A26F-9AA0CCDF7419}"/>
              </a:ext>
            </a:extLst>
          </p:cNvPr>
          <p:cNvSpPr/>
          <p:nvPr/>
        </p:nvSpPr>
        <p:spPr>
          <a:xfrm>
            <a:off x="1545124" y="3885258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爆発: 8 pt 31">
            <a:extLst>
              <a:ext uri="{FF2B5EF4-FFF2-40B4-BE49-F238E27FC236}">
                <a16:creationId xmlns:a16="http://schemas.microsoft.com/office/drawing/2014/main" id="{DB72B562-1CB3-477C-BD54-A77E20E4A09F}"/>
              </a:ext>
            </a:extLst>
          </p:cNvPr>
          <p:cNvSpPr/>
          <p:nvPr/>
        </p:nvSpPr>
        <p:spPr>
          <a:xfrm>
            <a:off x="650955" y="4893965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爆発: 8 pt 32">
            <a:extLst>
              <a:ext uri="{FF2B5EF4-FFF2-40B4-BE49-F238E27FC236}">
                <a16:creationId xmlns:a16="http://schemas.microsoft.com/office/drawing/2014/main" id="{1273B6CA-C27B-4A04-985D-CEBA66AB48CE}"/>
              </a:ext>
            </a:extLst>
          </p:cNvPr>
          <p:cNvSpPr/>
          <p:nvPr/>
        </p:nvSpPr>
        <p:spPr>
          <a:xfrm>
            <a:off x="1537034" y="4883603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2399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EAD5D-A884-44A9-8EB9-D0252915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67" y="532396"/>
            <a:ext cx="9003833" cy="750611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ea typeface="游ゴシック Light"/>
              </a:rPr>
              <a:t>2</a:t>
            </a:r>
            <a:r>
              <a:rPr lang="ja-JP" altLang="en-US" sz="3200" dirty="0">
                <a:ea typeface="游ゴシック Light"/>
              </a:rPr>
              <a:t>重分離クエンチした重力双対をもつ</a:t>
            </a:r>
            <a:r>
              <a:rPr lang="en-US" altLang="ja-JP" sz="3200" dirty="0">
                <a:ea typeface="游ゴシック Light"/>
              </a:rPr>
              <a:t>CFT2</a:t>
            </a:r>
            <a:r>
              <a:rPr lang="ja-JP" altLang="en-US" sz="3200" dirty="0">
                <a:ea typeface="游ゴシック Light"/>
              </a:rPr>
              <a:t>のEE</a:t>
            </a:r>
            <a:r>
              <a:rPr lang="en-US" altLang="ja-JP" sz="3200" dirty="0">
                <a:ea typeface="游ゴシック Light"/>
              </a:rPr>
              <a:t>(1)</a:t>
            </a:r>
            <a:endParaRPr lang="ja-JP" altLang="en-US" sz="32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B6BF465-FAEA-42E7-8C15-80B46155F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12" y="2477516"/>
            <a:ext cx="5262075" cy="2313000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782E2D-3F50-4260-A0E0-AE62C55E0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4" y="4981025"/>
            <a:ext cx="7900396" cy="134457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7B4E4C-E5CB-49BE-8C9C-34016CBF7424}"/>
              </a:ext>
            </a:extLst>
          </p:cNvPr>
          <p:cNvSpPr/>
          <p:nvPr/>
        </p:nvSpPr>
        <p:spPr>
          <a:xfrm>
            <a:off x="900451" y="1332901"/>
            <a:ext cx="765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２重分離クエンチの虚時間でのセットアップを円筒座標に移す</a:t>
            </a:r>
          </a:p>
        </p:txBody>
      </p:sp>
    </p:spTree>
    <p:extLst>
      <p:ext uri="{BB962C8B-B14F-4D97-AF65-F5344CB8AC3E}">
        <p14:creationId xmlns:p14="http://schemas.microsoft.com/office/powerpoint/2010/main" val="12620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330D1-8D77-4903-9FDB-91628B45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23" y="432906"/>
            <a:ext cx="5809464" cy="726432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240691-FAD1-4A57-92F7-5C86F581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23" y="4232189"/>
            <a:ext cx="8215470" cy="219290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26" indent="-514326">
              <a:buFont typeface="+mj-ea"/>
              <a:buAutoNum type="circleNumDbPlain"/>
            </a:pPr>
            <a:r>
              <a:rPr lang="ja-JP" altLang="en-US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重力双対をもつ共形場理論での急速な緩和時間を確認した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514326" indent="-514326">
              <a:buFont typeface="+mj-ea"/>
              <a:buAutoNum type="circleNumDbPlain"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反ドジッター時空の重力の効果を用いて、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についてのある不等式を予想した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368017-C1F3-4140-A345-B9F3749F95C8}"/>
              </a:ext>
            </a:extLst>
          </p:cNvPr>
          <p:cNvSpPr txBox="1"/>
          <p:nvPr/>
        </p:nvSpPr>
        <p:spPr>
          <a:xfrm>
            <a:off x="523323" y="1203883"/>
            <a:ext cx="8215470" cy="142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２次元共形場理論の真空を分離クエンチして、　　　　　　　　　　</a:t>
            </a:r>
            <a:r>
              <a:rPr lang="ja-JP" altLang="en-US" sz="3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エンタングルメントエントロピー</a:t>
            </a:r>
            <a:r>
              <a:rPr lang="en-US" altLang="ja-JP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(EE)</a:t>
            </a:r>
            <a:r>
              <a:rPr lang="ja-JP" altLang="en-US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の時間発展を　調べた</a:t>
            </a:r>
            <a:endParaRPr lang="en-US" altLang="ja-JP" sz="133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FF60285-B1B0-4F53-86CA-09678FFD5AB6}"/>
              </a:ext>
            </a:extLst>
          </p:cNvPr>
          <p:cNvSpPr txBox="1">
            <a:spLocks/>
          </p:cNvSpPr>
          <p:nvPr/>
        </p:nvSpPr>
        <p:spPr>
          <a:xfrm>
            <a:off x="523323" y="3429000"/>
            <a:ext cx="7872532" cy="697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B48038-FE30-434D-A76D-39EB1CB33754}"/>
              </a:ext>
            </a:extLst>
          </p:cNvPr>
          <p:cNvSpPr txBox="1"/>
          <p:nvPr/>
        </p:nvSpPr>
        <p:spPr>
          <a:xfrm>
            <a:off x="590782" y="2731865"/>
            <a:ext cx="796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→臨界点上の量子系の熱平衡化の理解につながる</a:t>
            </a:r>
          </a:p>
        </p:txBody>
      </p:sp>
    </p:spTree>
    <p:extLst>
      <p:ext uri="{BB962C8B-B14F-4D97-AF65-F5344CB8AC3E}">
        <p14:creationId xmlns:p14="http://schemas.microsoft.com/office/powerpoint/2010/main" val="2803367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EAD5D-A884-44A9-8EB9-D0252915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92" y="532401"/>
            <a:ext cx="8994308" cy="750611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ea typeface="游ゴシック Light"/>
              </a:rPr>
              <a:t>2</a:t>
            </a:r>
            <a:r>
              <a:rPr lang="ja-JP" altLang="en-US" sz="3200" dirty="0">
                <a:ea typeface="游ゴシック Light"/>
              </a:rPr>
              <a:t>重分離クエンチした重力双対をもつ</a:t>
            </a:r>
            <a:r>
              <a:rPr lang="en-US" altLang="ja-JP" sz="3200" dirty="0">
                <a:ea typeface="游ゴシック Light"/>
              </a:rPr>
              <a:t>CFT2</a:t>
            </a:r>
            <a:r>
              <a:rPr lang="ja-JP" altLang="en-US" sz="3200" dirty="0">
                <a:ea typeface="游ゴシック Light"/>
              </a:rPr>
              <a:t>のEE</a:t>
            </a:r>
            <a:r>
              <a:rPr lang="en-US" altLang="ja-JP" sz="3200" dirty="0">
                <a:ea typeface="游ゴシック Light"/>
              </a:rPr>
              <a:t>(2)</a:t>
            </a:r>
            <a:endParaRPr lang="ja-JP" altLang="en-US" sz="3200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4F7F0814-ECE8-4532-AD04-6CE63A1BC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2" y="4949564"/>
            <a:ext cx="7886700" cy="1250847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C53AC3-34F2-46E6-9929-6EF13A271C93}"/>
              </a:ext>
            </a:extLst>
          </p:cNvPr>
          <p:cNvSpPr/>
          <p:nvPr/>
        </p:nvSpPr>
        <p:spPr>
          <a:xfrm>
            <a:off x="516067" y="1283012"/>
            <a:ext cx="78867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２重分離クエンチの虚時間でのセットアップを円筒座標に移す</a:t>
            </a:r>
            <a:endParaRPr lang="en-US" altLang="ja-JP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　</a:t>
            </a:r>
            <a:r>
              <a:rPr lang="en-US" altLang="ja-JP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AdS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/BCFT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の処方と笠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高柳公式を用いて、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を計算する。</a:t>
            </a:r>
            <a:endParaRPr lang="en-US" altLang="ja-JP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0BFE04C-4988-4042-B304-CFB1C3A3D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7" y="3044820"/>
            <a:ext cx="3333333" cy="71428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A999CA7-451F-49C3-A4A9-35C0D73D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1" y="3894667"/>
            <a:ext cx="7981741" cy="7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56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11057F75-D019-4A42-9FB8-5DD037D3F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31" y="778585"/>
            <a:ext cx="6252107" cy="5300830"/>
          </a:xfr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DC96B5E-EF65-4AC3-92DE-EFA99F3C52DC}"/>
              </a:ext>
            </a:extLst>
          </p:cNvPr>
          <p:cNvCxnSpPr>
            <a:cxnSpLocks/>
          </p:cNvCxnSpPr>
          <p:nvPr/>
        </p:nvCxnSpPr>
        <p:spPr>
          <a:xfrm>
            <a:off x="219345" y="1959219"/>
            <a:ext cx="26353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爆発: 8 pt 25">
            <a:extLst>
              <a:ext uri="{FF2B5EF4-FFF2-40B4-BE49-F238E27FC236}">
                <a16:creationId xmlns:a16="http://schemas.microsoft.com/office/drawing/2014/main" id="{A4AC1EA7-8003-4BA9-8263-81AC2D7F751B}"/>
              </a:ext>
            </a:extLst>
          </p:cNvPr>
          <p:cNvSpPr/>
          <p:nvPr/>
        </p:nvSpPr>
        <p:spPr>
          <a:xfrm>
            <a:off x="1537592" y="1886196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AAC9416-D481-4AEF-BBBA-69BD1E7967F9}"/>
              </a:ext>
            </a:extLst>
          </p:cNvPr>
          <p:cNvCxnSpPr>
            <a:cxnSpLocks/>
          </p:cNvCxnSpPr>
          <p:nvPr/>
        </p:nvCxnSpPr>
        <p:spPr>
          <a:xfrm>
            <a:off x="1943512" y="1967033"/>
            <a:ext cx="743817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爆発: 8 pt 27">
            <a:extLst>
              <a:ext uri="{FF2B5EF4-FFF2-40B4-BE49-F238E27FC236}">
                <a16:creationId xmlns:a16="http://schemas.microsoft.com/office/drawing/2014/main" id="{4A8FDA8B-C9DF-4954-BBE2-B2D157CD2147}"/>
              </a:ext>
            </a:extLst>
          </p:cNvPr>
          <p:cNvSpPr/>
          <p:nvPr/>
        </p:nvSpPr>
        <p:spPr>
          <a:xfrm>
            <a:off x="621683" y="1855320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A7E81B-9475-4E09-BD07-4D5BF6B8C967}"/>
              </a:ext>
            </a:extLst>
          </p:cNvPr>
          <p:cNvCxnSpPr>
            <a:cxnSpLocks/>
          </p:cNvCxnSpPr>
          <p:nvPr/>
        </p:nvCxnSpPr>
        <p:spPr>
          <a:xfrm>
            <a:off x="230033" y="2960595"/>
            <a:ext cx="26353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爆発: 8 pt 29">
            <a:extLst>
              <a:ext uri="{FF2B5EF4-FFF2-40B4-BE49-F238E27FC236}">
                <a16:creationId xmlns:a16="http://schemas.microsoft.com/office/drawing/2014/main" id="{EDB23048-BF5C-4F75-B199-64B0342E7F62}"/>
              </a:ext>
            </a:extLst>
          </p:cNvPr>
          <p:cNvSpPr/>
          <p:nvPr/>
        </p:nvSpPr>
        <p:spPr>
          <a:xfrm>
            <a:off x="1549067" y="2903684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21A04EE-0440-4E38-91B5-0C5B8A9B24AC}"/>
              </a:ext>
            </a:extLst>
          </p:cNvPr>
          <p:cNvCxnSpPr>
            <a:cxnSpLocks/>
          </p:cNvCxnSpPr>
          <p:nvPr/>
        </p:nvCxnSpPr>
        <p:spPr>
          <a:xfrm>
            <a:off x="981731" y="2949977"/>
            <a:ext cx="501059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爆発: 8 pt 31">
            <a:extLst>
              <a:ext uri="{FF2B5EF4-FFF2-40B4-BE49-F238E27FC236}">
                <a16:creationId xmlns:a16="http://schemas.microsoft.com/office/drawing/2014/main" id="{E2DB37BC-BD0F-43D7-A669-338D46B33C57}"/>
              </a:ext>
            </a:extLst>
          </p:cNvPr>
          <p:cNvSpPr/>
          <p:nvPr/>
        </p:nvSpPr>
        <p:spPr>
          <a:xfrm>
            <a:off x="621683" y="2878591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0FA30C-9993-4F5B-950E-EA4417A1BBEA}"/>
              </a:ext>
            </a:extLst>
          </p:cNvPr>
          <p:cNvCxnSpPr>
            <a:cxnSpLocks/>
          </p:cNvCxnSpPr>
          <p:nvPr/>
        </p:nvCxnSpPr>
        <p:spPr>
          <a:xfrm>
            <a:off x="219345" y="3979409"/>
            <a:ext cx="26353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爆発: 8 pt 33">
            <a:extLst>
              <a:ext uri="{FF2B5EF4-FFF2-40B4-BE49-F238E27FC236}">
                <a16:creationId xmlns:a16="http://schemas.microsoft.com/office/drawing/2014/main" id="{A0170830-64DF-46E0-A23C-9E1A74A13354}"/>
              </a:ext>
            </a:extLst>
          </p:cNvPr>
          <p:cNvSpPr/>
          <p:nvPr/>
        </p:nvSpPr>
        <p:spPr>
          <a:xfrm>
            <a:off x="1541101" y="3921172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CB79EAD-FCF0-4C99-B45F-E243D3EEDF0E}"/>
              </a:ext>
            </a:extLst>
          </p:cNvPr>
          <p:cNvCxnSpPr>
            <a:cxnSpLocks/>
          </p:cNvCxnSpPr>
          <p:nvPr/>
        </p:nvCxnSpPr>
        <p:spPr>
          <a:xfrm>
            <a:off x="1072059" y="3988595"/>
            <a:ext cx="1156367" cy="3911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爆発: 8 pt 35">
            <a:extLst>
              <a:ext uri="{FF2B5EF4-FFF2-40B4-BE49-F238E27FC236}">
                <a16:creationId xmlns:a16="http://schemas.microsoft.com/office/drawing/2014/main" id="{7E7E0AFA-FA84-41FC-9166-0DDD4BD11436}"/>
              </a:ext>
            </a:extLst>
          </p:cNvPr>
          <p:cNvSpPr/>
          <p:nvPr/>
        </p:nvSpPr>
        <p:spPr>
          <a:xfrm>
            <a:off x="621870" y="3903019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86BDD7E-F7D8-4B6A-BC95-1081E6FAE065}"/>
              </a:ext>
            </a:extLst>
          </p:cNvPr>
          <p:cNvCxnSpPr>
            <a:cxnSpLocks/>
          </p:cNvCxnSpPr>
          <p:nvPr/>
        </p:nvCxnSpPr>
        <p:spPr>
          <a:xfrm flipV="1">
            <a:off x="227959" y="4980788"/>
            <a:ext cx="2676529" cy="20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爆発: 8 pt 37">
            <a:extLst>
              <a:ext uri="{FF2B5EF4-FFF2-40B4-BE49-F238E27FC236}">
                <a16:creationId xmlns:a16="http://schemas.microsoft.com/office/drawing/2014/main" id="{01B40862-020A-4902-987E-B3ED5C329D86}"/>
              </a:ext>
            </a:extLst>
          </p:cNvPr>
          <p:cNvSpPr/>
          <p:nvPr/>
        </p:nvSpPr>
        <p:spPr>
          <a:xfrm>
            <a:off x="1537034" y="4910461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爆発: 8 pt 38">
            <a:extLst>
              <a:ext uri="{FF2B5EF4-FFF2-40B4-BE49-F238E27FC236}">
                <a16:creationId xmlns:a16="http://schemas.microsoft.com/office/drawing/2014/main" id="{1F7C8B7F-49A3-4D7B-91BE-0A4C02959FDB}"/>
              </a:ext>
            </a:extLst>
          </p:cNvPr>
          <p:cNvSpPr/>
          <p:nvPr/>
        </p:nvSpPr>
        <p:spPr>
          <a:xfrm>
            <a:off x="621683" y="4910460"/>
            <a:ext cx="202352" cy="131259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2B0994A-55E4-4D56-983A-40CD50CED084}"/>
              </a:ext>
            </a:extLst>
          </p:cNvPr>
          <p:cNvCxnSpPr>
            <a:cxnSpLocks/>
          </p:cNvCxnSpPr>
          <p:nvPr/>
        </p:nvCxnSpPr>
        <p:spPr>
          <a:xfrm flipV="1">
            <a:off x="352425" y="4970167"/>
            <a:ext cx="2279320" cy="12634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爆発: 8 pt 40">
            <a:extLst>
              <a:ext uri="{FF2B5EF4-FFF2-40B4-BE49-F238E27FC236}">
                <a16:creationId xmlns:a16="http://schemas.microsoft.com/office/drawing/2014/main" id="{0980EFB5-34F2-4F7E-9951-28B2390B4765}"/>
              </a:ext>
            </a:extLst>
          </p:cNvPr>
          <p:cNvSpPr/>
          <p:nvPr/>
        </p:nvSpPr>
        <p:spPr>
          <a:xfrm>
            <a:off x="1537034" y="1844573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爆発: 8 pt 41">
            <a:extLst>
              <a:ext uri="{FF2B5EF4-FFF2-40B4-BE49-F238E27FC236}">
                <a16:creationId xmlns:a16="http://schemas.microsoft.com/office/drawing/2014/main" id="{840C5545-DC1F-4D2D-88F8-246F026EA1EB}"/>
              </a:ext>
            </a:extLst>
          </p:cNvPr>
          <p:cNvSpPr/>
          <p:nvPr/>
        </p:nvSpPr>
        <p:spPr>
          <a:xfrm>
            <a:off x="619182" y="2856698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爆発: 8 pt 42">
            <a:extLst>
              <a:ext uri="{FF2B5EF4-FFF2-40B4-BE49-F238E27FC236}">
                <a16:creationId xmlns:a16="http://schemas.microsoft.com/office/drawing/2014/main" id="{013C2591-7515-4CD2-8819-6E07386226A9}"/>
              </a:ext>
            </a:extLst>
          </p:cNvPr>
          <p:cNvSpPr/>
          <p:nvPr/>
        </p:nvSpPr>
        <p:spPr>
          <a:xfrm>
            <a:off x="1568605" y="2863386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爆発: 8 pt 43">
            <a:extLst>
              <a:ext uri="{FF2B5EF4-FFF2-40B4-BE49-F238E27FC236}">
                <a16:creationId xmlns:a16="http://schemas.microsoft.com/office/drawing/2014/main" id="{CC46C2C1-76F9-4CE9-8F75-582AE660D6F0}"/>
              </a:ext>
            </a:extLst>
          </p:cNvPr>
          <p:cNvSpPr/>
          <p:nvPr/>
        </p:nvSpPr>
        <p:spPr>
          <a:xfrm>
            <a:off x="619182" y="3874277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爆発: 8 pt 44">
            <a:extLst>
              <a:ext uri="{FF2B5EF4-FFF2-40B4-BE49-F238E27FC236}">
                <a16:creationId xmlns:a16="http://schemas.microsoft.com/office/drawing/2014/main" id="{9A918A9E-6021-423F-8B8A-49F0E19D06F7}"/>
              </a:ext>
            </a:extLst>
          </p:cNvPr>
          <p:cNvSpPr/>
          <p:nvPr/>
        </p:nvSpPr>
        <p:spPr>
          <a:xfrm>
            <a:off x="1545124" y="3885258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爆発: 8 pt 45">
            <a:extLst>
              <a:ext uri="{FF2B5EF4-FFF2-40B4-BE49-F238E27FC236}">
                <a16:creationId xmlns:a16="http://schemas.microsoft.com/office/drawing/2014/main" id="{1011B23A-C736-4658-9AA5-A5A307A11198}"/>
              </a:ext>
            </a:extLst>
          </p:cNvPr>
          <p:cNvSpPr/>
          <p:nvPr/>
        </p:nvSpPr>
        <p:spPr>
          <a:xfrm>
            <a:off x="650955" y="4893965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爆発: 8 pt 46">
            <a:extLst>
              <a:ext uri="{FF2B5EF4-FFF2-40B4-BE49-F238E27FC236}">
                <a16:creationId xmlns:a16="http://schemas.microsoft.com/office/drawing/2014/main" id="{5E5B9CA8-2F17-4BCE-972D-F1808E0E7ECF}"/>
              </a:ext>
            </a:extLst>
          </p:cNvPr>
          <p:cNvSpPr/>
          <p:nvPr/>
        </p:nvSpPr>
        <p:spPr>
          <a:xfrm>
            <a:off x="1537034" y="4883603"/>
            <a:ext cx="202352" cy="184972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9367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7CBAC-B90B-4499-8531-E96B6350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9"/>
            <a:ext cx="5534025" cy="792556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Gravity dual の計算式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F3B113-0191-47C9-BED9-F8A4F766AACE}"/>
              </a:ext>
            </a:extLst>
          </p:cNvPr>
          <p:cNvSpPr txBox="1"/>
          <p:nvPr/>
        </p:nvSpPr>
        <p:spPr>
          <a:xfrm>
            <a:off x="297460" y="1134270"/>
            <a:ext cx="87131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AdS</a:t>
            </a:r>
            <a:r>
              <a:rPr lang="ja-JP" altLang="en-US" sz="2800" dirty="0" err="1"/>
              <a:t>の描</a:t>
            </a:r>
            <a:r>
              <a:rPr lang="ja-JP" altLang="en-US" sz="2800" dirty="0"/>
              <a:t>像は１重分離クエンチのときのみ計算した</a:t>
            </a:r>
            <a:endParaRPr lang="en-US" altLang="ja-JP" sz="2800" dirty="0"/>
          </a:p>
          <a:p>
            <a:r>
              <a:rPr lang="ja-JP" altLang="en-US" sz="2800" dirty="0"/>
              <a:t>２重分離クエンチについては行っていない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CFT</a:t>
            </a:r>
            <a:r>
              <a:rPr lang="ja-JP" altLang="en-US" sz="2800" dirty="0"/>
              <a:t>の虚時間でのセットアップは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右の</a:t>
            </a:r>
            <a:r>
              <a:rPr lang="en-US" altLang="ja-JP" sz="2800" dirty="0"/>
              <a:t>ζ</a:t>
            </a:r>
            <a:r>
              <a:rPr lang="ja-JP" altLang="en-US" sz="2800" dirty="0"/>
              <a:t>座標に</a:t>
            </a:r>
            <a:r>
              <a:rPr lang="en-US" altLang="ja-JP" sz="2800" dirty="0"/>
              <a:t>Poincare</a:t>
            </a:r>
            <a:r>
              <a:rPr lang="ja-JP" altLang="en-US" sz="2800" dirty="0"/>
              <a:t>座標が対応すると仮定して</a:t>
            </a:r>
            <a:r>
              <a:rPr lang="en-US" altLang="ja-JP" sz="2800" dirty="0"/>
              <a:t>w</a:t>
            </a:r>
            <a:r>
              <a:rPr lang="ja-JP" altLang="en-US" sz="2800" dirty="0"/>
              <a:t>座標の双対を計算</a:t>
            </a:r>
            <a:endParaRPr lang="en-US" altLang="ja-JP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67E4C2-D78E-48BB-9030-F74BBA1B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54" y="2973569"/>
            <a:ext cx="6048979" cy="26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7CBAC-B90B-4499-8531-E96B6350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57641"/>
            <a:ext cx="6810375" cy="792556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Gravity dual の計算式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67E4C2-D78E-48BB-9030-F74BBA1B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97" y="1118014"/>
            <a:ext cx="3904628" cy="170241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EC0A9AF-6127-4A56-B0CB-FB1582CAC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0" y="2918559"/>
            <a:ext cx="7295239" cy="7904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9599D1-5860-4A40-8ED6-D53404556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0" y="3807162"/>
            <a:ext cx="7485715" cy="26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2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7CBAC-B90B-4499-8531-E96B6350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21875"/>
            <a:ext cx="7439025" cy="792556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Gravity dual の計算式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67E4C2-D78E-48BB-9030-F74BBA1B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66" y="1114431"/>
            <a:ext cx="4153064" cy="181073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4D95CD1-042A-44F8-99CC-AE55B790E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8" y="5113166"/>
            <a:ext cx="8724270" cy="93533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C1D5608-B5E3-4F13-BF5D-8B1FA5B7C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" y="3429000"/>
            <a:ext cx="9010296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330D1-8D77-4903-9FDB-91628B45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23" y="432906"/>
            <a:ext cx="5809464" cy="726432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240691-FAD1-4A57-92F7-5C86F581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23" y="4232189"/>
            <a:ext cx="8215470" cy="219290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26" indent="-514326">
              <a:buFont typeface="+mj-ea"/>
              <a:buAutoNum type="circleNumDbPlain"/>
            </a:pPr>
            <a:r>
              <a:rPr lang="ja-JP" altLang="en-US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重力双対をもつ共形場理論での急速な緩和時間を確認した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514326" indent="-514326">
              <a:buFont typeface="+mj-ea"/>
              <a:buAutoNum type="circleNumDbPlain"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反ドジッター時空の重力の効果を用いて、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についてのある不等式を予想した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368017-C1F3-4140-A345-B9F3749F95C8}"/>
              </a:ext>
            </a:extLst>
          </p:cNvPr>
          <p:cNvSpPr txBox="1"/>
          <p:nvPr/>
        </p:nvSpPr>
        <p:spPr>
          <a:xfrm>
            <a:off x="523323" y="1203883"/>
            <a:ext cx="8215470" cy="142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２次元共形場理論の真空を分離クエンチして、　　　　　　　　　　</a:t>
            </a:r>
            <a:r>
              <a:rPr lang="ja-JP" altLang="en-US" sz="3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エンタングルメントエントロピー</a:t>
            </a:r>
            <a:r>
              <a:rPr lang="en-US" altLang="ja-JP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(EE)</a:t>
            </a:r>
            <a:r>
              <a:rPr lang="ja-JP" altLang="en-US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の時間発展を　調べた</a:t>
            </a:r>
            <a:endParaRPr lang="en-US" altLang="ja-JP" sz="133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FF60285-B1B0-4F53-86CA-09678FFD5AB6}"/>
              </a:ext>
            </a:extLst>
          </p:cNvPr>
          <p:cNvSpPr txBox="1">
            <a:spLocks/>
          </p:cNvSpPr>
          <p:nvPr/>
        </p:nvSpPr>
        <p:spPr>
          <a:xfrm>
            <a:off x="523323" y="3429000"/>
            <a:ext cx="7872532" cy="697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B48038-FE30-434D-A76D-39EB1CB33754}"/>
              </a:ext>
            </a:extLst>
          </p:cNvPr>
          <p:cNvSpPr txBox="1"/>
          <p:nvPr/>
        </p:nvSpPr>
        <p:spPr>
          <a:xfrm>
            <a:off x="590782" y="2731865"/>
            <a:ext cx="796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→臨界点上の量子系の熱平衡化の理解につながる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1909A0-8211-40EE-B9C6-14FC938C234C}"/>
              </a:ext>
            </a:extLst>
          </p:cNvPr>
          <p:cNvSpPr/>
          <p:nvPr/>
        </p:nvSpPr>
        <p:spPr>
          <a:xfrm>
            <a:off x="590782" y="1239260"/>
            <a:ext cx="3210887" cy="4596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0D30FD-13EE-47E6-93AB-95FF56DB11FA}"/>
              </a:ext>
            </a:extLst>
          </p:cNvPr>
          <p:cNvSpPr/>
          <p:nvPr/>
        </p:nvSpPr>
        <p:spPr>
          <a:xfrm>
            <a:off x="590782" y="1702729"/>
            <a:ext cx="5562368" cy="4596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1ADDFB2-8A24-4381-ACEC-4964CEB0E8E4}"/>
              </a:ext>
            </a:extLst>
          </p:cNvPr>
          <p:cNvSpPr/>
          <p:nvPr/>
        </p:nvSpPr>
        <p:spPr>
          <a:xfrm>
            <a:off x="1087444" y="4287121"/>
            <a:ext cx="4809695" cy="4596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126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0350749-6A41-475E-887B-800A9BAF8D94}"/>
              </a:ext>
            </a:extLst>
          </p:cNvPr>
          <p:cNvSpPr/>
          <p:nvPr/>
        </p:nvSpPr>
        <p:spPr>
          <a:xfrm>
            <a:off x="635895" y="3050475"/>
            <a:ext cx="8053577" cy="82837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639568-B020-4096-A91B-907FA77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86" y="309868"/>
            <a:ext cx="8501792" cy="1190643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用語</a:t>
            </a:r>
            <a:r>
              <a:rPr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エンタングルメントエントロピー</a:t>
            </a:r>
            <a:r>
              <a:rPr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(EE)</a:t>
            </a:r>
            <a:r>
              <a:rPr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</a:t>
            </a:r>
            <a:r>
              <a:rPr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?</a:t>
            </a:r>
            <a:endParaRPr kumimoji="1" lang="ja-JP" altLang="en-US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C674A1-C3FE-48D2-BBEC-3341DF028C3F}"/>
              </a:ext>
            </a:extLst>
          </p:cNvPr>
          <p:cNvSpPr/>
          <p:nvPr/>
        </p:nvSpPr>
        <p:spPr>
          <a:xfrm>
            <a:off x="7650285" y="1829448"/>
            <a:ext cx="12105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空間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7ADC42-D315-4C80-9421-A62FA0064CF9}"/>
              </a:ext>
            </a:extLst>
          </p:cNvPr>
          <p:cNvSpPr/>
          <p:nvPr/>
        </p:nvSpPr>
        <p:spPr>
          <a:xfrm>
            <a:off x="4199199" y="1251621"/>
            <a:ext cx="5309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endParaRPr lang="ja-JP" altLang="en-US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16E408-7032-4C39-A9E5-150A6C7441B1}"/>
              </a:ext>
            </a:extLst>
          </p:cNvPr>
          <p:cNvSpPr txBox="1"/>
          <p:nvPr/>
        </p:nvSpPr>
        <p:spPr>
          <a:xfrm>
            <a:off x="324446" y="3945584"/>
            <a:ext cx="867647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空間を２つの領域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A,B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に分ける。全体の密度行列     </a:t>
            </a:r>
            <a:r>
              <a:rPr lang="ja-JP" altLang="en-US" sz="28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でトレースしてできる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の密度行列       のエントロピーをエンタングルメントエントロピー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(EE)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1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 非平衡量子系でのエントロピーを定義する量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の下限を与える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2-Renyi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エントロピーを測る実験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R. Islam et al., 	Nature 2015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ECF1DA5-6260-4944-B50E-6D546009B47B}"/>
              </a:ext>
            </a:extLst>
          </p:cNvPr>
          <p:cNvSpPr/>
          <p:nvPr/>
        </p:nvSpPr>
        <p:spPr>
          <a:xfrm>
            <a:off x="1874097" y="1284727"/>
            <a:ext cx="5309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endParaRPr lang="ja-JP" altLang="en-US" sz="5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0D6636-CEBE-46D3-9D58-C4B2DA509CEC}"/>
              </a:ext>
            </a:extLst>
          </p:cNvPr>
          <p:cNvSpPr/>
          <p:nvPr/>
        </p:nvSpPr>
        <p:spPr>
          <a:xfrm>
            <a:off x="6368652" y="1263237"/>
            <a:ext cx="5309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endParaRPr lang="ja-JP" altLang="en-US" sz="5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259CABD-2834-42E3-8A9B-8F7575BF0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31" y="2591746"/>
            <a:ext cx="4172626" cy="1102001"/>
          </a:xfrm>
          <a:prstGeom prst="rect">
            <a:avLst/>
          </a:prstGeom>
        </p:spPr>
      </p:pic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7A43C817-A750-48D7-8903-5E9E130E8B32}"/>
              </a:ext>
            </a:extLst>
          </p:cNvPr>
          <p:cNvSpPr/>
          <p:nvPr/>
        </p:nvSpPr>
        <p:spPr>
          <a:xfrm>
            <a:off x="1055258" y="2152618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F9E562F5-52E0-4BDE-876B-0B6044FCBFA1}"/>
              </a:ext>
            </a:extLst>
          </p:cNvPr>
          <p:cNvSpPr/>
          <p:nvPr/>
        </p:nvSpPr>
        <p:spPr>
          <a:xfrm>
            <a:off x="1304130" y="2152618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B64D8A6B-4658-48E5-8B9B-1FFC788537C9}"/>
              </a:ext>
            </a:extLst>
          </p:cNvPr>
          <p:cNvSpPr/>
          <p:nvPr/>
        </p:nvSpPr>
        <p:spPr>
          <a:xfrm>
            <a:off x="1561390" y="2152618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FE98D61B-8D62-4809-A4CA-7CFF683E1ABC}"/>
              </a:ext>
            </a:extLst>
          </p:cNvPr>
          <p:cNvSpPr/>
          <p:nvPr/>
        </p:nvSpPr>
        <p:spPr>
          <a:xfrm>
            <a:off x="1810265" y="2152618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00498275-E4DD-46F2-BC07-66CF522AFC7F}"/>
              </a:ext>
            </a:extLst>
          </p:cNvPr>
          <p:cNvSpPr/>
          <p:nvPr/>
        </p:nvSpPr>
        <p:spPr>
          <a:xfrm>
            <a:off x="2059138" y="2152618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BAA86D8B-709B-44D3-8FCB-63CC76999AD6}"/>
              </a:ext>
            </a:extLst>
          </p:cNvPr>
          <p:cNvSpPr/>
          <p:nvPr/>
        </p:nvSpPr>
        <p:spPr>
          <a:xfrm>
            <a:off x="2308010" y="2152618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4DB5B3DA-3C5A-4F52-AF2D-8B331D53CC63}"/>
              </a:ext>
            </a:extLst>
          </p:cNvPr>
          <p:cNvSpPr/>
          <p:nvPr/>
        </p:nvSpPr>
        <p:spPr>
          <a:xfrm>
            <a:off x="2565270" y="2152618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ADBC1CBA-A7A3-4EDD-88F3-62B6E20A383C}"/>
              </a:ext>
            </a:extLst>
          </p:cNvPr>
          <p:cNvSpPr/>
          <p:nvPr/>
        </p:nvSpPr>
        <p:spPr>
          <a:xfrm>
            <a:off x="2814145" y="2152618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7B0C4C1F-9F4C-4518-8A04-0CEABBCC117E}"/>
              </a:ext>
            </a:extLst>
          </p:cNvPr>
          <p:cNvSpPr/>
          <p:nvPr/>
        </p:nvSpPr>
        <p:spPr>
          <a:xfrm>
            <a:off x="3063018" y="2152617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482B3DBB-8C52-4DFB-B17F-3EABEF96DA2F}"/>
              </a:ext>
            </a:extLst>
          </p:cNvPr>
          <p:cNvSpPr/>
          <p:nvPr/>
        </p:nvSpPr>
        <p:spPr>
          <a:xfrm>
            <a:off x="3311890" y="2152614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531AAC0C-F41E-4E4B-A209-D55B5D454628}"/>
              </a:ext>
            </a:extLst>
          </p:cNvPr>
          <p:cNvSpPr/>
          <p:nvPr/>
        </p:nvSpPr>
        <p:spPr>
          <a:xfrm>
            <a:off x="3555169" y="2156754"/>
            <a:ext cx="192948" cy="19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A82D1C0E-96D2-4E09-83F1-EF32E9EBCB4D}"/>
              </a:ext>
            </a:extLst>
          </p:cNvPr>
          <p:cNvSpPr/>
          <p:nvPr/>
        </p:nvSpPr>
        <p:spPr>
          <a:xfrm>
            <a:off x="3804042" y="2156754"/>
            <a:ext cx="192948" cy="19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8183FF60-E120-46BC-A7C2-13227C0FBAEB}"/>
              </a:ext>
            </a:extLst>
          </p:cNvPr>
          <p:cNvSpPr/>
          <p:nvPr/>
        </p:nvSpPr>
        <p:spPr>
          <a:xfrm>
            <a:off x="4052914" y="2156754"/>
            <a:ext cx="192948" cy="19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5ECBA430-7408-4FE2-9B62-CD2086FB514B}"/>
              </a:ext>
            </a:extLst>
          </p:cNvPr>
          <p:cNvSpPr/>
          <p:nvPr/>
        </p:nvSpPr>
        <p:spPr>
          <a:xfrm>
            <a:off x="4301786" y="2156753"/>
            <a:ext cx="192948" cy="19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EC6EC9ED-A77E-479B-93A0-982B9A46E05D}"/>
              </a:ext>
            </a:extLst>
          </p:cNvPr>
          <p:cNvSpPr/>
          <p:nvPr/>
        </p:nvSpPr>
        <p:spPr>
          <a:xfrm>
            <a:off x="4553454" y="2152618"/>
            <a:ext cx="192948" cy="19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0F83D025-B4B2-4333-95A4-C29FD83184E7}"/>
              </a:ext>
            </a:extLst>
          </p:cNvPr>
          <p:cNvSpPr/>
          <p:nvPr/>
        </p:nvSpPr>
        <p:spPr>
          <a:xfrm>
            <a:off x="4802326" y="2152618"/>
            <a:ext cx="192948" cy="19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ABE93B63-EAA9-42D7-8654-C14EE8E95F24}"/>
              </a:ext>
            </a:extLst>
          </p:cNvPr>
          <p:cNvSpPr/>
          <p:nvPr/>
        </p:nvSpPr>
        <p:spPr>
          <a:xfrm>
            <a:off x="5051198" y="2152617"/>
            <a:ext cx="192948" cy="19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67679C59-99F2-42AB-8308-50A256EE3A1C}"/>
              </a:ext>
            </a:extLst>
          </p:cNvPr>
          <p:cNvSpPr/>
          <p:nvPr/>
        </p:nvSpPr>
        <p:spPr>
          <a:xfrm>
            <a:off x="5300073" y="2152614"/>
            <a:ext cx="192948" cy="19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76AAEBF5-F637-4945-8A0E-71F06771D8F8}"/>
              </a:ext>
            </a:extLst>
          </p:cNvPr>
          <p:cNvSpPr/>
          <p:nvPr/>
        </p:nvSpPr>
        <p:spPr>
          <a:xfrm>
            <a:off x="5550342" y="2152617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8772F6EA-5FB0-4BE4-B71E-343029A83709}"/>
              </a:ext>
            </a:extLst>
          </p:cNvPr>
          <p:cNvSpPr/>
          <p:nvPr/>
        </p:nvSpPr>
        <p:spPr>
          <a:xfrm>
            <a:off x="5799217" y="2152617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40A0C196-AE33-4C92-B6BA-B50F830EE26D}"/>
              </a:ext>
            </a:extLst>
          </p:cNvPr>
          <p:cNvSpPr/>
          <p:nvPr/>
        </p:nvSpPr>
        <p:spPr>
          <a:xfrm>
            <a:off x="6048090" y="2152614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3B15606A-8380-41D7-A977-DF21F55CD0E0}"/>
              </a:ext>
            </a:extLst>
          </p:cNvPr>
          <p:cNvSpPr/>
          <p:nvPr/>
        </p:nvSpPr>
        <p:spPr>
          <a:xfrm>
            <a:off x="6296962" y="2152614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8F4EE543-E2FE-447F-B7F1-976B75FD0666}"/>
              </a:ext>
            </a:extLst>
          </p:cNvPr>
          <p:cNvSpPr/>
          <p:nvPr/>
        </p:nvSpPr>
        <p:spPr>
          <a:xfrm>
            <a:off x="6554222" y="2152617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8DB94C4F-0803-4E81-B0FF-99F8E08E1FD2}"/>
              </a:ext>
            </a:extLst>
          </p:cNvPr>
          <p:cNvSpPr/>
          <p:nvPr/>
        </p:nvSpPr>
        <p:spPr>
          <a:xfrm>
            <a:off x="6803097" y="2152617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7C5997F6-8AFD-4FEE-A53F-C6B684BC2057}"/>
              </a:ext>
            </a:extLst>
          </p:cNvPr>
          <p:cNvSpPr/>
          <p:nvPr/>
        </p:nvSpPr>
        <p:spPr>
          <a:xfrm>
            <a:off x="7051970" y="2152614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10BEBF73-7BDF-4652-845A-1892359B5481}"/>
              </a:ext>
            </a:extLst>
          </p:cNvPr>
          <p:cNvSpPr/>
          <p:nvPr/>
        </p:nvSpPr>
        <p:spPr>
          <a:xfrm>
            <a:off x="7300842" y="2152614"/>
            <a:ext cx="192948" cy="19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E17292-80D7-43F4-B410-BAE8D0666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56" y="4048432"/>
            <a:ext cx="282391" cy="36710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2CA0947-EECF-4B44-9FB6-B0C6F754A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54" y="4415541"/>
            <a:ext cx="620071" cy="488901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270F703-008D-45BF-B7A2-9F0D4C9DE883}"/>
              </a:ext>
            </a:extLst>
          </p:cNvPr>
          <p:cNvSpPr/>
          <p:nvPr/>
        </p:nvSpPr>
        <p:spPr>
          <a:xfrm>
            <a:off x="1931384" y="2983737"/>
            <a:ext cx="13805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 :</a:t>
            </a:r>
            <a:r>
              <a:rPr lang="en-US" altLang="ja-JP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ja-JP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67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2577077-A249-43E4-B60A-A11773CA7DE4}"/>
              </a:ext>
            </a:extLst>
          </p:cNvPr>
          <p:cNvSpPr/>
          <p:nvPr/>
        </p:nvSpPr>
        <p:spPr>
          <a:xfrm>
            <a:off x="397118" y="4215343"/>
            <a:ext cx="4640337" cy="23422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B1240D-D853-4C00-B758-DC203218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31" y="348588"/>
            <a:ext cx="8390824" cy="938904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用語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次元共形場理論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(CFT)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とは？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17352-1172-492B-8DF0-7975DE67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05" y="1407898"/>
            <a:ext cx="8701588" cy="261068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空間１次元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+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時間１次元の、スケール不変な場の理論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→　臨界点上の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１次元量子系を記述する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9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中心電荷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という、系の自由度を表すパラメータを持つ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massless</a:t>
            </a:r>
            <a:r>
              <a:rPr lang="ja-JP" altLang="en-US" sz="2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自由ディラック場  →  </a:t>
            </a:r>
            <a:endParaRPr lang="en-US" altLang="ja-JP" sz="2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178" lvl="1" indent="0">
              <a:buNone/>
            </a:pPr>
            <a:r>
              <a:rPr lang="ja-JP" altLang="en-US" sz="2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2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</a:t>
            </a:r>
            <a:r>
              <a:rPr lang="ja-JP" altLang="en-US" sz="2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臨界イジングモデル           →  </a:t>
            </a:r>
            <a:endParaRPr lang="en-US" altLang="ja-JP" sz="26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F15BA7F-98EF-4CFF-96AD-CABA2BEC572B}"/>
              </a:ext>
            </a:extLst>
          </p:cNvPr>
          <p:cNvCxnSpPr>
            <a:cxnSpLocks/>
          </p:cNvCxnSpPr>
          <p:nvPr/>
        </p:nvCxnSpPr>
        <p:spPr>
          <a:xfrm>
            <a:off x="5308100" y="5355077"/>
            <a:ext cx="3375242" cy="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CA85BE-3314-4858-A7DB-24F938415831}"/>
              </a:ext>
            </a:extLst>
          </p:cNvPr>
          <p:cNvCxnSpPr>
            <a:cxnSpLocks/>
          </p:cNvCxnSpPr>
          <p:nvPr/>
        </p:nvCxnSpPr>
        <p:spPr>
          <a:xfrm>
            <a:off x="6856056" y="5353938"/>
            <a:ext cx="1253471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63AFE1-6ABE-4A8A-A2E1-058C05993A59}"/>
              </a:ext>
            </a:extLst>
          </p:cNvPr>
          <p:cNvSpPr/>
          <p:nvPr/>
        </p:nvSpPr>
        <p:spPr>
          <a:xfrm>
            <a:off x="7342399" y="4510437"/>
            <a:ext cx="3502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endParaRPr lang="ja-JP" altLang="en-US" sz="4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3E794F17-5FD3-4057-9604-0D00CF9384F8}"/>
              </a:ext>
            </a:extLst>
          </p:cNvPr>
          <p:cNvSpPr/>
          <p:nvPr/>
        </p:nvSpPr>
        <p:spPr>
          <a:xfrm flipV="1">
            <a:off x="6943695" y="5061552"/>
            <a:ext cx="1147629" cy="584772"/>
          </a:xfrm>
          <a:prstGeom prst="arc">
            <a:avLst>
              <a:gd name="adj1" fmla="val 1863838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CB3376D-40B9-4B2F-B00C-1FDE26259B72}"/>
              </a:ext>
            </a:extLst>
          </p:cNvPr>
          <p:cNvSpPr/>
          <p:nvPr/>
        </p:nvSpPr>
        <p:spPr>
          <a:xfrm flipH="1" flipV="1">
            <a:off x="6879169" y="5049048"/>
            <a:ext cx="1147629" cy="584772"/>
          </a:xfrm>
          <a:prstGeom prst="arc">
            <a:avLst>
              <a:gd name="adj1" fmla="val 1863838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3750C0-8D09-4259-B12F-B8DE5CC8A996}"/>
              </a:ext>
            </a:extLst>
          </p:cNvPr>
          <p:cNvSpPr/>
          <p:nvPr/>
        </p:nvSpPr>
        <p:spPr>
          <a:xfrm>
            <a:off x="7224547" y="5353938"/>
            <a:ext cx="5164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</a:t>
            </a:r>
            <a:endParaRPr lang="ja-JP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3F6BCBA-ADD8-413C-96AB-EC20AAC9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90" y="3044013"/>
            <a:ext cx="857143" cy="27619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D799680-A2DF-4917-8CA9-42F4E1E31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11" y="3474154"/>
            <a:ext cx="1276191" cy="39047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ECD7C2-C0E9-4CD1-A695-D0FDD98BD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58" y="4893987"/>
            <a:ext cx="1433340" cy="36469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302CB5-5762-402D-8EB2-CD452AAA6BB2}"/>
              </a:ext>
            </a:extLst>
          </p:cNvPr>
          <p:cNvSpPr/>
          <p:nvPr/>
        </p:nvSpPr>
        <p:spPr>
          <a:xfrm>
            <a:off x="615272" y="4224946"/>
            <a:ext cx="4132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２次元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の真空の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  <a:endParaRPr lang="ja-JP" altLang="en-US" sz="3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32A686F8-A657-4EDE-8BF1-D8E97B460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83" y="4888118"/>
            <a:ext cx="2495239" cy="8095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D3F45D2-BC2B-42DD-8D65-A25EDC8C8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98" y="2713239"/>
            <a:ext cx="205797" cy="21790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71E65B6-44F4-4F98-9368-2A609B49857E}"/>
              </a:ext>
            </a:extLst>
          </p:cNvPr>
          <p:cNvSpPr/>
          <p:nvPr/>
        </p:nvSpPr>
        <p:spPr>
          <a:xfrm>
            <a:off x="1084149" y="5815022"/>
            <a:ext cx="31951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ε:UV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カットオフ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)</a:t>
            </a:r>
            <a:endParaRPr lang="ja-JP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068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3EBC6A3-5EAF-48DA-99F4-E8AF16C61E58}"/>
              </a:ext>
            </a:extLst>
          </p:cNvPr>
          <p:cNvSpPr/>
          <p:nvPr/>
        </p:nvSpPr>
        <p:spPr>
          <a:xfrm>
            <a:off x="331621" y="3642702"/>
            <a:ext cx="5574388" cy="272329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8647181-59EC-4BAE-955F-68F05806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28" y="346524"/>
            <a:ext cx="8841865" cy="814921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用語</a:t>
            </a:r>
            <a:r>
              <a:rPr lang="en-US" altLang="ja-JP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重力双対をもつ２次元</a:t>
            </a:r>
            <a:r>
              <a:rPr lang="en-US" altLang="ja-JP" sz="4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とは？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39B65C-84FF-4F65-BDB5-484FDCA5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88" y="1203620"/>
            <a:ext cx="8486743" cy="2625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３次元反ドジッター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32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AdS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時空上の場の物理量に一致する物理量をもつような、特殊なクラスの    ２次元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のこと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cf. </a:t>
            </a:r>
            <a:r>
              <a:rPr lang="en-US" altLang="ja-JP" sz="32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AdS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/CFT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     (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必要条件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E9ED09-B842-482F-BB2C-8BEEEE52EFB4}"/>
              </a:ext>
            </a:extLst>
          </p:cNvPr>
          <p:cNvCxnSpPr>
            <a:cxnSpLocks/>
          </p:cNvCxnSpPr>
          <p:nvPr/>
        </p:nvCxnSpPr>
        <p:spPr>
          <a:xfrm>
            <a:off x="5476051" y="2086796"/>
            <a:ext cx="2367995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D6F510A9-8E73-4294-85E6-E3D42DEDFB40}"/>
              </a:ext>
            </a:extLst>
          </p:cNvPr>
          <p:cNvSpPr/>
          <p:nvPr/>
        </p:nvSpPr>
        <p:spPr>
          <a:xfrm rot="21100895">
            <a:off x="5884998" y="3622667"/>
            <a:ext cx="1558155" cy="2821144"/>
          </a:xfrm>
          <a:prstGeom prst="parallelogram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CB8FC0-36BB-4339-9EB2-DB620C3FFBA2}"/>
              </a:ext>
            </a:extLst>
          </p:cNvPr>
          <p:cNvSpPr/>
          <p:nvPr/>
        </p:nvSpPr>
        <p:spPr>
          <a:xfrm>
            <a:off x="5561351" y="3573636"/>
            <a:ext cx="16207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ctr"/>
            <a:r>
              <a:rPr lang="en-US" altLang="ja-JP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CFT</a:t>
            </a:r>
            <a:endParaRPr lang="ja-JP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AA3DB0E3-59E9-44A2-BDA5-764E1ED211BE}"/>
              </a:ext>
            </a:extLst>
          </p:cNvPr>
          <p:cNvSpPr/>
          <p:nvPr/>
        </p:nvSpPr>
        <p:spPr>
          <a:xfrm rot="11103346">
            <a:off x="7460080" y="2292489"/>
            <a:ext cx="2843161" cy="2273020"/>
          </a:xfrm>
          <a:prstGeom prst="arc">
            <a:avLst>
              <a:gd name="adj1" fmla="val 16200000"/>
              <a:gd name="adj2" fmla="val 21174305"/>
            </a:avLst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27FF670A-B4A6-46C6-8708-6BF1A220420B}"/>
              </a:ext>
            </a:extLst>
          </p:cNvPr>
          <p:cNvSpPr/>
          <p:nvPr/>
        </p:nvSpPr>
        <p:spPr>
          <a:xfrm rot="10496654" flipV="1">
            <a:off x="7395677" y="5597716"/>
            <a:ext cx="2833403" cy="2483258"/>
          </a:xfrm>
          <a:prstGeom prst="arc">
            <a:avLst>
              <a:gd name="adj1" fmla="val 16200000"/>
              <a:gd name="adj2" fmla="val 20824123"/>
            </a:avLst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9321EE-E314-4739-A99F-F3E780F1FDD0}"/>
              </a:ext>
            </a:extLst>
          </p:cNvPr>
          <p:cNvSpPr/>
          <p:nvPr/>
        </p:nvSpPr>
        <p:spPr>
          <a:xfrm>
            <a:off x="7744075" y="3612872"/>
            <a:ext cx="11660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AdS</a:t>
            </a:r>
            <a:endParaRPr lang="ja-JP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2B2481-A055-4177-A8A3-6F0CA4CDA7E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429740" y="4944769"/>
            <a:ext cx="632795" cy="1359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2C98AFB-3F33-4CA1-BC6D-3E8A7D5A0D3A}"/>
              </a:ext>
            </a:extLst>
          </p:cNvPr>
          <p:cNvSpPr/>
          <p:nvPr/>
        </p:nvSpPr>
        <p:spPr>
          <a:xfrm>
            <a:off x="6362251" y="4291194"/>
            <a:ext cx="5158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F15F9DB0-258D-4D0A-AC6D-FE09314BB7A3}"/>
              </a:ext>
            </a:extLst>
          </p:cNvPr>
          <p:cNvSpPr/>
          <p:nvPr/>
        </p:nvSpPr>
        <p:spPr>
          <a:xfrm>
            <a:off x="6462775" y="4944769"/>
            <a:ext cx="2132522" cy="460144"/>
          </a:xfrm>
          <a:custGeom>
            <a:avLst/>
            <a:gdLst>
              <a:gd name="connsiteX0" fmla="*/ 0 w 2053430"/>
              <a:gd name="connsiteY0" fmla="*/ 120316 h 386906"/>
              <a:gd name="connsiteX1" fmla="*/ 2045369 w 2053430"/>
              <a:gd name="connsiteY1" fmla="*/ 385010 h 386906"/>
              <a:gd name="connsiteX2" fmla="*/ 577516 w 2053430"/>
              <a:gd name="connsiteY2" fmla="*/ 0 h 38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3430" h="386906">
                <a:moveTo>
                  <a:pt x="0" y="120316"/>
                </a:moveTo>
                <a:cubicBezTo>
                  <a:pt x="974558" y="262689"/>
                  <a:pt x="1949117" y="405063"/>
                  <a:pt x="2045369" y="385010"/>
                </a:cubicBezTo>
                <a:cubicBezTo>
                  <a:pt x="2141621" y="364957"/>
                  <a:pt x="1359568" y="182478"/>
                  <a:pt x="577516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7AA58F2E-21D7-48A5-87D0-FB9096520A6E}"/>
              </a:ext>
            </a:extLst>
          </p:cNvPr>
          <p:cNvSpPr/>
          <p:nvPr/>
        </p:nvSpPr>
        <p:spPr>
          <a:xfrm>
            <a:off x="6275360" y="2089813"/>
            <a:ext cx="419451" cy="53214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9CEA1E-7F78-4EB7-BA3F-FDF88032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697" y="2721864"/>
            <a:ext cx="1207351" cy="374279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150A605-2607-4F0F-AA3E-748B181DFD30}"/>
              </a:ext>
            </a:extLst>
          </p:cNvPr>
          <p:cNvSpPr/>
          <p:nvPr/>
        </p:nvSpPr>
        <p:spPr>
          <a:xfrm>
            <a:off x="336656" y="4306552"/>
            <a:ext cx="55743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重力双対をもつ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CFT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の真空の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EE</a:t>
            </a:r>
          </a:p>
          <a:p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=   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測地線の長さ 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 4G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</a:t>
            </a:r>
            <a:endParaRPr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21CD3A-6DB4-47AC-AFCD-5F8FD65BEB8D}"/>
              </a:ext>
            </a:extLst>
          </p:cNvPr>
          <p:cNvSpPr txBox="1"/>
          <p:nvPr/>
        </p:nvSpPr>
        <p:spPr>
          <a:xfrm>
            <a:off x="1867585" y="3663823"/>
            <a:ext cx="2502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笠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高柳公式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3ABD3DC-C1AF-411E-80A9-A30F384DEF9E}"/>
              </a:ext>
            </a:extLst>
          </p:cNvPr>
          <p:cNvSpPr/>
          <p:nvPr/>
        </p:nvSpPr>
        <p:spPr>
          <a:xfrm>
            <a:off x="7154660" y="5017555"/>
            <a:ext cx="7487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γ</a:t>
            </a:r>
            <a:endParaRPr lang="ja-JP" altLang="en-US" sz="48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D9922F46-5529-447F-B5A0-73FF3FADC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5433053"/>
            <a:ext cx="4639160" cy="7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B6A065F-15B5-4729-89B5-46BC491E2C2D}"/>
              </a:ext>
            </a:extLst>
          </p:cNvPr>
          <p:cNvSpPr/>
          <p:nvPr/>
        </p:nvSpPr>
        <p:spPr>
          <a:xfrm>
            <a:off x="4946166" y="5670028"/>
            <a:ext cx="3998678" cy="68652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8330D1-8D77-4903-9FDB-91628B45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37" y="311584"/>
            <a:ext cx="3734746" cy="726432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内容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5B0228C-1BAC-48DF-8714-0C619372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3" y="2853397"/>
            <a:ext cx="3328526" cy="2489120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E00881F-720D-4444-A52C-DABF78784931}"/>
              </a:ext>
            </a:extLst>
          </p:cNvPr>
          <p:cNvSpPr/>
          <p:nvPr/>
        </p:nvSpPr>
        <p:spPr>
          <a:xfrm>
            <a:off x="273767" y="5695986"/>
            <a:ext cx="3998678" cy="68652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D5241AA-59D8-49EA-8203-7658E1F43EF9}"/>
              </a:ext>
            </a:extLst>
          </p:cNvPr>
          <p:cNvCxnSpPr>
            <a:cxnSpLocks/>
          </p:cNvCxnSpPr>
          <p:nvPr/>
        </p:nvCxnSpPr>
        <p:spPr>
          <a:xfrm>
            <a:off x="2674013" y="3094865"/>
            <a:ext cx="550648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33A640A-B285-4CC4-BB00-6C3BCE2101A9}"/>
              </a:ext>
            </a:extLst>
          </p:cNvPr>
          <p:cNvSpPr/>
          <p:nvPr/>
        </p:nvSpPr>
        <p:spPr>
          <a:xfrm>
            <a:off x="2832158" y="2396809"/>
            <a:ext cx="2874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941BB-7830-4CD8-8B97-CA1EE67E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7" y="5828186"/>
            <a:ext cx="3614248" cy="361425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B3CFF371-3B17-4081-AF1F-D346F913B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4" t="-8820" b="-5381"/>
          <a:stretch>
            <a:fillRect/>
          </a:stretch>
        </p:blipFill>
        <p:spPr>
          <a:xfrm>
            <a:off x="4610309" y="2647423"/>
            <a:ext cx="3924066" cy="2865453"/>
          </a:xfrm>
          <a:custGeom>
            <a:avLst/>
            <a:gdLst>
              <a:gd name="connsiteX0" fmla="*/ 1305381 w 4151398"/>
              <a:gd name="connsiteY0" fmla="*/ 234128 h 3031456"/>
              <a:gd name="connsiteX1" fmla="*/ 4151398 w 4151398"/>
              <a:gd name="connsiteY1" fmla="*/ 234128 h 3031456"/>
              <a:gd name="connsiteX2" fmla="*/ 4151398 w 4151398"/>
              <a:gd name="connsiteY2" fmla="*/ 2888616 h 3031456"/>
              <a:gd name="connsiteX3" fmla="*/ 1305381 w 4151398"/>
              <a:gd name="connsiteY3" fmla="*/ 2888616 h 3031456"/>
              <a:gd name="connsiteX4" fmla="*/ 0 w 4151398"/>
              <a:gd name="connsiteY4" fmla="*/ 0 h 3031456"/>
              <a:gd name="connsiteX5" fmla="*/ 1305381 w 4151398"/>
              <a:gd name="connsiteY5" fmla="*/ 0 h 3031456"/>
              <a:gd name="connsiteX6" fmla="*/ 1305381 w 4151398"/>
              <a:gd name="connsiteY6" fmla="*/ 234128 h 3031456"/>
              <a:gd name="connsiteX7" fmla="*/ 182725 w 4151398"/>
              <a:gd name="connsiteY7" fmla="*/ 234128 h 3031456"/>
              <a:gd name="connsiteX8" fmla="*/ 182725 w 4151398"/>
              <a:gd name="connsiteY8" fmla="*/ 2888616 h 3031456"/>
              <a:gd name="connsiteX9" fmla="*/ 1305381 w 4151398"/>
              <a:gd name="connsiteY9" fmla="*/ 2888616 h 3031456"/>
              <a:gd name="connsiteX10" fmla="*/ 1305381 w 4151398"/>
              <a:gd name="connsiteY10" fmla="*/ 3031456 h 3031456"/>
              <a:gd name="connsiteX11" fmla="*/ 0 w 4151398"/>
              <a:gd name="connsiteY11" fmla="*/ 3031456 h 303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51398" h="3031456">
                <a:moveTo>
                  <a:pt x="1305381" y="234128"/>
                </a:moveTo>
                <a:lnTo>
                  <a:pt x="4151398" y="234128"/>
                </a:lnTo>
                <a:lnTo>
                  <a:pt x="4151398" y="2888616"/>
                </a:lnTo>
                <a:lnTo>
                  <a:pt x="1305381" y="2888616"/>
                </a:lnTo>
                <a:close/>
                <a:moveTo>
                  <a:pt x="0" y="0"/>
                </a:moveTo>
                <a:lnTo>
                  <a:pt x="1305381" y="0"/>
                </a:lnTo>
                <a:lnTo>
                  <a:pt x="1305381" y="234128"/>
                </a:lnTo>
                <a:lnTo>
                  <a:pt x="182725" y="234128"/>
                </a:lnTo>
                <a:lnTo>
                  <a:pt x="182725" y="2888616"/>
                </a:lnTo>
                <a:lnTo>
                  <a:pt x="1305381" y="2888616"/>
                </a:lnTo>
                <a:lnTo>
                  <a:pt x="1305381" y="3031456"/>
                </a:lnTo>
                <a:lnTo>
                  <a:pt x="0" y="3031456"/>
                </a:lnTo>
                <a:close/>
              </a:path>
            </a:pathLst>
          </a:cu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B9461FA-8E2F-4B4C-B9F2-370794782F8E}"/>
              </a:ext>
            </a:extLst>
          </p:cNvPr>
          <p:cNvSpPr/>
          <p:nvPr/>
        </p:nvSpPr>
        <p:spPr>
          <a:xfrm>
            <a:off x="8035161" y="2407121"/>
            <a:ext cx="2874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7A3FDD9-496A-4642-B7C7-0BEB64EDCC25}"/>
              </a:ext>
            </a:extLst>
          </p:cNvPr>
          <p:cNvCxnSpPr>
            <a:cxnSpLocks/>
          </p:cNvCxnSpPr>
          <p:nvPr/>
        </p:nvCxnSpPr>
        <p:spPr>
          <a:xfrm>
            <a:off x="8363515" y="3092758"/>
            <a:ext cx="1880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2318A8C7-171C-48C4-9F3F-9AA130C6F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01" y="5860904"/>
            <a:ext cx="3749932" cy="328707"/>
          </a:xfrm>
          <a:prstGeom prst="rect">
            <a:avLst/>
          </a:prstGeom>
        </p:spPr>
      </p:pic>
      <p:sp>
        <p:nvSpPr>
          <p:cNvPr id="46" name="矢印: 上 45">
            <a:extLst>
              <a:ext uri="{FF2B5EF4-FFF2-40B4-BE49-F238E27FC236}">
                <a16:creationId xmlns:a16="http://schemas.microsoft.com/office/drawing/2014/main" id="{F87A049F-49C0-411A-90F4-39D1CAA10CBA}"/>
              </a:ext>
            </a:extLst>
          </p:cNvPr>
          <p:cNvSpPr/>
          <p:nvPr/>
        </p:nvSpPr>
        <p:spPr>
          <a:xfrm>
            <a:off x="4420355" y="3801900"/>
            <a:ext cx="303287" cy="4896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29F09DE-8EEB-4BBB-9288-92E3C8BF1397}"/>
              </a:ext>
            </a:extLst>
          </p:cNvPr>
          <p:cNvSpPr/>
          <p:nvPr/>
        </p:nvSpPr>
        <p:spPr>
          <a:xfrm>
            <a:off x="4054026" y="4617955"/>
            <a:ext cx="11326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真空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D5EC1C3-ACD2-49E2-AA82-4797F69B594C}"/>
              </a:ext>
            </a:extLst>
          </p:cNvPr>
          <p:cNvSpPr/>
          <p:nvPr/>
        </p:nvSpPr>
        <p:spPr>
          <a:xfrm>
            <a:off x="3718465" y="2853397"/>
            <a:ext cx="17070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励起状態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F33E8AA-C8F9-4F85-ACAD-37BB93C9E098}"/>
              </a:ext>
            </a:extLst>
          </p:cNvPr>
          <p:cNvSpPr txBox="1"/>
          <p:nvPr/>
        </p:nvSpPr>
        <p:spPr>
          <a:xfrm>
            <a:off x="512627" y="1029814"/>
            <a:ext cx="8215470" cy="142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２次元共形場理論の真空を分離クエンチして、　　　　　　　　　　エンタングルメントエントロピーの時間発展を　調べた</a:t>
            </a:r>
            <a:endParaRPr lang="en-US" altLang="ja-JP" sz="133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18EFE44-FA2F-4C31-8D2D-01F5CE2EFFB8}"/>
              </a:ext>
            </a:extLst>
          </p:cNvPr>
          <p:cNvCxnSpPr>
            <a:cxnSpLocks/>
          </p:cNvCxnSpPr>
          <p:nvPr/>
        </p:nvCxnSpPr>
        <p:spPr>
          <a:xfrm>
            <a:off x="2674013" y="3994585"/>
            <a:ext cx="550648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60D9470-FB1B-476A-9DEC-C8C3566D24B9}"/>
              </a:ext>
            </a:extLst>
          </p:cNvPr>
          <p:cNvCxnSpPr>
            <a:cxnSpLocks/>
          </p:cNvCxnSpPr>
          <p:nvPr/>
        </p:nvCxnSpPr>
        <p:spPr>
          <a:xfrm>
            <a:off x="2674013" y="4821329"/>
            <a:ext cx="550648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5460BD0-C8BA-46B3-BB5B-4D8668B6F8B6}"/>
              </a:ext>
            </a:extLst>
          </p:cNvPr>
          <p:cNvCxnSpPr>
            <a:cxnSpLocks/>
          </p:cNvCxnSpPr>
          <p:nvPr/>
        </p:nvCxnSpPr>
        <p:spPr>
          <a:xfrm>
            <a:off x="7917429" y="3092758"/>
            <a:ext cx="522925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40559A5-1302-4A29-95D6-E0EDF85EF310}"/>
              </a:ext>
            </a:extLst>
          </p:cNvPr>
          <p:cNvCxnSpPr>
            <a:cxnSpLocks/>
          </p:cNvCxnSpPr>
          <p:nvPr/>
        </p:nvCxnSpPr>
        <p:spPr>
          <a:xfrm>
            <a:off x="8380696" y="4020163"/>
            <a:ext cx="1880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E3D6EFED-46A8-4004-9804-6E379E05AD99}"/>
              </a:ext>
            </a:extLst>
          </p:cNvPr>
          <p:cNvCxnSpPr>
            <a:cxnSpLocks/>
          </p:cNvCxnSpPr>
          <p:nvPr/>
        </p:nvCxnSpPr>
        <p:spPr>
          <a:xfrm>
            <a:off x="7934609" y="4020163"/>
            <a:ext cx="522925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E2842BA-7A61-4CDE-B1EC-3F88827CC0DD}"/>
              </a:ext>
            </a:extLst>
          </p:cNvPr>
          <p:cNvCxnSpPr>
            <a:cxnSpLocks/>
          </p:cNvCxnSpPr>
          <p:nvPr/>
        </p:nvCxnSpPr>
        <p:spPr>
          <a:xfrm>
            <a:off x="8380696" y="4845925"/>
            <a:ext cx="1880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5197B1F-E2CB-41F7-97C6-6B1B9CE2EDF1}"/>
              </a:ext>
            </a:extLst>
          </p:cNvPr>
          <p:cNvCxnSpPr>
            <a:cxnSpLocks/>
          </p:cNvCxnSpPr>
          <p:nvPr/>
        </p:nvCxnSpPr>
        <p:spPr>
          <a:xfrm>
            <a:off x="7951791" y="4850647"/>
            <a:ext cx="522925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0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爆発: 8 pt 100">
            <a:extLst>
              <a:ext uri="{FF2B5EF4-FFF2-40B4-BE49-F238E27FC236}">
                <a16:creationId xmlns:a16="http://schemas.microsoft.com/office/drawing/2014/main" id="{6DDB6ED4-F7A5-4897-A3FF-4FBBA75AAC69}"/>
              </a:ext>
            </a:extLst>
          </p:cNvPr>
          <p:cNvSpPr/>
          <p:nvPr/>
        </p:nvSpPr>
        <p:spPr>
          <a:xfrm>
            <a:off x="7061239" y="4567966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0" name="爆発: 8 pt 99">
            <a:extLst>
              <a:ext uri="{FF2B5EF4-FFF2-40B4-BE49-F238E27FC236}">
                <a16:creationId xmlns:a16="http://schemas.microsoft.com/office/drawing/2014/main" id="{C44D64F6-7420-414A-B5BC-12D11461FB52}"/>
              </a:ext>
            </a:extLst>
          </p:cNvPr>
          <p:cNvSpPr/>
          <p:nvPr/>
        </p:nvSpPr>
        <p:spPr>
          <a:xfrm>
            <a:off x="5947451" y="4581061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6" name="爆発: 8 pt 95">
            <a:extLst>
              <a:ext uri="{FF2B5EF4-FFF2-40B4-BE49-F238E27FC236}">
                <a16:creationId xmlns:a16="http://schemas.microsoft.com/office/drawing/2014/main" id="{8EF229AC-4F0F-4670-821E-367482161FF5}"/>
              </a:ext>
            </a:extLst>
          </p:cNvPr>
          <p:cNvSpPr/>
          <p:nvPr/>
        </p:nvSpPr>
        <p:spPr>
          <a:xfrm>
            <a:off x="7087916" y="3556110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1544B0C-AA5A-484E-A29F-BBD921B1983E}"/>
              </a:ext>
            </a:extLst>
          </p:cNvPr>
          <p:cNvCxnSpPr>
            <a:cxnSpLocks/>
          </p:cNvCxnSpPr>
          <p:nvPr/>
        </p:nvCxnSpPr>
        <p:spPr>
          <a:xfrm>
            <a:off x="5489908" y="3723396"/>
            <a:ext cx="3309813" cy="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3C054853-E1A5-4458-8F22-5EEE53D2A588}"/>
              </a:ext>
            </a:extLst>
          </p:cNvPr>
          <p:cNvCxnSpPr>
            <a:cxnSpLocks/>
          </p:cNvCxnSpPr>
          <p:nvPr/>
        </p:nvCxnSpPr>
        <p:spPr>
          <a:xfrm>
            <a:off x="6685226" y="3719474"/>
            <a:ext cx="1814150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9DB7602-D0FA-4660-A8E5-DB43FA9A29CF}"/>
              </a:ext>
            </a:extLst>
          </p:cNvPr>
          <p:cNvSpPr/>
          <p:nvPr/>
        </p:nvSpPr>
        <p:spPr>
          <a:xfrm>
            <a:off x="7943818" y="3011588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爆発: 8 pt 94">
            <a:extLst>
              <a:ext uri="{FF2B5EF4-FFF2-40B4-BE49-F238E27FC236}">
                <a16:creationId xmlns:a16="http://schemas.microsoft.com/office/drawing/2014/main" id="{A1CF92F8-373E-43A5-BF5F-ADC6347B9489}"/>
              </a:ext>
            </a:extLst>
          </p:cNvPr>
          <p:cNvSpPr/>
          <p:nvPr/>
        </p:nvSpPr>
        <p:spPr>
          <a:xfrm>
            <a:off x="5950596" y="3569206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8330D1-8D77-4903-9FDB-91628B45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38" y="304736"/>
            <a:ext cx="5145258" cy="72643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部分系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の取り方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4E9987-D15C-4D83-A0D5-9486533FC80E}"/>
              </a:ext>
            </a:extLst>
          </p:cNvPr>
          <p:cNvSpPr/>
          <p:nvPr/>
        </p:nvSpPr>
        <p:spPr>
          <a:xfrm>
            <a:off x="807632" y="5544729"/>
            <a:ext cx="30103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分離クエンチ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916FC08-ACCA-44A2-93C1-3F990B71CC01}"/>
              </a:ext>
            </a:extLst>
          </p:cNvPr>
          <p:cNvSpPr/>
          <p:nvPr/>
        </p:nvSpPr>
        <p:spPr>
          <a:xfrm>
            <a:off x="4969703" y="5544729"/>
            <a:ext cx="38224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２重分離クエンチ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33C53C9-7156-4AD4-9612-E7883405102A}"/>
              </a:ext>
            </a:extLst>
          </p:cNvPr>
          <p:cNvCxnSpPr>
            <a:cxnSpLocks/>
          </p:cNvCxnSpPr>
          <p:nvPr/>
        </p:nvCxnSpPr>
        <p:spPr>
          <a:xfrm>
            <a:off x="1049542" y="2668858"/>
            <a:ext cx="29355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爆発: 8 pt 7">
            <a:extLst>
              <a:ext uri="{FF2B5EF4-FFF2-40B4-BE49-F238E27FC236}">
                <a16:creationId xmlns:a16="http://schemas.microsoft.com/office/drawing/2014/main" id="{AED55642-67D1-4C2D-AA2A-47F1117C0BE0}"/>
              </a:ext>
            </a:extLst>
          </p:cNvPr>
          <p:cNvSpPr/>
          <p:nvPr/>
        </p:nvSpPr>
        <p:spPr>
          <a:xfrm>
            <a:off x="1942149" y="2518589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098E9E3-A2E2-4C1E-8A82-01930E6B3EF0}"/>
              </a:ext>
            </a:extLst>
          </p:cNvPr>
          <p:cNvCxnSpPr>
            <a:cxnSpLocks/>
          </p:cNvCxnSpPr>
          <p:nvPr/>
        </p:nvCxnSpPr>
        <p:spPr>
          <a:xfrm>
            <a:off x="2850366" y="2671428"/>
            <a:ext cx="828546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FB85924-3A70-4467-A01F-4BE09599A62B}"/>
              </a:ext>
            </a:extLst>
          </p:cNvPr>
          <p:cNvSpPr/>
          <p:nvPr/>
        </p:nvSpPr>
        <p:spPr>
          <a:xfrm>
            <a:off x="3169953" y="1960971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BA79FC7-2C71-4140-9799-6804826872CA}"/>
              </a:ext>
            </a:extLst>
          </p:cNvPr>
          <p:cNvCxnSpPr>
            <a:cxnSpLocks/>
          </p:cNvCxnSpPr>
          <p:nvPr/>
        </p:nvCxnSpPr>
        <p:spPr>
          <a:xfrm>
            <a:off x="1049542" y="4189932"/>
            <a:ext cx="29355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爆発: 8 pt 51">
            <a:extLst>
              <a:ext uri="{FF2B5EF4-FFF2-40B4-BE49-F238E27FC236}">
                <a16:creationId xmlns:a16="http://schemas.microsoft.com/office/drawing/2014/main" id="{4D60C296-2493-4E39-95BB-6C0A5D36808D}"/>
              </a:ext>
            </a:extLst>
          </p:cNvPr>
          <p:cNvSpPr/>
          <p:nvPr/>
        </p:nvSpPr>
        <p:spPr>
          <a:xfrm>
            <a:off x="1951521" y="4067823"/>
            <a:ext cx="225402" cy="244215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A67E6ED-9C0B-43AF-8BDC-FED21ECC62A6}"/>
              </a:ext>
            </a:extLst>
          </p:cNvPr>
          <p:cNvCxnSpPr>
            <a:cxnSpLocks/>
          </p:cNvCxnSpPr>
          <p:nvPr/>
        </p:nvCxnSpPr>
        <p:spPr>
          <a:xfrm>
            <a:off x="1473146" y="4189931"/>
            <a:ext cx="2205766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86E6C34-42FF-46DA-AB67-433665FDE291}"/>
              </a:ext>
            </a:extLst>
          </p:cNvPr>
          <p:cNvSpPr/>
          <p:nvPr/>
        </p:nvSpPr>
        <p:spPr>
          <a:xfrm>
            <a:off x="3170838" y="3482046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5C14963-6EE7-436D-AE50-D5DBA7DBC566}"/>
              </a:ext>
            </a:extLst>
          </p:cNvPr>
          <p:cNvCxnSpPr>
            <a:cxnSpLocks/>
          </p:cNvCxnSpPr>
          <p:nvPr/>
        </p:nvCxnSpPr>
        <p:spPr>
          <a:xfrm>
            <a:off x="5486763" y="1720471"/>
            <a:ext cx="3309813" cy="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AE39953-DDC4-4A29-A0BD-6DE632EF36EC}"/>
              </a:ext>
            </a:extLst>
          </p:cNvPr>
          <p:cNvCxnSpPr>
            <a:cxnSpLocks/>
          </p:cNvCxnSpPr>
          <p:nvPr/>
        </p:nvCxnSpPr>
        <p:spPr>
          <a:xfrm>
            <a:off x="7667685" y="1716549"/>
            <a:ext cx="828546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30A35F4-8BB9-4FCB-8587-CFB1E380979B}"/>
              </a:ext>
            </a:extLst>
          </p:cNvPr>
          <p:cNvSpPr/>
          <p:nvPr/>
        </p:nvSpPr>
        <p:spPr>
          <a:xfrm>
            <a:off x="7982805" y="963373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54CB8CE-1327-43F6-AF42-F45460F7CABA}"/>
              </a:ext>
            </a:extLst>
          </p:cNvPr>
          <p:cNvSpPr/>
          <p:nvPr/>
        </p:nvSpPr>
        <p:spPr>
          <a:xfrm>
            <a:off x="328583" y="2210175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93FC6B3-36D1-4D30-A9E0-B88D1E40068E}"/>
              </a:ext>
            </a:extLst>
          </p:cNvPr>
          <p:cNvSpPr/>
          <p:nvPr/>
        </p:nvSpPr>
        <p:spPr>
          <a:xfrm>
            <a:off x="319741" y="3809903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365D887-264B-49DD-9525-56266EF4179A}"/>
              </a:ext>
            </a:extLst>
          </p:cNvPr>
          <p:cNvSpPr/>
          <p:nvPr/>
        </p:nvSpPr>
        <p:spPr>
          <a:xfrm>
            <a:off x="4570368" y="1318643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B6FA771-C916-4ED7-9C9F-DB88BB10680C}"/>
              </a:ext>
            </a:extLst>
          </p:cNvPr>
          <p:cNvSpPr/>
          <p:nvPr/>
        </p:nvSpPr>
        <p:spPr>
          <a:xfrm>
            <a:off x="4564152" y="2332580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5E910CF-8E7B-46BC-9767-8CDBC4158816}"/>
              </a:ext>
            </a:extLst>
          </p:cNvPr>
          <p:cNvSpPr/>
          <p:nvPr/>
        </p:nvSpPr>
        <p:spPr>
          <a:xfrm>
            <a:off x="4574838" y="3335983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81FC895-9EFB-4168-A421-8BF35D7DC003}"/>
              </a:ext>
            </a:extLst>
          </p:cNvPr>
          <p:cNvSpPr/>
          <p:nvPr/>
        </p:nvSpPr>
        <p:spPr>
          <a:xfrm>
            <a:off x="4574840" y="4336667"/>
            <a:ext cx="4790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爆発: 8 pt 74">
            <a:extLst>
              <a:ext uri="{FF2B5EF4-FFF2-40B4-BE49-F238E27FC236}">
                <a16:creationId xmlns:a16="http://schemas.microsoft.com/office/drawing/2014/main" id="{BE46492D-DBA2-4FF1-A3F9-000C1AE77847}"/>
              </a:ext>
            </a:extLst>
          </p:cNvPr>
          <p:cNvSpPr/>
          <p:nvPr/>
        </p:nvSpPr>
        <p:spPr>
          <a:xfrm>
            <a:off x="5947451" y="1566281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" name="爆発: 8 pt 75">
            <a:extLst>
              <a:ext uri="{FF2B5EF4-FFF2-40B4-BE49-F238E27FC236}">
                <a16:creationId xmlns:a16="http://schemas.microsoft.com/office/drawing/2014/main" id="{66E7185C-26D3-46E2-BD1C-B0849529E97D}"/>
              </a:ext>
            </a:extLst>
          </p:cNvPr>
          <p:cNvSpPr/>
          <p:nvPr/>
        </p:nvSpPr>
        <p:spPr>
          <a:xfrm>
            <a:off x="7084771" y="1553185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A0FC69D-65FE-40C4-B360-3642D1B6ADE2}"/>
              </a:ext>
            </a:extLst>
          </p:cNvPr>
          <p:cNvCxnSpPr>
            <a:cxnSpLocks/>
          </p:cNvCxnSpPr>
          <p:nvPr/>
        </p:nvCxnSpPr>
        <p:spPr>
          <a:xfrm>
            <a:off x="5489908" y="2705546"/>
            <a:ext cx="3309813" cy="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03CCD0-7B5E-45CF-B611-04E259FB0DCE}"/>
              </a:ext>
            </a:extLst>
          </p:cNvPr>
          <p:cNvCxnSpPr>
            <a:cxnSpLocks/>
          </p:cNvCxnSpPr>
          <p:nvPr/>
        </p:nvCxnSpPr>
        <p:spPr>
          <a:xfrm>
            <a:off x="6301223" y="2701624"/>
            <a:ext cx="696287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14D8F13-5FCD-41AD-8A1D-DBBEC481DAA1}"/>
              </a:ext>
            </a:extLst>
          </p:cNvPr>
          <p:cNvSpPr/>
          <p:nvPr/>
        </p:nvSpPr>
        <p:spPr>
          <a:xfrm>
            <a:off x="6580191" y="1989845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爆発: 8 pt 89">
            <a:extLst>
              <a:ext uri="{FF2B5EF4-FFF2-40B4-BE49-F238E27FC236}">
                <a16:creationId xmlns:a16="http://schemas.microsoft.com/office/drawing/2014/main" id="{889086FF-DB4F-4C1B-A869-68A03373E8A0}"/>
              </a:ext>
            </a:extLst>
          </p:cNvPr>
          <p:cNvSpPr/>
          <p:nvPr/>
        </p:nvSpPr>
        <p:spPr>
          <a:xfrm>
            <a:off x="5950596" y="2551356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1" name="爆発: 8 pt 90">
            <a:extLst>
              <a:ext uri="{FF2B5EF4-FFF2-40B4-BE49-F238E27FC236}">
                <a16:creationId xmlns:a16="http://schemas.microsoft.com/office/drawing/2014/main" id="{DB98A331-5358-4B8C-A998-F16FFA267445}"/>
              </a:ext>
            </a:extLst>
          </p:cNvPr>
          <p:cNvSpPr/>
          <p:nvPr/>
        </p:nvSpPr>
        <p:spPr>
          <a:xfrm>
            <a:off x="7087916" y="2538260"/>
            <a:ext cx="250978" cy="300537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BA6967C-40BD-4F12-B7BE-9C5F3FB7C58F}"/>
              </a:ext>
            </a:extLst>
          </p:cNvPr>
          <p:cNvCxnSpPr>
            <a:cxnSpLocks/>
          </p:cNvCxnSpPr>
          <p:nvPr/>
        </p:nvCxnSpPr>
        <p:spPr>
          <a:xfrm>
            <a:off x="5463231" y="4735252"/>
            <a:ext cx="3309813" cy="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1992752-606D-450D-9EFB-E5E1BD79CFC4}"/>
              </a:ext>
            </a:extLst>
          </p:cNvPr>
          <p:cNvCxnSpPr>
            <a:cxnSpLocks/>
          </p:cNvCxnSpPr>
          <p:nvPr/>
        </p:nvCxnSpPr>
        <p:spPr>
          <a:xfrm>
            <a:off x="5623115" y="4731330"/>
            <a:ext cx="2849584" cy="0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C92D867-8B1F-4FC7-B60E-4DC633CD4B6D}"/>
              </a:ext>
            </a:extLst>
          </p:cNvPr>
          <p:cNvSpPr/>
          <p:nvPr/>
        </p:nvSpPr>
        <p:spPr>
          <a:xfrm>
            <a:off x="7959273" y="4023444"/>
            <a:ext cx="250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ja-JP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17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2379</TotalTime>
  <Words>1366</Words>
  <Application>Microsoft Office PowerPoint</Application>
  <PresentationFormat>画面に合わせる (4:3)</PresentationFormat>
  <Paragraphs>237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3" baseType="lpstr">
      <vt:lpstr>ＭＳ Ｐゴシック</vt:lpstr>
      <vt:lpstr>ＭＳ ゴシック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重力双対を持つ２次元共形場 理論における分離クエンチ</vt:lpstr>
      <vt:lpstr>導入 : 分離クエンチとは？</vt:lpstr>
      <vt:lpstr>内容</vt:lpstr>
      <vt:lpstr>内容</vt:lpstr>
      <vt:lpstr>用語: エンタングルメントエントロピー(EE)とは?</vt:lpstr>
      <vt:lpstr>用語: ２次元共形場理論(CFT)とは？</vt:lpstr>
      <vt:lpstr>用語: 重力双対をもつ２次元CFTとは？</vt:lpstr>
      <vt:lpstr>内容</vt:lpstr>
      <vt:lpstr>部分系Aの取り方</vt:lpstr>
      <vt:lpstr>部分系Aの取り方</vt:lpstr>
      <vt:lpstr>④の結果</vt:lpstr>
      <vt:lpstr>①の結果</vt:lpstr>
      <vt:lpstr>①の設定の重力双対の予想図</vt:lpstr>
      <vt:lpstr>　　　　　　　　　　　　　　　　の予想</vt:lpstr>
      <vt:lpstr>まとめ</vt:lpstr>
      <vt:lpstr>補足</vt:lpstr>
      <vt:lpstr>境界条件について</vt:lpstr>
      <vt:lpstr>重力のけいさん</vt:lpstr>
      <vt:lpstr>クエンチとレプリカ法</vt:lpstr>
      <vt:lpstr>分離クエンチしたディラック場のEE(1)</vt:lpstr>
      <vt:lpstr>分離クエンチしたディラック場のEE(2)</vt:lpstr>
      <vt:lpstr>PowerPoint プレゼンテーション</vt:lpstr>
      <vt:lpstr>分離クエンチした重力双対をもつCFT2のEE(1)</vt:lpstr>
      <vt:lpstr>分離クエンチした重力双対をもつCFT2のEE(2)</vt:lpstr>
      <vt:lpstr>PowerPoint プレゼンテーション</vt:lpstr>
      <vt:lpstr>2重分離クエンチしたディラック場のEE(1)</vt:lpstr>
      <vt:lpstr>2重分離クエンチしたディラック場のEE(2)</vt:lpstr>
      <vt:lpstr>PowerPoint プレゼンテーション</vt:lpstr>
      <vt:lpstr>2重分離クエンチした重力双対をもつCFT2のEE(1)</vt:lpstr>
      <vt:lpstr>2重分離クエンチした重力双対をもつCFT2のEE(2)</vt:lpstr>
      <vt:lpstr>PowerPoint プレゼンテーション</vt:lpstr>
      <vt:lpstr>Gravity dual の計算式</vt:lpstr>
      <vt:lpstr>Gravity dual の計算式</vt:lpstr>
      <vt:lpstr>Gravity dual の計算式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しゅうろん</dc:title>
  <dc:creator>shimaji teppei</dc:creator>
  <cp:lastModifiedBy>shimaji teppei</cp:lastModifiedBy>
  <cp:revision>166</cp:revision>
  <cp:lastPrinted>2020-02-04T08:50:09Z</cp:lastPrinted>
  <dcterms:created xsi:type="dcterms:W3CDTF">2020-01-24T08:26:26Z</dcterms:created>
  <dcterms:modified xsi:type="dcterms:W3CDTF">2020-02-04T13:54:44Z</dcterms:modified>
</cp:coreProperties>
</file>