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
      <p:font typeface="Maven Pro"/>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19" Type="http://schemas.openxmlformats.org/officeDocument/2006/relationships/font" Target="fonts/MavenPro-regular.fntdata"/><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35d5066c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35d5066c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35d5066c03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35d5066c03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35d5066c03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335d5066c03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335d5066c03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335d5066c03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335d5066c03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335d5066c03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335d5066c03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335d5066c03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3388cfffe5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3388cfffe5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335d5066c03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335d5066c03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enesis-world.readthedocs.io/en/latest/user_guide/overview/mission.html" TargetMode="External"/><Relationship Id="rId4" Type="http://schemas.openxmlformats.org/officeDocument/2006/relationships/hyperlink" Target="https://genesis-embodied-ai.github.i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ithub.com/shimaken-git/Genesis" TargetMode="External"/><Relationship Id="rId4" Type="http://schemas.openxmlformats.org/officeDocument/2006/relationships/image" Target="../media/image2.png"/><Relationship Id="rId5" Type="http://schemas.openxmlformats.org/officeDocument/2006/relationships/hyperlink" Target="https://github.com/unitreerobotics/unitree_guide" TargetMode="External"/><Relationship Id="rId6" Type="http://schemas.openxmlformats.org/officeDocument/2006/relationships/hyperlink" Target="https://github.com/shimaken-git/unitree_guid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4.jpg"/><Relationship Id="rId5"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ja"/>
              <a:t>Genesis</a:t>
            </a:r>
            <a:r>
              <a:rPr lang="ja"/>
              <a:t>とGo-1でsim2realを試す</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マイロボを歩かせる第一歩</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Genesisとは？</a:t>
            </a:r>
            <a:endParaRPr/>
          </a:p>
        </p:txBody>
      </p:sp>
      <p:sp>
        <p:nvSpPr>
          <p:cNvPr id="284" name="Google Shape;284;p14"/>
          <p:cNvSpPr txBox="1"/>
          <p:nvPr>
            <p:ph idx="1" type="body"/>
          </p:nvPr>
        </p:nvSpPr>
        <p:spPr>
          <a:xfrm>
            <a:off x="1303800" y="1699925"/>
            <a:ext cx="7030500" cy="3228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ja" sz="1200">
                <a:solidFill>
                  <a:srgbClr val="1F2328"/>
                </a:solidFill>
                <a:highlight>
                  <a:srgbClr val="FFFFFF"/>
                </a:highlight>
              </a:rPr>
              <a:t>Genesisは、汎用的な</a:t>
            </a:r>
            <a:r>
              <a:rPr i="1" lang="ja" sz="1200">
                <a:solidFill>
                  <a:srgbClr val="1F2328"/>
                </a:solidFill>
                <a:highlight>
                  <a:srgbClr val="FFFFFF"/>
                </a:highlight>
              </a:rPr>
              <a:t>ロボティクス/身体性を持ったAI</a:t>
            </a:r>
            <a:r>
              <a:rPr lang="ja" sz="1200">
                <a:solidFill>
                  <a:srgbClr val="1F2328"/>
                </a:solidFill>
                <a:highlight>
                  <a:srgbClr val="FFFFFF"/>
                </a:highlight>
              </a:rPr>
              <a:t>アプリケーション向けに設計された物理シミュレーションプラットフォームです。</a:t>
            </a:r>
            <a:endParaRPr sz="1200">
              <a:solidFill>
                <a:srgbClr val="1F2328"/>
              </a:solidFill>
              <a:highlight>
                <a:srgbClr val="FFFFFF"/>
              </a:highlight>
            </a:endParaRPr>
          </a:p>
          <a:p>
            <a:pPr indent="0" lvl="0" marL="0" rtl="0" algn="l">
              <a:spcBef>
                <a:spcPts val="1200"/>
              </a:spcBef>
              <a:spcAft>
                <a:spcPts val="0"/>
              </a:spcAft>
              <a:buNone/>
            </a:pPr>
            <a:r>
              <a:rPr lang="ja" sz="1200">
                <a:solidFill>
                  <a:srgbClr val="1F2328"/>
                </a:solidFill>
                <a:highlight>
                  <a:srgbClr val="FFFFFF"/>
                </a:highlight>
              </a:rPr>
              <a:t>特徴</a:t>
            </a:r>
            <a:endParaRPr sz="1200">
              <a:solidFill>
                <a:srgbClr val="1F2328"/>
              </a:solidFill>
              <a:highlight>
                <a:srgbClr val="FFFFFF"/>
              </a:highlight>
            </a:endParaRPr>
          </a:p>
          <a:p>
            <a:pPr indent="-304800" lvl="0" marL="457200" rtl="0" algn="l">
              <a:spcBef>
                <a:spcPts val="1200"/>
              </a:spcBef>
              <a:spcAft>
                <a:spcPts val="0"/>
              </a:spcAft>
              <a:buClr>
                <a:srgbClr val="1F2328"/>
              </a:buClr>
              <a:buSzPts val="1200"/>
              <a:buFont typeface="Arial"/>
              <a:buAutoNum type="arabicPeriod"/>
            </a:pPr>
            <a:r>
              <a:rPr lang="ja" sz="1200">
                <a:solidFill>
                  <a:srgbClr val="1F2328"/>
                </a:solidFill>
                <a:highlight>
                  <a:srgbClr val="FFFFFF"/>
                </a:highlight>
                <a:latin typeface="Arial"/>
                <a:ea typeface="Arial"/>
                <a:cs typeface="Arial"/>
                <a:sym typeface="Arial"/>
              </a:rPr>
              <a:t>あらゆる種類の材料や物理現象をシミュレート可能な汎用物理エンジン。</a:t>
            </a:r>
            <a:endParaRPr sz="1200">
              <a:solidFill>
                <a:srgbClr val="1F2328"/>
              </a:solidFill>
              <a:highlight>
                <a:srgbClr val="FFFFFF"/>
              </a:highlight>
              <a:latin typeface="Arial"/>
              <a:ea typeface="Arial"/>
              <a:cs typeface="Arial"/>
              <a:sym typeface="Arial"/>
            </a:endParaRPr>
          </a:p>
          <a:p>
            <a:pPr indent="-304800" lvl="0" marL="457200" rtl="0" algn="l">
              <a:spcBef>
                <a:spcPts val="0"/>
              </a:spcBef>
              <a:spcAft>
                <a:spcPts val="0"/>
              </a:spcAft>
              <a:buClr>
                <a:srgbClr val="1F2328"/>
              </a:buClr>
              <a:buSzPts val="1200"/>
              <a:buFont typeface="Arial"/>
              <a:buAutoNum type="arabicPeriod"/>
            </a:pPr>
            <a:r>
              <a:rPr lang="ja" sz="1200">
                <a:solidFill>
                  <a:srgbClr val="1F2328"/>
                </a:solidFill>
                <a:highlight>
                  <a:srgbClr val="FFFFFF"/>
                </a:highlight>
                <a:latin typeface="Arial"/>
                <a:ea typeface="Arial"/>
                <a:cs typeface="Arial"/>
                <a:sym typeface="Arial"/>
              </a:rPr>
              <a:t>軽量、超高速、Python的、そしてユーザーフレンドリーなロボティクスシミュレーションプラットフォーム</a:t>
            </a:r>
            <a:endParaRPr sz="1200">
              <a:solidFill>
                <a:srgbClr val="1F2328"/>
              </a:solidFill>
              <a:highlight>
                <a:srgbClr val="FFFFFF"/>
              </a:highlight>
              <a:latin typeface="Arial"/>
              <a:ea typeface="Arial"/>
              <a:cs typeface="Arial"/>
              <a:sym typeface="Arial"/>
            </a:endParaRPr>
          </a:p>
          <a:p>
            <a:pPr indent="0" lvl="0" marL="0" rtl="0" algn="l">
              <a:spcBef>
                <a:spcPts val="0"/>
              </a:spcBef>
              <a:spcAft>
                <a:spcPts val="0"/>
              </a:spcAft>
              <a:buNone/>
            </a:pPr>
            <a:r>
              <a:rPr lang="ja" sz="1200">
                <a:solidFill>
                  <a:srgbClr val="1F2328"/>
                </a:solidFill>
                <a:highlight>
                  <a:srgbClr val="FFFFFF"/>
                </a:highlight>
              </a:rPr>
              <a:t>Genesisの目指すところ</a:t>
            </a:r>
            <a:endParaRPr sz="1200">
              <a:solidFill>
                <a:srgbClr val="1F2328"/>
              </a:solidFill>
              <a:highlight>
                <a:srgbClr val="FFFFFF"/>
              </a:highlight>
            </a:endParaRPr>
          </a:p>
          <a:p>
            <a:pPr indent="-304800" lvl="0" marL="457200" rtl="0" algn="l">
              <a:spcBef>
                <a:spcPts val="1200"/>
              </a:spcBef>
              <a:spcAft>
                <a:spcPts val="0"/>
              </a:spcAft>
              <a:buClr>
                <a:srgbClr val="1F2328"/>
              </a:buClr>
              <a:buSzPts val="1200"/>
              <a:buFont typeface="Arial"/>
              <a:buChar char="●"/>
            </a:pPr>
            <a:r>
              <a:rPr lang="ja" sz="1200">
                <a:solidFill>
                  <a:srgbClr val="1F2328"/>
                </a:solidFill>
                <a:highlight>
                  <a:srgbClr val="FFFFFF"/>
                </a:highlight>
                <a:latin typeface="Arial"/>
                <a:ea typeface="Arial"/>
                <a:cs typeface="Arial"/>
                <a:sym typeface="Arial"/>
              </a:rPr>
              <a:t>物理シミュレーションのハードルを下げ、ロボティクス研究を誰でもアクセス可能にすること。詳細は</a:t>
            </a:r>
            <a:r>
              <a:rPr lang="ja" sz="1200" u="sng">
                <a:solidFill>
                  <a:schemeClr val="hlink"/>
                </a:solidFill>
                <a:highlight>
                  <a:srgbClr val="FFFFFF"/>
                </a:highlight>
                <a:latin typeface="Arial"/>
                <a:ea typeface="Arial"/>
                <a:cs typeface="Arial"/>
                <a:sym typeface="Arial"/>
                <a:hlinkClick r:id="rId3"/>
              </a:rPr>
              <a:t>ミッションステートメント</a:t>
            </a:r>
            <a:r>
              <a:rPr lang="ja" sz="1200">
                <a:solidFill>
                  <a:srgbClr val="1F2328"/>
                </a:solidFill>
                <a:highlight>
                  <a:srgbClr val="FFFFFF"/>
                </a:highlight>
                <a:latin typeface="Arial"/>
                <a:ea typeface="Arial"/>
                <a:cs typeface="Arial"/>
                <a:sym typeface="Arial"/>
              </a:rPr>
              <a:t>をご覧ください。</a:t>
            </a:r>
            <a:endParaRPr sz="1200">
              <a:solidFill>
                <a:srgbClr val="1F2328"/>
              </a:solidFill>
              <a:highlight>
                <a:srgbClr val="FFFFFF"/>
              </a:highlight>
              <a:latin typeface="Arial"/>
              <a:ea typeface="Arial"/>
              <a:cs typeface="Arial"/>
              <a:sym typeface="Arial"/>
            </a:endParaRPr>
          </a:p>
          <a:p>
            <a:pPr indent="-304800" lvl="0" marL="457200" rtl="0" algn="l">
              <a:spcBef>
                <a:spcPts val="0"/>
              </a:spcBef>
              <a:spcAft>
                <a:spcPts val="0"/>
              </a:spcAft>
              <a:buClr>
                <a:srgbClr val="1F2328"/>
              </a:buClr>
              <a:buSzPts val="1200"/>
              <a:buFont typeface="Arial"/>
              <a:buChar char="●"/>
            </a:pPr>
            <a:r>
              <a:rPr lang="ja" sz="1200">
                <a:solidFill>
                  <a:srgbClr val="1F2328"/>
                </a:solidFill>
                <a:highlight>
                  <a:srgbClr val="FFFFFF"/>
                </a:highlight>
                <a:latin typeface="Arial"/>
                <a:ea typeface="Arial"/>
                <a:cs typeface="Arial"/>
                <a:sym typeface="Arial"/>
              </a:rPr>
              <a:t>多様な物理ソルバーを統合し、最高の忠実度で物理世界を再現すること。</a:t>
            </a:r>
            <a:endParaRPr sz="1200">
              <a:solidFill>
                <a:srgbClr val="1F2328"/>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solidFill>
                <a:srgbClr val="1F2328"/>
              </a:solidFill>
              <a:highlight>
                <a:srgbClr val="FFFFFF"/>
              </a:highlight>
            </a:endParaRPr>
          </a:p>
          <a:p>
            <a:pPr indent="0" lvl="0" marL="0" rtl="0" algn="l">
              <a:spcBef>
                <a:spcPts val="1200"/>
              </a:spcBef>
              <a:spcAft>
                <a:spcPts val="1200"/>
              </a:spcAft>
              <a:buNone/>
            </a:pPr>
            <a:r>
              <a:rPr lang="ja" sz="1200">
                <a:solidFill>
                  <a:srgbClr val="1F2328"/>
                </a:solidFill>
                <a:highlight>
                  <a:srgbClr val="FFFFFF"/>
                </a:highlight>
                <a:latin typeface="Arial"/>
                <a:ea typeface="Arial"/>
                <a:cs typeface="Arial"/>
                <a:sym typeface="Arial"/>
              </a:rPr>
              <a:t>プロジェクトページ: </a:t>
            </a:r>
            <a:r>
              <a:rPr lang="ja" sz="1200" u="sng">
                <a:solidFill>
                  <a:schemeClr val="hlink"/>
                </a:solidFill>
                <a:highlight>
                  <a:srgbClr val="FFFFFF"/>
                </a:highlight>
                <a:latin typeface="Arial"/>
                <a:ea typeface="Arial"/>
                <a:cs typeface="Arial"/>
                <a:sym typeface="Arial"/>
                <a:hlinkClick r:id="rId4"/>
              </a:rPr>
              <a:t>https://genesis-embodied-ai.github.io/</a:t>
            </a:r>
            <a:endParaRPr sz="1200">
              <a:solidFill>
                <a:srgbClr val="1F2328"/>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やること</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ja"/>
              <a:t>GenesisのExampleにある「Go-2の強化学習による歩行」を使ってGo-1を歩かせる。</a:t>
            </a:r>
            <a:endParaRPr/>
          </a:p>
          <a:p>
            <a:pPr indent="-311150" lvl="0" marL="457200" rtl="0" algn="l">
              <a:spcBef>
                <a:spcPts val="0"/>
              </a:spcBef>
              <a:spcAft>
                <a:spcPts val="0"/>
              </a:spcAft>
              <a:buSzPts val="1300"/>
              <a:buChar char="●"/>
            </a:pPr>
            <a:r>
              <a:rPr lang="ja"/>
              <a:t>強化学習のポリシー（方策）を考える。</a:t>
            </a:r>
            <a:endParaRPr/>
          </a:p>
          <a:p>
            <a:pPr indent="-311150" lvl="0" marL="457200" rtl="0" algn="l">
              <a:spcBef>
                <a:spcPts val="0"/>
              </a:spcBef>
              <a:spcAft>
                <a:spcPts val="0"/>
              </a:spcAft>
              <a:buSzPts val="1300"/>
              <a:buChar char="●"/>
            </a:pPr>
            <a:r>
              <a:rPr lang="ja"/>
              <a:t>Genesis、強化学習、ロボット作りの情報交換</a:t>
            </a:r>
            <a:endParaRPr/>
          </a:p>
        </p:txBody>
      </p:sp>
      <p:sp>
        <p:nvSpPr>
          <p:cNvPr id="291" name="Google Shape;291;p15"/>
          <p:cNvSpPr/>
          <p:nvPr/>
        </p:nvSpPr>
        <p:spPr>
          <a:xfrm>
            <a:off x="3962550" y="3063100"/>
            <a:ext cx="1713000" cy="651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292" name="Google Shape;292;p15"/>
          <p:cNvSpPr/>
          <p:nvPr/>
        </p:nvSpPr>
        <p:spPr>
          <a:xfrm>
            <a:off x="1843325" y="3878525"/>
            <a:ext cx="6002700" cy="556800"/>
          </a:xfrm>
          <a:prstGeom prst="roundRect">
            <a:avLst>
              <a:gd fmla="val 16667"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900">
                <a:latin typeface="Nunito"/>
                <a:ea typeface="Nunito"/>
                <a:cs typeface="Nunito"/>
                <a:sym typeface="Nunito"/>
              </a:rPr>
              <a:t>自分のロボットを強化学習で動かせるようになる</a:t>
            </a:r>
            <a:endParaRPr sz="1900">
              <a:latin typeface="Nunito"/>
              <a:ea typeface="Nunito"/>
              <a:cs typeface="Nunito"/>
              <a:sym typeface="Nunito"/>
            </a:endParaRPr>
          </a:p>
        </p:txBody>
      </p:sp>
      <p:sp>
        <p:nvSpPr>
          <p:cNvPr id="293" name="Google Shape;293;p15"/>
          <p:cNvSpPr txBox="1"/>
          <p:nvPr/>
        </p:nvSpPr>
        <p:spPr>
          <a:xfrm>
            <a:off x="1877600" y="3493625"/>
            <a:ext cx="575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latin typeface="Nunito"/>
                <a:ea typeface="Nunito"/>
                <a:cs typeface="Nunito"/>
                <a:sym typeface="Nunito"/>
              </a:rPr>
              <a:t>目標</a:t>
            </a:r>
            <a:endParaRPr sz="1300">
              <a:solidFill>
                <a:schemeClr val="dk2"/>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Genesis</a:t>
            </a:r>
            <a:r>
              <a:rPr lang="ja"/>
              <a:t>上のGo-2(go2_eval)の構成</a:t>
            </a:r>
            <a:endParaRPr/>
          </a:p>
        </p:txBody>
      </p:sp>
      <p:sp>
        <p:nvSpPr>
          <p:cNvPr id="299" name="Google Shape;299;p16"/>
          <p:cNvSpPr/>
          <p:nvPr/>
        </p:nvSpPr>
        <p:spPr>
          <a:xfrm>
            <a:off x="4366450" y="2337275"/>
            <a:ext cx="3774300" cy="70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latin typeface="Nunito"/>
                <a:ea typeface="Nunito"/>
                <a:cs typeface="Nunito"/>
                <a:sym typeface="Nunito"/>
              </a:rPr>
              <a:t>Go2Env　　　　　　　　　　　　　　　　</a:t>
            </a:r>
            <a:endParaRPr>
              <a:latin typeface="Nunito"/>
              <a:ea typeface="Nunito"/>
              <a:cs typeface="Nunito"/>
              <a:sym typeface="Nunito"/>
            </a:endParaRPr>
          </a:p>
        </p:txBody>
      </p:sp>
      <p:sp>
        <p:nvSpPr>
          <p:cNvPr id="300" name="Google Shape;300;p16"/>
          <p:cNvSpPr/>
          <p:nvPr/>
        </p:nvSpPr>
        <p:spPr>
          <a:xfrm>
            <a:off x="1446400" y="2337400"/>
            <a:ext cx="1556100" cy="70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latin typeface="Nunito"/>
                <a:ea typeface="Nunito"/>
                <a:cs typeface="Nunito"/>
                <a:sym typeface="Nunito"/>
              </a:rPr>
              <a:t>Policy</a:t>
            </a:r>
            <a:endParaRPr>
              <a:latin typeface="Nunito"/>
              <a:ea typeface="Nunito"/>
              <a:cs typeface="Nunito"/>
              <a:sym typeface="Nunito"/>
            </a:endParaRPr>
          </a:p>
        </p:txBody>
      </p:sp>
      <p:sp>
        <p:nvSpPr>
          <p:cNvPr id="301" name="Google Shape;301;p16"/>
          <p:cNvSpPr/>
          <p:nvPr/>
        </p:nvSpPr>
        <p:spPr>
          <a:xfrm>
            <a:off x="3180675" y="2337275"/>
            <a:ext cx="897900" cy="171300"/>
          </a:xfrm>
          <a:prstGeom prst="righ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02" name="Google Shape;302;p16"/>
          <p:cNvSpPr/>
          <p:nvPr/>
        </p:nvSpPr>
        <p:spPr>
          <a:xfrm>
            <a:off x="3182325" y="2872050"/>
            <a:ext cx="894600" cy="171300"/>
          </a:xfrm>
          <a:prstGeom prst="lef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03" name="Google Shape;303;p16"/>
          <p:cNvSpPr txBox="1"/>
          <p:nvPr/>
        </p:nvSpPr>
        <p:spPr>
          <a:xfrm>
            <a:off x="3220075" y="2027800"/>
            <a:ext cx="928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latin typeface="Nunito"/>
                <a:ea typeface="Nunito"/>
                <a:cs typeface="Nunito"/>
                <a:sym typeface="Nunito"/>
              </a:rPr>
              <a:t>actions</a:t>
            </a:r>
            <a:endParaRPr sz="1300">
              <a:solidFill>
                <a:schemeClr val="dk2"/>
              </a:solidFill>
              <a:latin typeface="Nunito"/>
              <a:ea typeface="Nunito"/>
              <a:cs typeface="Nunito"/>
              <a:sym typeface="Nunito"/>
            </a:endParaRPr>
          </a:p>
        </p:txBody>
      </p:sp>
      <p:sp>
        <p:nvSpPr>
          <p:cNvPr id="304" name="Google Shape;304;p16"/>
          <p:cNvSpPr txBox="1"/>
          <p:nvPr/>
        </p:nvSpPr>
        <p:spPr>
          <a:xfrm>
            <a:off x="3398900" y="2993350"/>
            <a:ext cx="2152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latin typeface="Nunito"/>
                <a:ea typeface="Nunito"/>
                <a:cs typeface="Nunito"/>
                <a:sym typeface="Nunito"/>
              </a:rPr>
              <a:t>obs (observation: 観測値)</a:t>
            </a:r>
            <a:endParaRPr sz="1300">
              <a:solidFill>
                <a:schemeClr val="dk2"/>
              </a:solidFill>
              <a:latin typeface="Nunito"/>
              <a:ea typeface="Nunito"/>
              <a:cs typeface="Nunito"/>
              <a:sym typeface="Nunito"/>
            </a:endParaRPr>
          </a:p>
        </p:txBody>
      </p:sp>
      <p:sp>
        <p:nvSpPr>
          <p:cNvPr id="305" name="Google Shape;305;p16"/>
          <p:cNvSpPr txBox="1"/>
          <p:nvPr/>
        </p:nvSpPr>
        <p:spPr>
          <a:xfrm>
            <a:off x="5140125" y="2326438"/>
            <a:ext cx="150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latin typeface="Nunito"/>
                <a:ea typeface="Nunito"/>
                <a:cs typeface="Nunito"/>
                <a:sym typeface="Nunito"/>
              </a:rPr>
              <a:t>target_dof_pos</a:t>
            </a:r>
            <a:endParaRPr sz="1300">
              <a:solidFill>
                <a:schemeClr val="dk2"/>
              </a:solidFill>
              <a:latin typeface="Nunito"/>
              <a:ea typeface="Nunito"/>
              <a:cs typeface="Nunito"/>
              <a:sym typeface="Nunito"/>
            </a:endParaRPr>
          </a:p>
        </p:txBody>
      </p:sp>
      <p:sp>
        <p:nvSpPr>
          <p:cNvPr id="306" name="Google Shape;306;p16"/>
          <p:cNvSpPr txBox="1"/>
          <p:nvPr/>
        </p:nvSpPr>
        <p:spPr>
          <a:xfrm>
            <a:off x="3823700" y="1706250"/>
            <a:ext cx="3947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
        <p:nvSpPr>
          <p:cNvPr id="307" name="Google Shape;307;p16"/>
          <p:cNvSpPr txBox="1"/>
          <p:nvPr/>
        </p:nvSpPr>
        <p:spPr>
          <a:xfrm>
            <a:off x="4022425" y="1706250"/>
            <a:ext cx="2843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latin typeface="Nunito"/>
                <a:ea typeface="Nunito"/>
                <a:cs typeface="Nunito"/>
                <a:sym typeface="Nunito"/>
              </a:rPr>
              <a:t>actions : すべての関節の指示角度</a:t>
            </a:r>
            <a:endParaRPr sz="1300">
              <a:solidFill>
                <a:schemeClr val="dk2"/>
              </a:solidFill>
              <a:latin typeface="Nunito"/>
              <a:ea typeface="Nunito"/>
              <a:cs typeface="Nunito"/>
              <a:sym typeface="Nunito"/>
            </a:endParaRPr>
          </a:p>
        </p:txBody>
      </p:sp>
      <p:sp>
        <p:nvSpPr>
          <p:cNvPr id="308" name="Google Shape;308;p16"/>
          <p:cNvSpPr txBox="1"/>
          <p:nvPr/>
        </p:nvSpPr>
        <p:spPr>
          <a:xfrm>
            <a:off x="3398900" y="3378250"/>
            <a:ext cx="47967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latin typeface="Nunito"/>
                <a:ea typeface="Nunito"/>
                <a:cs typeface="Nunito"/>
                <a:sym typeface="Nunito"/>
              </a:rPr>
              <a:t>base_ang_vel : ロボットの角速度</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ja" sz="1300">
                <a:solidFill>
                  <a:schemeClr val="dk2"/>
                </a:solidFill>
                <a:latin typeface="Nunito"/>
                <a:ea typeface="Nunito"/>
                <a:cs typeface="Nunito"/>
                <a:sym typeface="Nunito"/>
              </a:rPr>
              <a:t>projected_gravity : ロボットの姿勢（鉛直方向のベクトル）</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ja" sz="1300">
                <a:solidFill>
                  <a:schemeClr val="dk2"/>
                </a:solidFill>
                <a:latin typeface="Nunito"/>
                <a:ea typeface="Nunito"/>
                <a:cs typeface="Nunito"/>
                <a:sym typeface="Nunito"/>
              </a:rPr>
              <a:t>commands : ロボットの行動目標（乱数で生成）</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ja" sz="1300">
                <a:solidFill>
                  <a:schemeClr val="dk2"/>
                </a:solidFill>
                <a:latin typeface="Nunito"/>
                <a:ea typeface="Nunito"/>
                <a:cs typeface="Nunito"/>
                <a:sym typeface="Nunito"/>
              </a:rPr>
              <a:t>dof_pos - default_dof_pos :各関節の基本角度との差分</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ja" sz="1300">
                <a:solidFill>
                  <a:schemeClr val="dk2"/>
                </a:solidFill>
                <a:latin typeface="Nunito"/>
                <a:ea typeface="Nunito"/>
                <a:cs typeface="Nunito"/>
                <a:sym typeface="Nunito"/>
              </a:rPr>
              <a:t>dof_vel : 関節の角速度</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ja" sz="1300">
                <a:solidFill>
                  <a:schemeClr val="dk2"/>
                </a:solidFill>
                <a:latin typeface="Nunito"/>
                <a:ea typeface="Nunito"/>
                <a:cs typeface="Nunito"/>
                <a:sym typeface="Nunito"/>
              </a:rPr>
              <a:t>actions : 関節の指示角度</a:t>
            </a:r>
            <a:endParaRPr sz="1300">
              <a:solidFill>
                <a:schemeClr val="dk2"/>
              </a:solidFill>
              <a:latin typeface="Nunito"/>
              <a:ea typeface="Nunito"/>
              <a:cs typeface="Nunito"/>
              <a:sym typeface="Nunito"/>
            </a:endParaRPr>
          </a:p>
        </p:txBody>
      </p:sp>
      <p:sp>
        <p:nvSpPr>
          <p:cNvPr id="309" name="Google Shape;309;p16"/>
          <p:cNvSpPr/>
          <p:nvPr/>
        </p:nvSpPr>
        <p:spPr>
          <a:xfrm>
            <a:off x="1959825" y="3145300"/>
            <a:ext cx="445500" cy="705900"/>
          </a:xfrm>
          <a:prstGeom prst="upArrow">
            <a:avLst>
              <a:gd fmla="val 50000" name="adj1"/>
              <a:gd fmla="val 50000" name="adj2"/>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10" name="Google Shape;310;p16"/>
          <p:cNvSpPr txBox="1"/>
          <p:nvPr/>
        </p:nvSpPr>
        <p:spPr>
          <a:xfrm>
            <a:off x="1110100" y="3892200"/>
            <a:ext cx="21099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latin typeface="Nunito"/>
                <a:ea typeface="Nunito"/>
                <a:cs typeface="Nunito"/>
                <a:sym typeface="Nunito"/>
              </a:rPr>
              <a:t>go2_trainで学習したニューラルネットの情報がロードされている。</a:t>
            </a:r>
            <a:endParaRPr sz="1300">
              <a:solidFill>
                <a:schemeClr val="dk2"/>
              </a:solidFill>
              <a:latin typeface="Nunito"/>
              <a:ea typeface="Nunito"/>
              <a:cs typeface="Nunito"/>
              <a:sym typeface="Nunito"/>
            </a:endParaRPr>
          </a:p>
        </p:txBody>
      </p:sp>
      <p:pic>
        <p:nvPicPr>
          <p:cNvPr id="311" name="Google Shape;311;p16"/>
          <p:cNvPicPr preferRelativeResize="0"/>
          <p:nvPr/>
        </p:nvPicPr>
        <p:blipFill rotWithShape="1">
          <a:blip r:embed="rId3">
            <a:alphaModFix/>
          </a:blip>
          <a:srcRect b="13232" l="29336" r="23340" t="34916"/>
          <a:stretch/>
        </p:blipFill>
        <p:spPr>
          <a:xfrm>
            <a:off x="7180550" y="1237050"/>
            <a:ext cx="1786275" cy="1573625"/>
          </a:xfrm>
          <a:prstGeom prst="rect">
            <a:avLst/>
          </a:prstGeom>
          <a:noFill/>
          <a:ln>
            <a:noFill/>
          </a:ln>
        </p:spPr>
      </p:pic>
      <p:sp>
        <p:nvSpPr>
          <p:cNvPr id="312" name="Google Shape;312;p16"/>
          <p:cNvSpPr/>
          <p:nvPr/>
        </p:nvSpPr>
        <p:spPr>
          <a:xfrm>
            <a:off x="6402075" y="2501800"/>
            <a:ext cx="1501200" cy="377100"/>
          </a:xfrm>
          <a:prstGeom prst="roundRect">
            <a:avLst>
              <a:gd fmla="val 16667" name="adj"/>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latin typeface="Nunito"/>
                <a:ea typeface="Nunito"/>
                <a:cs typeface="Nunito"/>
                <a:sym typeface="Nunito"/>
              </a:rPr>
              <a:t>SimRobot</a:t>
            </a:r>
            <a:endParaRPr>
              <a:latin typeface="Nunito"/>
              <a:ea typeface="Nunito"/>
              <a:cs typeface="Nunito"/>
              <a:sym typeface="Nunito"/>
            </a:endParaRPr>
          </a:p>
        </p:txBody>
      </p:sp>
      <p:sp>
        <p:nvSpPr>
          <p:cNvPr id="313" name="Google Shape;313;p16"/>
          <p:cNvSpPr/>
          <p:nvPr/>
        </p:nvSpPr>
        <p:spPr>
          <a:xfrm>
            <a:off x="5228475" y="2604700"/>
            <a:ext cx="1324500" cy="171300"/>
          </a:xfrm>
          <a:prstGeom prst="righ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Sim2Realの構成</a:t>
            </a:r>
            <a:endParaRPr/>
          </a:p>
        </p:txBody>
      </p:sp>
      <p:sp>
        <p:nvSpPr>
          <p:cNvPr id="319" name="Google Shape;319;p17"/>
          <p:cNvSpPr/>
          <p:nvPr/>
        </p:nvSpPr>
        <p:spPr>
          <a:xfrm>
            <a:off x="832713" y="2205825"/>
            <a:ext cx="1556100" cy="70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latin typeface="Nunito"/>
                <a:ea typeface="Nunito"/>
                <a:cs typeface="Nunito"/>
                <a:sym typeface="Nunito"/>
              </a:rPr>
              <a:t>Policy</a:t>
            </a:r>
            <a:endParaRPr>
              <a:latin typeface="Nunito"/>
              <a:ea typeface="Nunito"/>
              <a:cs typeface="Nunito"/>
              <a:sym typeface="Nunito"/>
            </a:endParaRPr>
          </a:p>
        </p:txBody>
      </p:sp>
      <p:sp>
        <p:nvSpPr>
          <p:cNvPr id="320" name="Google Shape;320;p17"/>
          <p:cNvSpPr/>
          <p:nvPr/>
        </p:nvSpPr>
        <p:spPr>
          <a:xfrm>
            <a:off x="3488494" y="2740475"/>
            <a:ext cx="1097700" cy="171300"/>
          </a:xfrm>
          <a:prstGeom prst="lef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21" name="Google Shape;321;p17"/>
          <p:cNvSpPr txBox="1"/>
          <p:nvPr/>
        </p:nvSpPr>
        <p:spPr>
          <a:xfrm>
            <a:off x="2419288" y="1935100"/>
            <a:ext cx="928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latin typeface="Nunito"/>
                <a:ea typeface="Nunito"/>
                <a:cs typeface="Nunito"/>
                <a:sym typeface="Nunito"/>
              </a:rPr>
              <a:t>actions</a:t>
            </a:r>
            <a:endParaRPr sz="1300">
              <a:solidFill>
                <a:schemeClr val="dk2"/>
              </a:solidFill>
              <a:latin typeface="Nunito"/>
              <a:ea typeface="Nunito"/>
              <a:cs typeface="Nunito"/>
              <a:sym typeface="Nunito"/>
            </a:endParaRPr>
          </a:p>
        </p:txBody>
      </p:sp>
      <p:sp>
        <p:nvSpPr>
          <p:cNvPr id="322" name="Google Shape;322;p17"/>
          <p:cNvSpPr txBox="1"/>
          <p:nvPr/>
        </p:nvSpPr>
        <p:spPr>
          <a:xfrm>
            <a:off x="2563000" y="2797325"/>
            <a:ext cx="477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latin typeface="Nunito"/>
                <a:ea typeface="Nunito"/>
                <a:cs typeface="Nunito"/>
                <a:sym typeface="Nunito"/>
              </a:rPr>
              <a:t>obs</a:t>
            </a:r>
            <a:endParaRPr sz="1300">
              <a:solidFill>
                <a:schemeClr val="dk2"/>
              </a:solidFill>
              <a:latin typeface="Nunito"/>
              <a:ea typeface="Nunito"/>
              <a:cs typeface="Nunito"/>
              <a:sym typeface="Nunito"/>
            </a:endParaRPr>
          </a:p>
        </p:txBody>
      </p:sp>
      <p:sp>
        <p:nvSpPr>
          <p:cNvPr id="323" name="Google Shape;323;p17"/>
          <p:cNvSpPr txBox="1"/>
          <p:nvPr/>
        </p:nvSpPr>
        <p:spPr>
          <a:xfrm>
            <a:off x="3488488" y="1935100"/>
            <a:ext cx="150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latin typeface="Nunito"/>
                <a:ea typeface="Nunito"/>
                <a:cs typeface="Nunito"/>
                <a:sym typeface="Nunito"/>
              </a:rPr>
              <a:t>target_dof_pos</a:t>
            </a:r>
            <a:endParaRPr sz="1300">
              <a:solidFill>
                <a:schemeClr val="dk2"/>
              </a:solidFill>
              <a:latin typeface="Nunito"/>
              <a:ea typeface="Nunito"/>
              <a:cs typeface="Nunito"/>
              <a:sym typeface="Nunito"/>
            </a:endParaRPr>
          </a:p>
        </p:txBody>
      </p:sp>
      <p:sp>
        <p:nvSpPr>
          <p:cNvPr id="324" name="Google Shape;324;p17"/>
          <p:cNvSpPr/>
          <p:nvPr/>
        </p:nvSpPr>
        <p:spPr>
          <a:xfrm>
            <a:off x="4737438" y="2205825"/>
            <a:ext cx="1501200" cy="705900"/>
          </a:xfrm>
          <a:prstGeom prst="roundRect">
            <a:avLst>
              <a:gd fmla="val 16667" name="adj"/>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latin typeface="Nunito"/>
                <a:ea typeface="Nunito"/>
                <a:cs typeface="Nunito"/>
                <a:sym typeface="Nunito"/>
              </a:rPr>
              <a:t>Real Robot</a:t>
            </a:r>
            <a:endParaRPr>
              <a:latin typeface="Nunito"/>
              <a:ea typeface="Nunito"/>
              <a:cs typeface="Nunito"/>
              <a:sym typeface="Nunito"/>
            </a:endParaRPr>
          </a:p>
        </p:txBody>
      </p:sp>
      <p:sp>
        <p:nvSpPr>
          <p:cNvPr id="325" name="Google Shape;325;p17"/>
          <p:cNvSpPr/>
          <p:nvPr/>
        </p:nvSpPr>
        <p:spPr>
          <a:xfrm>
            <a:off x="3140738" y="2224950"/>
            <a:ext cx="576300" cy="25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latin typeface="Nunito"/>
                <a:ea typeface="Nunito"/>
                <a:cs typeface="Nunito"/>
                <a:sym typeface="Nunito"/>
              </a:rPr>
              <a:t>conv</a:t>
            </a:r>
            <a:endParaRPr>
              <a:latin typeface="Nunito"/>
              <a:ea typeface="Nunito"/>
              <a:cs typeface="Nunito"/>
              <a:sym typeface="Nunito"/>
            </a:endParaRPr>
          </a:p>
        </p:txBody>
      </p:sp>
      <p:sp>
        <p:nvSpPr>
          <p:cNvPr id="326" name="Google Shape;326;p17"/>
          <p:cNvSpPr/>
          <p:nvPr/>
        </p:nvSpPr>
        <p:spPr>
          <a:xfrm>
            <a:off x="3774688" y="2269050"/>
            <a:ext cx="928800" cy="171300"/>
          </a:xfrm>
          <a:prstGeom prst="righ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27" name="Google Shape;327;p17"/>
          <p:cNvSpPr txBox="1"/>
          <p:nvPr/>
        </p:nvSpPr>
        <p:spPr>
          <a:xfrm>
            <a:off x="3541425" y="2797325"/>
            <a:ext cx="23487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latin typeface="Nunito"/>
                <a:ea typeface="Nunito"/>
                <a:cs typeface="Nunito"/>
                <a:sym typeface="Nunito"/>
              </a:rPr>
              <a:t>joint.position[]</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ja" sz="1300">
                <a:solidFill>
                  <a:schemeClr val="dk2"/>
                </a:solidFill>
                <a:latin typeface="Nunito"/>
                <a:ea typeface="Nunito"/>
                <a:cs typeface="Nunito"/>
                <a:sym typeface="Nunito"/>
              </a:rPr>
              <a:t>joint.velocity[]</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ja" sz="1300">
                <a:solidFill>
                  <a:schemeClr val="dk2"/>
                </a:solidFill>
                <a:latin typeface="Nunito"/>
                <a:ea typeface="Nunito"/>
                <a:cs typeface="Nunito"/>
                <a:sym typeface="Nunito"/>
              </a:rPr>
              <a:t>imu.orientation</a:t>
            </a:r>
            <a:endParaRPr sz="1300">
              <a:solidFill>
                <a:schemeClr val="dk2"/>
              </a:solidFill>
              <a:latin typeface="Nunito"/>
              <a:ea typeface="Nunito"/>
              <a:cs typeface="Nunito"/>
              <a:sym typeface="Nunito"/>
            </a:endParaRPr>
          </a:p>
        </p:txBody>
      </p:sp>
      <p:sp>
        <p:nvSpPr>
          <p:cNvPr id="328" name="Google Shape;328;p17"/>
          <p:cNvSpPr/>
          <p:nvPr/>
        </p:nvSpPr>
        <p:spPr>
          <a:xfrm>
            <a:off x="2419288" y="2269050"/>
            <a:ext cx="685800" cy="171300"/>
          </a:xfrm>
          <a:prstGeom prst="righ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29" name="Google Shape;329;p17"/>
          <p:cNvSpPr/>
          <p:nvPr/>
        </p:nvSpPr>
        <p:spPr>
          <a:xfrm>
            <a:off x="4737450" y="3724950"/>
            <a:ext cx="1501200" cy="354000"/>
          </a:xfrm>
          <a:prstGeom prst="roundRect">
            <a:avLst>
              <a:gd fmla="val 16667" name="adj"/>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latin typeface="Nunito"/>
                <a:ea typeface="Nunito"/>
                <a:cs typeface="Nunito"/>
                <a:sym typeface="Nunito"/>
              </a:rPr>
              <a:t>commander</a:t>
            </a:r>
            <a:endParaRPr>
              <a:latin typeface="Nunito"/>
              <a:ea typeface="Nunito"/>
              <a:cs typeface="Nunito"/>
              <a:sym typeface="Nunito"/>
            </a:endParaRPr>
          </a:p>
        </p:txBody>
      </p:sp>
      <p:sp>
        <p:nvSpPr>
          <p:cNvPr id="330" name="Google Shape;330;p17"/>
          <p:cNvSpPr txBox="1"/>
          <p:nvPr/>
        </p:nvSpPr>
        <p:spPr>
          <a:xfrm>
            <a:off x="5058471" y="4039875"/>
            <a:ext cx="1295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latin typeface="Nunito"/>
                <a:ea typeface="Nunito"/>
                <a:cs typeface="Nunito"/>
                <a:sym typeface="Nunito"/>
              </a:rPr>
              <a:t>PS4 controller</a:t>
            </a:r>
            <a:endParaRPr sz="1300">
              <a:solidFill>
                <a:schemeClr val="dk2"/>
              </a:solidFill>
              <a:latin typeface="Nunito"/>
              <a:ea typeface="Nunito"/>
              <a:cs typeface="Nunito"/>
              <a:sym typeface="Nunito"/>
            </a:endParaRPr>
          </a:p>
        </p:txBody>
      </p:sp>
      <p:sp>
        <p:nvSpPr>
          <p:cNvPr id="331" name="Google Shape;331;p17"/>
          <p:cNvSpPr/>
          <p:nvPr/>
        </p:nvSpPr>
        <p:spPr>
          <a:xfrm rot="-5400000">
            <a:off x="3511000" y="2809525"/>
            <a:ext cx="913500" cy="1323600"/>
          </a:xfrm>
          <a:prstGeom prst="bentArrow">
            <a:avLst>
              <a:gd fmla="val 8838" name="adj1"/>
              <a:gd fmla="val 7908" name="adj2"/>
              <a:gd fmla="val 13957" name="adj3"/>
              <a:gd fmla="val 43750" name="adj4"/>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32" name="Google Shape;332;p17"/>
          <p:cNvSpPr/>
          <p:nvPr/>
        </p:nvSpPr>
        <p:spPr>
          <a:xfrm>
            <a:off x="3305950" y="2760875"/>
            <a:ext cx="130500" cy="130500"/>
          </a:xfrm>
          <a:prstGeom prst="mathPlus">
            <a:avLst>
              <a:gd fmla="val 23520" name="adj1"/>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33" name="Google Shape;333;p17"/>
          <p:cNvSpPr txBox="1"/>
          <p:nvPr/>
        </p:nvSpPr>
        <p:spPr>
          <a:xfrm>
            <a:off x="3711525" y="4098375"/>
            <a:ext cx="2813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
        <p:nvSpPr>
          <p:cNvPr id="334" name="Google Shape;334;p17"/>
          <p:cNvSpPr txBox="1"/>
          <p:nvPr/>
        </p:nvSpPr>
        <p:spPr>
          <a:xfrm>
            <a:off x="3535671" y="3895300"/>
            <a:ext cx="1271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latin typeface="Nunito"/>
                <a:ea typeface="Nunito"/>
                <a:cs typeface="Nunito"/>
                <a:sym typeface="Nunito"/>
              </a:rPr>
              <a:t>command</a:t>
            </a:r>
            <a:r>
              <a:rPr lang="ja" sz="1300">
                <a:solidFill>
                  <a:schemeClr val="dk2"/>
                </a:solidFill>
                <a:latin typeface="Nunito"/>
                <a:ea typeface="Nunito"/>
                <a:cs typeface="Nunito"/>
                <a:sym typeface="Nunito"/>
              </a:rPr>
              <a:t>s</a:t>
            </a:r>
            <a:endParaRPr sz="1300">
              <a:solidFill>
                <a:schemeClr val="dk2"/>
              </a:solidFill>
              <a:latin typeface="Nunito"/>
              <a:ea typeface="Nunito"/>
              <a:cs typeface="Nunito"/>
              <a:sym typeface="Nunito"/>
            </a:endParaRPr>
          </a:p>
        </p:txBody>
      </p:sp>
      <p:sp>
        <p:nvSpPr>
          <p:cNvPr id="335" name="Google Shape;335;p17"/>
          <p:cNvSpPr/>
          <p:nvPr/>
        </p:nvSpPr>
        <p:spPr>
          <a:xfrm>
            <a:off x="2419299" y="2740475"/>
            <a:ext cx="834600" cy="171300"/>
          </a:xfrm>
          <a:prstGeom prst="lef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pic>
        <p:nvPicPr>
          <p:cNvPr id="336" name="Google Shape;336;p17" title="PXL_20250318_141826611.jpg"/>
          <p:cNvPicPr preferRelativeResize="0"/>
          <p:nvPr/>
        </p:nvPicPr>
        <p:blipFill rotWithShape="1">
          <a:blip r:embed="rId3">
            <a:alphaModFix/>
          </a:blip>
          <a:srcRect b="4419" l="12524" r="11150" t="9254"/>
          <a:stretch/>
        </p:blipFill>
        <p:spPr>
          <a:xfrm flipH="1">
            <a:off x="6272600" y="1332475"/>
            <a:ext cx="1798825" cy="1525824"/>
          </a:xfrm>
          <a:prstGeom prst="rect">
            <a:avLst/>
          </a:prstGeom>
          <a:noFill/>
          <a:ln>
            <a:noFill/>
          </a:ln>
        </p:spPr>
      </p:pic>
      <p:pic>
        <p:nvPicPr>
          <p:cNvPr id="337" name="Google Shape;337;p17" title="PXL_20250318_142402379.jpg"/>
          <p:cNvPicPr preferRelativeResize="0"/>
          <p:nvPr/>
        </p:nvPicPr>
        <p:blipFill rotWithShape="1">
          <a:blip r:embed="rId4">
            <a:alphaModFix/>
          </a:blip>
          <a:srcRect b="14743" l="11835" r="8572" t="31723"/>
          <a:stretch/>
        </p:blipFill>
        <p:spPr>
          <a:xfrm>
            <a:off x="6281775" y="3438025"/>
            <a:ext cx="1194851" cy="1071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実装</a:t>
            </a:r>
            <a:endParaRPr/>
          </a:p>
        </p:txBody>
      </p:sp>
      <p:sp>
        <p:nvSpPr>
          <p:cNvPr id="343" name="Google Shape;343;p18"/>
          <p:cNvSpPr txBox="1"/>
          <p:nvPr/>
        </p:nvSpPr>
        <p:spPr>
          <a:xfrm>
            <a:off x="894775" y="1597875"/>
            <a:ext cx="1606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800">
                <a:solidFill>
                  <a:schemeClr val="dk2"/>
                </a:solidFill>
                <a:latin typeface="Nunito"/>
                <a:ea typeface="Nunito"/>
                <a:cs typeface="Nunito"/>
                <a:sym typeface="Nunito"/>
              </a:rPr>
              <a:t>Go-1の実装</a:t>
            </a:r>
            <a:endParaRPr b="1" sz="1800">
              <a:solidFill>
                <a:schemeClr val="dk2"/>
              </a:solidFill>
              <a:latin typeface="Nunito"/>
              <a:ea typeface="Nunito"/>
              <a:cs typeface="Nunito"/>
              <a:sym typeface="Nunito"/>
            </a:endParaRPr>
          </a:p>
        </p:txBody>
      </p:sp>
      <p:sp>
        <p:nvSpPr>
          <p:cNvPr id="344" name="Google Shape;344;p18"/>
          <p:cNvSpPr txBox="1"/>
          <p:nvPr/>
        </p:nvSpPr>
        <p:spPr>
          <a:xfrm>
            <a:off x="894775" y="3740025"/>
            <a:ext cx="2078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800">
                <a:solidFill>
                  <a:schemeClr val="dk2"/>
                </a:solidFill>
                <a:latin typeface="Nunito"/>
                <a:ea typeface="Nunito"/>
                <a:cs typeface="Nunito"/>
                <a:sym typeface="Nunito"/>
              </a:rPr>
              <a:t>Genesis側の</a:t>
            </a:r>
            <a:r>
              <a:rPr b="1" lang="ja" sz="1800">
                <a:solidFill>
                  <a:schemeClr val="dk2"/>
                </a:solidFill>
                <a:latin typeface="Nunito"/>
                <a:ea typeface="Nunito"/>
                <a:cs typeface="Nunito"/>
                <a:sym typeface="Nunito"/>
              </a:rPr>
              <a:t>実装</a:t>
            </a:r>
            <a:endParaRPr b="1" sz="1800">
              <a:solidFill>
                <a:schemeClr val="dk2"/>
              </a:solidFill>
              <a:latin typeface="Nunito"/>
              <a:ea typeface="Nunito"/>
              <a:cs typeface="Nunito"/>
              <a:sym typeface="Nunito"/>
            </a:endParaRPr>
          </a:p>
        </p:txBody>
      </p:sp>
      <p:sp>
        <p:nvSpPr>
          <p:cNvPr id="345" name="Google Shape;345;p18"/>
          <p:cNvSpPr txBox="1"/>
          <p:nvPr/>
        </p:nvSpPr>
        <p:spPr>
          <a:xfrm>
            <a:off x="1250750" y="4165875"/>
            <a:ext cx="68118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latin typeface="Nunito"/>
                <a:ea typeface="Nunito"/>
                <a:cs typeface="Nunito"/>
                <a:sym typeface="Nunito"/>
              </a:rPr>
              <a:t>go2_eval.pyを改造。ros node化してros topicで情報のやり取りが行えるようにする。</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ja" sz="1300" u="sng">
                <a:solidFill>
                  <a:schemeClr val="hlink"/>
                </a:solidFill>
                <a:latin typeface="Nunito"/>
                <a:ea typeface="Nunito"/>
                <a:cs typeface="Nunito"/>
                <a:sym typeface="Nunito"/>
                <a:hlinkClick r:id="rId3"/>
              </a:rPr>
              <a:t>https://github.com/shimaken-git/Genesis</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pic>
        <p:nvPicPr>
          <p:cNvPr id="346" name="Google Shape;346;p18" title="Gf3j8hZawAE-jul.png"/>
          <p:cNvPicPr preferRelativeResize="0"/>
          <p:nvPr/>
        </p:nvPicPr>
        <p:blipFill>
          <a:blip r:embed="rId4">
            <a:alphaModFix/>
          </a:blip>
          <a:stretch>
            <a:fillRect/>
          </a:stretch>
        </p:blipFill>
        <p:spPr>
          <a:xfrm>
            <a:off x="6149928" y="476250"/>
            <a:ext cx="2679944" cy="2956575"/>
          </a:xfrm>
          <a:prstGeom prst="rect">
            <a:avLst/>
          </a:prstGeom>
          <a:noFill/>
          <a:ln>
            <a:noFill/>
          </a:ln>
        </p:spPr>
      </p:pic>
      <p:sp>
        <p:nvSpPr>
          <p:cNvPr id="347" name="Google Shape;347;p18"/>
          <p:cNvSpPr/>
          <p:nvPr/>
        </p:nvSpPr>
        <p:spPr>
          <a:xfrm>
            <a:off x="6088375" y="2171700"/>
            <a:ext cx="1318200" cy="266700"/>
          </a:xfrm>
          <a:prstGeom prst="rect">
            <a:avLst/>
          </a:prstGeom>
          <a:solidFill>
            <a:schemeClr val="lt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48" name="Google Shape;348;p18"/>
          <p:cNvSpPr txBox="1"/>
          <p:nvPr/>
        </p:nvSpPr>
        <p:spPr>
          <a:xfrm>
            <a:off x="1250750" y="2107050"/>
            <a:ext cx="6811800" cy="158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latin typeface="Nunito"/>
                <a:ea typeface="Nunito"/>
                <a:cs typeface="Nunito"/>
                <a:sym typeface="Nunito"/>
              </a:rPr>
              <a:t>unitree_guideを使用。関節角度を受け取って再生するモード（状態）を追加する。</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ja" sz="1300">
                <a:solidFill>
                  <a:schemeClr val="dk2"/>
                </a:solidFill>
                <a:latin typeface="Nunito"/>
                <a:ea typeface="Nunito"/>
                <a:cs typeface="Nunito"/>
                <a:sym typeface="Nunito"/>
              </a:rPr>
              <a:t>unitreeroboticsのリポジトリ</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ja" sz="1300" u="sng">
                <a:solidFill>
                  <a:schemeClr val="hlink"/>
                </a:solidFill>
                <a:latin typeface="Nunito"/>
                <a:ea typeface="Nunito"/>
                <a:cs typeface="Nunito"/>
                <a:sym typeface="Nunito"/>
                <a:hlinkClick r:id="rId5"/>
              </a:rPr>
              <a:t>https://github.com/unitreerobotics/unitree_guide</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ja" sz="1300">
                <a:solidFill>
                  <a:schemeClr val="dk2"/>
                </a:solidFill>
                <a:latin typeface="Nunito"/>
                <a:ea typeface="Nunito"/>
                <a:cs typeface="Nunito"/>
                <a:sym typeface="Nunito"/>
              </a:rPr>
              <a:t>モード追加済リポジトリ</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ja" sz="1300" u="sng">
                <a:solidFill>
                  <a:schemeClr val="hlink"/>
                </a:solidFill>
                <a:latin typeface="Nunito"/>
                <a:ea typeface="Nunito"/>
                <a:cs typeface="Nunito"/>
                <a:sym typeface="Nunito"/>
                <a:hlinkClick r:id="rId6"/>
              </a:rPr>
              <a:t>https://github.com/shimaken-git/unitree_guide</a:t>
            </a:r>
            <a:endParaRPr sz="1300">
              <a:solidFill>
                <a:schemeClr val="dk2"/>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構成</a:t>
            </a:r>
            <a:endParaRPr/>
          </a:p>
        </p:txBody>
      </p:sp>
      <p:sp>
        <p:nvSpPr>
          <p:cNvPr id="354" name="Google Shape;354;p19"/>
          <p:cNvSpPr/>
          <p:nvPr/>
        </p:nvSpPr>
        <p:spPr>
          <a:xfrm>
            <a:off x="740825" y="1606750"/>
            <a:ext cx="2337900" cy="17319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55" name="Google Shape;355;p19"/>
          <p:cNvSpPr txBox="1"/>
          <p:nvPr/>
        </p:nvSpPr>
        <p:spPr>
          <a:xfrm>
            <a:off x="846650" y="1731825"/>
            <a:ext cx="14142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500">
                <a:solidFill>
                  <a:schemeClr val="dk2"/>
                </a:solidFill>
                <a:latin typeface="Nunito"/>
                <a:ea typeface="Nunito"/>
                <a:cs typeface="Nunito"/>
                <a:sym typeface="Nunito"/>
              </a:rPr>
              <a:t>unitree_guide</a:t>
            </a:r>
            <a:endParaRPr sz="1500">
              <a:solidFill>
                <a:schemeClr val="dk2"/>
              </a:solidFill>
              <a:latin typeface="Nunito"/>
              <a:ea typeface="Nunito"/>
              <a:cs typeface="Nunito"/>
              <a:sym typeface="Nunito"/>
            </a:endParaRPr>
          </a:p>
        </p:txBody>
      </p:sp>
      <p:sp>
        <p:nvSpPr>
          <p:cNvPr id="356" name="Google Shape;356;p19"/>
          <p:cNvSpPr/>
          <p:nvPr/>
        </p:nvSpPr>
        <p:spPr>
          <a:xfrm>
            <a:off x="6042125" y="1606750"/>
            <a:ext cx="2405400" cy="30981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57" name="Google Shape;357;p19"/>
          <p:cNvSpPr txBox="1"/>
          <p:nvPr/>
        </p:nvSpPr>
        <p:spPr>
          <a:xfrm>
            <a:off x="6191375" y="1731825"/>
            <a:ext cx="2106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500">
                <a:solidFill>
                  <a:schemeClr val="dk2"/>
                </a:solidFill>
                <a:latin typeface="Nunito"/>
                <a:ea typeface="Nunito"/>
                <a:cs typeface="Nunito"/>
                <a:sym typeface="Nunito"/>
              </a:rPr>
              <a:t>Genesis(go2_eval.py)</a:t>
            </a:r>
            <a:endParaRPr sz="1500">
              <a:solidFill>
                <a:schemeClr val="dk2"/>
              </a:solidFill>
              <a:latin typeface="Nunito"/>
              <a:ea typeface="Nunito"/>
              <a:cs typeface="Nunito"/>
              <a:sym typeface="Nunito"/>
            </a:endParaRPr>
          </a:p>
        </p:txBody>
      </p:sp>
      <p:sp>
        <p:nvSpPr>
          <p:cNvPr id="358" name="Google Shape;358;p19"/>
          <p:cNvSpPr/>
          <p:nvPr/>
        </p:nvSpPr>
        <p:spPr>
          <a:xfrm>
            <a:off x="740825" y="3598325"/>
            <a:ext cx="2337900" cy="11547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59" name="Google Shape;359;p19"/>
          <p:cNvSpPr txBox="1"/>
          <p:nvPr/>
        </p:nvSpPr>
        <p:spPr>
          <a:xfrm>
            <a:off x="846650" y="3646425"/>
            <a:ext cx="14142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500">
                <a:solidFill>
                  <a:schemeClr val="dk2"/>
                </a:solidFill>
                <a:latin typeface="Nunito"/>
                <a:ea typeface="Nunito"/>
                <a:cs typeface="Nunito"/>
                <a:sym typeface="Nunito"/>
              </a:rPr>
              <a:t>PS2controller</a:t>
            </a:r>
            <a:endParaRPr sz="1500">
              <a:solidFill>
                <a:schemeClr val="dk2"/>
              </a:solidFill>
              <a:latin typeface="Nunito"/>
              <a:ea typeface="Nunito"/>
              <a:cs typeface="Nunito"/>
              <a:sym typeface="Nunito"/>
            </a:endParaRPr>
          </a:p>
        </p:txBody>
      </p:sp>
      <p:cxnSp>
        <p:nvCxnSpPr>
          <p:cNvPr id="360" name="Google Shape;360;p19"/>
          <p:cNvCxnSpPr/>
          <p:nvPr/>
        </p:nvCxnSpPr>
        <p:spPr>
          <a:xfrm>
            <a:off x="3232625" y="4175675"/>
            <a:ext cx="2655600" cy="0"/>
          </a:xfrm>
          <a:prstGeom prst="straightConnector1">
            <a:avLst/>
          </a:prstGeom>
          <a:noFill/>
          <a:ln cap="flat" cmpd="sng" w="9525">
            <a:solidFill>
              <a:schemeClr val="dk2"/>
            </a:solidFill>
            <a:prstDash val="solid"/>
            <a:round/>
            <a:headEnd len="med" w="med" type="none"/>
            <a:tailEnd len="med" w="med" type="triangle"/>
          </a:ln>
        </p:spPr>
      </p:cxnSp>
      <p:cxnSp>
        <p:nvCxnSpPr>
          <p:cNvPr id="361" name="Google Shape;361;p19"/>
          <p:cNvCxnSpPr/>
          <p:nvPr/>
        </p:nvCxnSpPr>
        <p:spPr>
          <a:xfrm rot="10800000">
            <a:off x="3204525" y="2097425"/>
            <a:ext cx="2674800" cy="0"/>
          </a:xfrm>
          <a:prstGeom prst="straightConnector1">
            <a:avLst/>
          </a:prstGeom>
          <a:noFill/>
          <a:ln cap="flat" cmpd="sng" w="9525">
            <a:solidFill>
              <a:schemeClr val="dk2"/>
            </a:solidFill>
            <a:prstDash val="solid"/>
            <a:round/>
            <a:headEnd len="med" w="med" type="none"/>
            <a:tailEnd len="med" w="med" type="triangle"/>
          </a:ln>
        </p:spPr>
      </p:cxnSp>
      <p:cxnSp>
        <p:nvCxnSpPr>
          <p:cNvPr id="362" name="Google Shape;362;p19"/>
          <p:cNvCxnSpPr/>
          <p:nvPr/>
        </p:nvCxnSpPr>
        <p:spPr>
          <a:xfrm>
            <a:off x="3232625" y="2944075"/>
            <a:ext cx="2655600" cy="0"/>
          </a:xfrm>
          <a:prstGeom prst="straightConnector1">
            <a:avLst/>
          </a:prstGeom>
          <a:noFill/>
          <a:ln cap="flat" cmpd="sng" w="9525">
            <a:solidFill>
              <a:schemeClr val="dk2"/>
            </a:solidFill>
            <a:prstDash val="solid"/>
            <a:round/>
            <a:headEnd len="med" w="med" type="none"/>
            <a:tailEnd len="med" w="med" type="triangle"/>
          </a:ln>
        </p:spPr>
      </p:cxnSp>
      <p:sp>
        <p:nvSpPr>
          <p:cNvPr id="363" name="Google Shape;363;p19"/>
          <p:cNvSpPr txBox="1"/>
          <p:nvPr/>
        </p:nvSpPr>
        <p:spPr>
          <a:xfrm>
            <a:off x="3878225" y="1655200"/>
            <a:ext cx="1202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latin typeface="Nunito"/>
                <a:ea typeface="Nunito"/>
                <a:cs typeface="Nunito"/>
                <a:sym typeface="Nunito"/>
              </a:rPr>
              <a:t>関節角度指示</a:t>
            </a:r>
            <a:endParaRPr sz="1300">
              <a:solidFill>
                <a:schemeClr val="dk2"/>
              </a:solidFill>
              <a:latin typeface="Nunito"/>
              <a:ea typeface="Nunito"/>
              <a:cs typeface="Nunito"/>
              <a:sym typeface="Nunito"/>
            </a:endParaRPr>
          </a:p>
        </p:txBody>
      </p:sp>
      <p:sp>
        <p:nvSpPr>
          <p:cNvPr id="364" name="Google Shape;364;p19"/>
          <p:cNvSpPr txBox="1"/>
          <p:nvPr/>
        </p:nvSpPr>
        <p:spPr>
          <a:xfrm>
            <a:off x="3275975" y="3742675"/>
            <a:ext cx="2568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latin typeface="Nunito"/>
                <a:ea typeface="Nunito"/>
                <a:cs typeface="Nunito"/>
                <a:sym typeface="Nunito"/>
              </a:rPr>
              <a:t>移動指示：直進速度、旋回速度</a:t>
            </a:r>
            <a:endParaRPr sz="1300">
              <a:solidFill>
                <a:schemeClr val="dk2"/>
              </a:solidFill>
              <a:latin typeface="Nunito"/>
              <a:ea typeface="Nunito"/>
              <a:cs typeface="Nunito"/>
              <a:sym typeface="Nunito"/>
            </a:endParaRPr>
          </a:p>
        </p:txBody>
      </p:sp>
      <p:sp>
        <p:nvSpPr>
          <p:cNvPr id="365" name="Google Shape;365;p19"/>
          <p:cNvSpPr txBox="1"/>
          <p:nvPr/>
        </p:nvSpPr>
        <p:spPr>
          <a:xfrm>
            <a:off x="3061875" y="2559175"/>
            <a:ext cx="3112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latin typeface="Nunito"/>
                <a:ea typeface="Nunito"/>
                <a:cs typeface="Nunito"/>
                <a:sym typeface="Nunito"/>
              </a:rPr>
              <a:t>関節角度</a:t>
            </a:r>
            <a:r>
              <a:rPr lang="ja" sz="1300">
                <a:solidFill>
                  <a:schemeClr val="dk2"/>
                </a:solidFill>
                <a:latin typeface="Nunito"/>
                <a:ea typeface="Nunito"/>
                <a:cs typeface="Nunito"/>
                <a:sym typeface="Nunito"/>
              </a:rPr>
              <a:t>、関節角速度、ロボット姿勢</a:t>
            </a:r>
            <a:endParaRPr sz="1300">
              <a:solidFill>
                <a:schemeClr val="dk2"/>
              </a:solidFill>
              <a:latin typeface="Nunito"/>
              <a:ea typeface="Nunito"/>
              <a:cs typeface="Nunito"/>
              <a:sym typeface="Nunito"/>
            </a:endParaRPr>
          </a:p>
        </p:txBody>
      </p:sp>
      <p:sp>
        <p:nvSpPr>
          <p:cNvPr id="366" name="Google Shape;366;p19"/>
          <p:cNvSpPr txBox="1"/>
          <p:nvPr/>
        </p:nvSpPr>
        <p:spPr>
          <a:xfrm>
            <a:off x="6475050" y="2559175"/>
            <a:ext cx="1731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latin typeface="Nunito"/>
                <a:ea typeface="Nunito"/>
                <a:cs typeface="Nunito"/>
                <a:sym typeface="Nunito"/>
              </a:rPr>
              <a:t>rospyでros node化</a:t>
            </a:r>
            <a:endParaRPr sz="1300">
              <a:solidFill>
                <a:schemeClr val="dk2"/>
              </a:solidFill>
              <a:latin typeface="Nunito"/>
              <a:ea typeface="Nunito"/>
              <a:cs typeface="Nunito"/>
              <a:sym typeface="Nunito"/>
            </a:endParaRPr>
          </a:p>
        </p:txBody>
      </p:sp>
      <p:sp>
        <p:nvSpPr>
          <p:cNvPr id="367" name="Google Shape;367;p19"/>
          <p:cNvSpPr txBox="1"/>
          <p:nvPr/>
        </p:nvSpPr>
        <p:spPr>
          <a:xfrm>
            <a:off x="1029300" y="2174275"/>
            <a:ext cx="1731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latin typeface="Nunito"/>
                <a:ea typeface="Nunito"/>
                <a:cs typeface="Nunito"/>
                <a:sym typeface="Nunito"/>
              </a:rPr>
              <a:t>GenesisLink modeを</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ja" sz="1300">
                <a:solidFill>
                  <a:schemeClr val="dk2"/>
                </a:solidFill>
                <a:latin typeface="Nunito"/>
                <a:ea typeface="Nunito"/>
                <a:cs typeface="Nunito"/>
                <a:sym typeface="Nunito"/>
              </a:rPr>
              <a:t>追加</a:t>
            </a:r>
            <a:endParaRPr sz="1300">
              <a:solidFill>
                <a:schemeClr val="dk2"/>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ハードウェア構成</a:t>
            </a:r>
            <a:endParaRPr/>
          </a:p>
        </p:txBody>
      </p:sp>
      <p:sp>
        <p:nvSpPr>
          <p:cNvPr id="373" name="Google Shape;373;p20"/>
          <p:cNvSpPr/>
          <p:nvPr/>
        </p:nvSpPr>
        <p:spPr>
          <a:xfrm>
            <a:off x="1569150" y="3905925"/>
            <a:ext cx="1959900" cy="390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latin typeface="Nunito"/>
                <a:ea typeface="Nunito"/>
                <a:cs typeface="Nunito"/>
                <a:sym typeface="Nunito"/>
              </a:rPr>
              <a:t>Go-1コントローラ</a:t>
            </a:r>
            <a:endParaRPr>
              <a:latin typeface="Nunito"/>
              <a:ea typeface="Nunito"/>
              <a:cs typeface="Nunito"/>
              <a:sym typeface="Nunito"/>
            </a:endParaRPr>
          </a:p>
        </p:txBody>
      </p:sp>
      <p:sp>
        <p:nvSpPr>
          <p:cNvPr id="374" name="Google Shape;374;p20"/>
          <p:cNvSpPr/>
          <p:nvPr/>
        </p:nvSpPr>
        <p:spPr>
          <a:xfrm rot="-7293762">
            <a:off x="2275043" y="3300401"/>
            <a:ext cx="465998" cy="383748"/>
          </a:xfrm>
          <a:prstGeom prst="lightningBol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75" name="Google Shape;375;p20"/>
          <p:cNvSpPr/>
          <p:nvPr/>
        </p:nvSpPr>
        <p:spPr>
          <a:xfrm>
            <a:off x="5762950" y="1764625"/>
            <a:ext cx="1781700" cy="1826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latin typeface="Nunito"/>
                <a:ea typeface="Nunito"/>
                <a:cs typeface="Nunito"/>
                <a:sym typeface="Nunito"/>
              </a:rPr>
              <a:t>PC</a:t>
            </a:r>
            <a:endParaRPr>
              <a:latin typeface="Nunito"/>
              <a:ea typeface="Nunito"/>
              <a:cs typeface="Nunito"/>
              <a:sym typeface="Nunito"/>
            </a:endParaRPr>
          </a:p>
          <a:p>
            <a:pPr indent="0" lvl="0" marL="0" rtl="0" algn="ctr">
              <a:spcBef>
                <a:spcPts val="0"/>
              </a:spcBef>
              <a:spcAft>
                <a:spcPts val="0"/>
              </a:spcAft>
              <a:buNone/>
            </a:pPr>
            <a:r>
              <a:t/>
            </a:r>
            <a:endParaRPr>
              <a:latin typeface="Nunito"/>
              <a:ea typeface="Nunito"/>
              <a:cs typeface="Nunito"/>
              <a:sym typeface="Nunito"/>
            </a:endParaRPr>
          </a:p>
          <a:p>
            <a:pPr indent="0" lvl="0" marL="0" rtl="0" algn="ctr">
              <a:spcBef>
                <a:spcPts val="0"/>
              </a:spcBef>
              <a:spcAft>
                <a:spcPts val="0"/>
              </a:spcAft>
              <a:buNone/>
            </a:pPr>
            <a:r>
              <a:t/>
            </a:r>
            <a:endParaRPr>
              <a:latin typeface="Nunito"/>
              <a:ea typeface="Nunito"/>
              <a:cs typeface="Nunito"/>
              <a:sym typeface="Nunito"/>
            </a:endParaRPr>
          </a:p>
          <a:p>
            <a:pPr indent="0" lvl="0" marL="0" rtl="0" algn="ctr">
              <a:spcBef>
                <a:spcPts val="0"/>
              </a:spcBef>
              <a:spcAft>
                <a:spcPts val="0"/>
              </a:spcAft>
              <a:buNone/>
            </a:pPr>
            <a:r>
              <a:t/>
            </a:r>
            <a:endParaRPr>
              <a:latin typeface="Nunito"/>
              <a:ea typeface="Nunito"/>
              <a:cs typeface="Nunito"/>
              <a:sym typeface="Nunito"/>
            </a:endParaRPr>
          </a:p>
          <a:p>
            <a:pPr indent="0" lvl="0" marL="0" rtl="0" algn="ctr">
              <a:spcBef>
                <a:spcPts val="0"/>
              </a:spcBef>
              <a:spcAft>
                <a:spcPts val="0"/>
              </a:spcAft>
              <a:buNone/>
            </a:pPr>
            <a:r>
              <a:t/>
            </a:r>
            <a:endParaRPr>
              <a:latin typeface="Nunito"/>
              <a:ea typeface="Nunito"/>
              <a:cs typeface="Nunito"/>
              <a:sym typeface="Nunito"/>
            </a:endParaRPr>
          </a:p>
          <a:p>
            <a:pPr indent="0" lvl="0" marL="0" rtl="0" algn="ctr">
              <a:spcBef>
                <a:spcPts val="0"/>
              </a:spcBef>
              <a:spcAft>
                <a:spcPts val="0"/>
              </a:spcAft>
              <a:buNone/>
            </a:pPr>
            <a:r>
              <a:t/>
            </a:r>
            <a:endParaRPr>
              <a:latin typeface="Nunito"/>
              <a:ea typeface="Nunito"/>
              <a:cs typeface="Nunito"/>
              <a:sym typeface="Nunito"/>
            </a:endParaRPr>
          </a:p>
          <a:p>
            <a:pPr indent="0" lvl="0" marL="0" rtl="0" algn="ctr">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
        <p:nvSpPr>
          <p:cNvPr id="376" name="Google Shape;376;p20"/>
          <p:cNvSpPr/>
          <p:nvPr/>
        </p:nvSpPr>
        <p:spPr>
          <a:xfrm>
            <a:off x="5913700" y="2158525"/>
            <a:ext cx="1480200" cy="3153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latin typeface="Nunito"/>
                <a:ea typeface="Nunito"/>
                <a:cs typeface="Nunito"/>
                <a:sym typeface="Nunito"/>
              </a:rPr>
              <a:t>unitree_guide</a:t>
            </a:r>
            <a:endParaRPr>
              <a:latin typeface="Nunito"/>
              <a:ea typeface="Nunito"/>
              <a:cs typeface="Nunito"/>
              <a:sym typeface="Nunito"/>
            </a:endParaRPr>
          </a:p>
        </p:txBody>
      </p:sp>
      <p:sp>
        <p:nvSpPr>
          <p:cNvPr id="377" name="Google Shape;377;p20"/>
          <p:cNvSpPr/>
          <p:nvPr/>
        </p:nvSpPr>
        <p:spPr>
          <a:xfrm>
            <a:off x="5913700" y="3037875"/>
            <a:ext cx="1480200" cy="3153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latin typeface="Nunito"/>
                <a:ea typeface="Nunito"/>
                <a:cs typeface="Nunito"/>
                <a:sym typeface="Nunito"/>
              </a:rPr>
              <a:t>go2_eval.py</a:t>
            </a:r>
            <a:endParaRPr>
              <a:latin typeface="Nunito"/>
              <a:ea typeface="Nunito"/>
              <a:cs typeface="Nunito"/>
              <a:sym typeface="Nunito"/>
            </a:endParaRPr>
          </a:p>
        </p:txBody>
      </p:sp>
      <p:cxnSp>
        <p:nvCxnSpPr>
          <p:cNvPr id="378" name="Google Shape;378;p20"/>
          <p:cNvCxnSpPr>
            <a:stCxn id="376" idx="2"/>
            <a:endCxn id="377" idx="0"/>
          </p:cNvCxnSpPr>
          <p:nvPr/>
        </p:nvCxnSpPr>
        <p:spPr>
          <a:xfrm flipH="1" rot="-5400000">
            <a:off x="6372100" y="2755525"/>
            <a:ext cx="564000" cy="600"/>
          </a:xfrm>
          <a:prstGeom prst="bentConnector3">
            <a:avLst>
              <a:gd fmla="val 50004" name="adj1"/>
            </a:avLst>
          </a:prstGeom>
          <a:noFill/>
          <a:ln cap="flat" cmpd="sng" w="9525">
            <a:solidFill>
              <a:schemeClr val="dk2"/>
            </a:solidFill>
            <a:prstDash val="solid"/>
            <a:round/>
            <a:headEnd len="med" w="med" type="none"/>
            <a:tailEnd len="med" w="med" type="none"/>
          </a:ln>
        </p:spPr>
      </p:cxnSp>
      <p:sp>
        <p:nvSpPr>
          <p:cNvPr id="379" name="Google Shape;379;p20"/>
          <p:cNvSpPr txBox="1"/>
          <p:nvPr/>
        </p:nvSpPr>
        <p:spPr>
          <a:xfrm>
            <a:off x="6612650" y="2563400"/>
            <a:ext cx="870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latin typeface="Nunito"/>
                <a:ea typeface="Nunito"/>
                <a:cs typeface="Nunito"/>
                <a:sym typeface="Nunito"/>
              </a:rPr>
              <a:t>ros topic</a:t>
            </a:r>
            <a:endParaRPr sz="1300">
              <a:solidFill>
                <a:schemeClr val="dk2"/>
              </a:solidFill>
              <a:latin typeface="Nunito"/>
              <a:ea typeface="Nunito"/>
              <a:cs typeface="Nunito"/>
              <a:sym typeface="Nunito"/>
            </a:endParaRPr>
          </a:p>
        </p:txBody>
      </p:sp>
      <p:sp>
        <p:nvSpPr>
          <p:cNvPr id="380" name="Google Shape;380;p20"/>
          <p:cNvSpPr/>
          <p:nvPr/>
        </p:nvSpPr>
        <p:spPr>
          <a:xfrm>
            <a:off x="5674150" y="4221125"/>
            <a:ext cx="1959900" cy="390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latin typeface="Nunito"/>
                <a:ea typeface="Nunito"/>
                <a:cs typeface="Nunito"/>
                <a:sym typeface="Nunito"/>
              </a:rPr>
              <a:t>PS4</a:t>
            </a:r>
            <a:r>
              <a:rPr lang="ja">
                <a:latin typeface="Nunito"/>
                <a:ea typeface="Nunito"/>
                <a:cs typeface="Nunito"/>
                <a:sym typeface="Nunito"/>
              </a:rPr>
              <a:t>コントローラ</a:t>
            </a:r>
            <a:endParaRPr>
              <a:latin typeface="Nunito"/>
              <a:ea typeface="Nunito"/>
              <a:cs typeface="Nunito"/>
              <a:sym typeface="Nunito"/>
            </a:endParaRPr>
          </a:p>
        </p:txBody>
      </p:sp>
      <p:sp>
        <p:nvSpPr>
          <p:cNvPr id="381" name="Google Shape;381;p20"/>
          <p:cNvSpPr/>
          <p:nvPr/>
        </p:nvSpPr>
        <p:spPr>
          <a:xfrm rot="-6409205">
            <a:off x="6256305" y="3713999"/>
            <a:ext cx="465975" cy="383736"/>
          </a:xfrm>
          <a:prstGeom prst="lightningBol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cxnSp>
        <p:nvCxnSpPr>
          <p:cNvPr id="382" name="Google Shape;382;p20"/>
          <p:cNvCxnSpPr>
            <a:stCxn id="383" idx="3"/>
            <a:endCxn id="375" idx="1"/>
          </p:cNvCxnSpPr>
          <p:nvPr/>
        </p:nvCxnSpPr>
        <p:spPr>
          <a:xfrm>
            <a:off x="3439950" y="2672550"/>
            <a:ext cx="2322900" cy="5100"/>
          </a:xfrm>
          <a:prstGeom prst="straightConnector1">
            <a:avLst/>
          </a:prstGeom>
          <a:noFill/>
          <a:ln cap="flat" cmpd="sng" w="9525">
            <a:solidFill>
              <a:schemeClr val="dk2"/>
            </a:solidFill>
            <a:prstDash val="solid"/>
            <a:round/>
            <a:headEnd len="med" w="med" type="none"/>
            <a:tailEnd len="med" w="med" type="none"/>
          </a:ln>
        </p:spPr>
      </p:cxnSp>
      <p:sp>
        <p:nvSpPr>
          <p:cNvPr id="384" name="Google Shape;384;p20"/>
          <p:cNvSpPr txBox="1"/>
          <p:nvPr/>
        </p:nvSpPr>
        <p:spPr>
          <a:xfrm>
            <a:off x="4132100" y="2379300"/>
            <a:ext cx="938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latin typeface="Nunito"/>
                <a:ea typeface="Nunito"/>
                <a:cs typeface="Nunito"/>
                <a:sym typeface="Nunito"/>
              </a:rPr>
              <a:t>有線LAN</a:t>
            </a:r>
            <a:endParaRPr sz="1300">
              <a:solidFill>
                <a:schemeClr val="dk2"/>
              </a:solidFill>
              <a:latin typeface="Nunito"/>
              <a:ea typeface="Nunito"/>
              <a:cs typeface="Nunito"/>
              <a:sym typeface="Nunito"/>
            </a:endParaRPr>
          </a:p>
        </p:txBody>
      </p:sp>
      <p:sp>
        <p:nvSpPr>
          <p:cNvPr id="385" name="Google Shape;385;p20"/>
          <p:cNvSpPr txBox="1"/>
          <p:nvPr/>
        </p:nvSpPr>
        <p:spPr>
          <a:xfrm>
            <a:off x="2412150" y="4296525"/>
            <a:ext cx="1027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900">
                <a:solidFill>
                  <a:schemeClr val="dk2"/>
                </a:solidFill>
                <a:latin typeface="Nunito"/>
                <a:ea typeface="Nunito"/>
                <a:cs typeface="Nunito"/>
                <a:sym typeface="Nunito"/>
              </a:rPr>
              <a:t>モード切替など</a:t>
            </a:r>
            <a:endParaRPr sz="900">
              <a:solidFill>
                <a:schemeClr val="dk2"/>
              </a:solidFill>
              <a:latin typeface="Nunito"/>
              <a:ea typeface="Nunito"/>
              <a:cs typeface="Nunito"/>
              <a:sym typeface="Nunito"/>
            </a:endParaRPr>
          </a:p>
        </p:txBody>
      </p:sp>
      <p:sp>
        <p:nvSpPr>
          <p:cNvPr id="386" name="Google Shape;386;p20"/>
          <p:cNvSpPr txBox="1"/>
          <p:nvPr/>
        </p:nvSpPr>
        <p:spPr>
          <a:xfrm>
            <a:off x="6825075" y="4611725"/>
            <a:ext cx="502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900">
                <a:solidFill>
                  <a:schemeClr val="dk2"/>
                </a:solidFill>
                <a:latin typeface="Nunito"/>
                <a:ea typeface="Nunito"/>
                <a:cs typeface="Nunito"/>
                <a:sym typeface="Nunito"/>
              </a:rPr>
              <a:t>操縦</a:t>
            </a:r>
            <a:endParaRPr sz="900">
              <a:solidFill>
                <a:schemeClr val="dk2"/>
              </a:solidFill>
              <a:latin typeface="Nunito"/>
              <a:ea typeface="Nunito"/>
              <a:cs typeface="Nunito"/>
              <a:sym typeface="Nunito"/>
            </a:endParaRPr>
          </a:p>
        </p:txBody>
      </p:sp>
      <p:pic>
        <p:nvPicPr>
          <p:cNvPr id="387" name="Google Shape;387;p20" title="PXL_20250318_142658821.jpg"/>
          <p:cNvPicPr preferRelativeResize="0"/>
          <p:nvPr/>
        </p:nvPicPr>
        <p:blipFill rotWithShape="1">
          <a:blip r:embed="rId3">
            <a:alphaModFix/>
          </a:blip>
          <a:srcRect b="16486" l="6720" r="7890" t="22385"/>
          <a:stretch/>
        </p:blipFill>
        <p:spPr>
          <a:xfrm>
            <a:off x="3588750" y="4052688"/>
            <a:ext cx="1354998" cy="727476"/>
          </a:xfrm>
          <a:prstGeom prst="rect">
            <a:avLst/>
          </a:prstGeom>
          <a:noFill/>
          <a:ln>
            <a:noFill/>
          </a:ln>
        </p:spPr>
      </p:pic>
      <p:pic>
        <p:nvPicPr>
          <p:cNvPr id="388" name="Google Shape;388;p20" title="PXL_20250318_142402379.jpg"/>
          <p:cNvPicPr preferRelativeResize="0"/>
          <p:nvPr/>
        </p:nvPicPr>
        <p:blipFill rotWithShape="1">
          <a:blip r:embed="rId4">
            <a:alphaModFix/>
          </a:blip>
          <a:srcRect b="14743" l="11835" r="8572" t="31723"/>
          <a:stretch/>
        </p:blipFill>
        <p:spPr>
          <a:xfrm>
            <a:off x="7713225" y="3728912"/>
            <a:ext cx="1194851" cy="1071575"/>
          </a:xfrm>
          <a:prstGeom prst="rect">
            <a:avLst/>
          </a:prstGeom>
          <a:noFill/>
          <a:ln>
            <a:noFill/>
          </a:ln>
        </p:spPr>
      </p:pic>
      <p:pic>
        <p:nvPicPr>
          <p:cNvPr id="389" name="Google Shape;389;p20" title="PXL_20250318_141826611.jpg"/>
          <p:cNvPicPr preferRelativeResize="0"/>
          <p:nvPr/>
        </p:nvPicPr>
        <p:blipFill rotWithShape="1">
          <a:blip r:embed="rId5">
            <a:alphaModFix/>
          </a:blip>
          <a:srcRect b="4419" l="12524" r="11150" t="9254"/>
          <a:stretch/>
        </p:blipFill>
        <p:spPr>
          <a:xfrm flipH="1">
            <a:off x="114700" y="1422475"/>
            <a:ext cx="1798825" cy="1525824"/>
          </a:xfrm>
          <a:prstGeom prst="rect">
            <a:avLst/>
          </a:prstGeom>
          <a:noFill/>
          <a:ln>
            <a:noFill/>
          </a:ln>
        </p:spPr>
      </p:pic>
      <p:sp>
        <p:nvSpPr>
          <p:cNvPr id="383" name="Google Shape;383;p20"/>
          <p:cNvSpPr/>
          <p:nvPr/>
        </p:nvSpPr>
        <p:spPr>
          <a:xfrm>
            <a:off x="1658250" y="2421300"/>
            <a:ext cx="1781700" cy="50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latin typeface="Nunito"/>
                <a:ea typeface="Nunito"/>
                <a:cs typeface="Nunito"/>
                <a:sym typeface="Nunito"/>
              </a:rPr>
              <a:t>Go-1</a:t>
            </a:r>
            <a:endParaRPr>
              <a:latin typeface="Nunito"/>
              <a:ea typeface="Nunito"/>
              <a:cs typeface="Nunito"/>
              <a:sym typeface="Nunito"/>
            </a:endParaRPr>
          </a:p>
        </p:txBody>
      </p:sp>
      <p:cxnSp>
        <p:nvCxnSpPr>
          <p:cNvPr id="390" name="Google Shape;390;p20"/>
          <p:cNvCxnSpPr/>
          <p:nvPr/>
        </p:nvCxnSpPr>
        <p:spPr>
          <a:xfrm rot="10800000">
            <a:off x="3938450" y="2923800"/>
            <a:ext cx="1326000" cy="0"/>
          </a:xfrm>
          <a:prstGeom prst="straightConnector1">
            <a:avLst/>
          </a:prstGeom>
          <a:noFill/>
          <a:ln cap="flat" cmpd="sng" w="9525">
            <a:solidFill>
              <a:schemeClr val="dk2"/>
            </a:solidFill>
            <a:prstDash val="solid"/>
            <a:round/>
            <a:headEnd len="med" w="med" type="none"/>
            <a:tailEnd len="med" w="med" type="triangle"/>
          </a:ln>
        </p:spPr>
      </p:cxnSp>
      <p:sp>
        <p:nvSpPr>
          <p:cNvPr id="391" name="Google Shape;391;p20"/>
          <p:cNvSpPr txBox="1"/>
          <p:nvPr/>
        </p:nvSpPr>
        <p:spPr>
          <a:xfrm>
            <a:off x="4132100" y="2655938"/>
            <a:ext cx="938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000">
                <a:solidFill>
                  <a:schemeClr val="dk2"/>
                </a:solidFill>
                <a:latin typeface="Nunito"/>
                <a:ea typeface="Nunito"/>
                <a:cs typeface="Nunito"/>
                <a:sym typeface="Nunito"/>
              </a:rPr>
              <a:t>lowlevelCmd</a:t>
            </a:r>
            <a:endParaRPr sz="1000">
              <a:solidFill>
                <a:schemeClr val="dk2"/>
              </a:solidFill>
              <a:latin typeface="Nunito"/>
              <a:ea typeface="Nunito"/>
              <a:cs typeface="Nunito"/>
              <a:sym typeface="Nunito"/>
            </a:endParaRPr>
          </a:p>
        </p:txBody>
      </p:sp>
      <p:cxnSp>
        <p:nvCxnSpPr>
          <p:cNvPr id="392" name="Google Shape;392;p20"/>
          <p:cNvCxnSpPr/>
          <p:nvPr/>
        </p:nvCxnSpPr>
        <p:spPr>
          <a:xfrm>
            <a:off x="3939550" y="3147050"/>
            <a:ext cx="1333500" cy="0"/>
          </a:xfrm>
          <a:prstGeom prst="straightConnector1">
            <a:avLst/>
          </a:prstGeom>
          <a:noFill/>
          <a:ln cap="flat" cmpd="sng" w="9525">
            <a:solidFill>
              <a:schemeClr val="dk2"/>
            </a:solidFill>
            <a:prstDash val="solid"/>
            <a:round/>
            <a:headEnd len="med" w="med" type="none"/>
            <a:tailEnd len="med" w="med" type="triangle"/>
          </a:ln>
        </p:spPr>
      </p:cxnSp>
      <p:sp>
        <p:nvSpPr>
          <p:cNvPr id="393" name="Google Shape;393;p20"/>
          <p:cNvSpPr txBox="1"/>
          <p:nvPr/>
        </p:nvSpPr>
        <p:spPr>
          <a:xfrm>
            <a:off x="4087500" y="2873775"/>
            <a:ext cx="1027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000">
                <a:solidFill>
                  <a:schemeClr val="dk2"/>
                </a:solidFill>
                <a:latin typeface="Nunito"/>
                <a:ea typeface="Nunito"/>
                <a:cs typeface="Nunito"/>
                <a:sym typeface="Nunito"/>
              </a:rPr>
              <a:t>lowlevelState</a:t>
            </a:r>
            <a:endParaRPr sz="1000">
              <a:solidFill>
                <a:schemeClr val="dk2"/>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おわりに</a:t>
            </a:r>
            <a:endParaRPr/>
          </a:p>
        </p:txBody>
      </p:sp>
      <p:sp>
        <p:nvSpPr>
          <p:cNvPr id="399" name="Google Shape;399;p21"/>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ロボットを苦労して作ってもうまく動かすにはまたたくさん勉強して苦労しなければなりません。それはそれで楽しい苦しみですが、運動方程式、現代制御学、MPCなんかを勉強しないとダメで、なかなかに敷居が高い。</a:t>
            </a:r>
            <a:endParaRPr/>
          </a:p>
          <a:p>
            <a:pPr indent="0" lvl="0" marL="0" rtl="0" algn="l">
              <a:spcBef>
                <a:spcPts val="1200"/>
              </a:spcBef>
              <a:spcAft>
                <a:spcPts val="0"/>
              </a:spcAft>
              <a:buNone/>
            </a:pPr>
            <a:r>
              <a:rPr lang="ja"/>
              <a:t>そこで、</a:t>
            </a:r>
            <a:r>
              <a:rPr b="1" lang="ja"/>
              <a:t>Genesis</a:t>
            </a:r>
            <a:r>
              <a:rPr lang="ja"/>
              <a:t>です。近年の強化学習によるロボットの進化は目覚ましく、目を見張るものがありますが、IsaacSimはPCの要求スペックがなかなか高くて簡単に手が出せない。そしてちょっととっつきにくい難しさがあります。対してGenesisはなんならGPUなしでも動きます。比較的導入難易度が低くて更に超高速な物理シミュレータです。</a:t>
            </a:r>
            <a:endParaRPr/>
          </a:p>
          <a:p>
            <a:pPr indent="0" lvl="0" marL="0" rtl="0" algn="l">
              <a:spcBef>
                <a:spcPts val="1200"/>
              </a:spcBef>
              <a:spcAft>
                <a:spcPts val="1200"/>
              </a:spcAft>
              <a:buNone/>
            </a:pPr>
            <a:r>
              <a:rPr lang="ja"/>
              <a:t>強化学習の方策作りは簡単とは言えないけれど、はっきり言って必要とする知識はあまり高くありません。ぜひGenesisとリアルロボットを結びつけて１ランク上のロボットライフに進んで行きましょう！</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