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  <p:embeddedFont>
      <p:font typeface="Trocchi" charset="1" panose="00000500000000000000"/>
      <p:regular r:id="rId22"/>
    </p:embeddedFont>
    <p:embeddedFont>
      <p:font typeface="Abril Fatface" charset="1" panose="0200050300000002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02240"/>
          </a:xfrm>
          <a:custGeom>
            <a:avLst/>
            <a:gdLst/>
            <a:ahLst/>
            <a:cxnLst/>
            <a:rect r="r" b="b" t="t" l="l"/>
            <a:pathLst>
              <a:path h="10302240" w="18288000">
                <a:moveTo>
                  <a:pt x="0" y="0"/>
                </a:moveTo>
                <a:lnTo>
                  <a:pt x="18288000" y="0"/>
                </a:lnTo>
                <a:lnTo>
                  <a:pt x="18288000" y="10302240"/>
                </a:lnTo>
                <a:lnTo>
                  <a:pt x="0" y="10302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342" y="1451364"/>
            <a:ext cx="17143734" cy="868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4792" b="true">
                <a:solidFill>
                  <a:srgbClr val="DA0F2D"/>
                </a:solidFill>
                <a:latin typeface="Poppins Bold"/>
                <a:ea typeface="Poppins Bold"/>
                <a:cs typeface="Poppins Bold"/>
                <a:sym typeface="Poppins Bold"/>
              </a:rPr>
              <a:t>From Insight to Action: Evaluating Vanguard’s New UI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2342" y="3014966"/>
            <a:ext cx="17615170" cy="90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DA0F2D"/>
                </a:solidFill>
                <a:latin typeface="Poppins"/>
                <a:ea typeface="Poppins"/>
                <a:cs typeface="Poppins"/>
                <a:sym typeface="Poppins"/>
              </a:rPr>
              <a:t>An A/B Test Journey in Behavioral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69071" y="4381028"/>
            <a:ext cx="3949859" cy="375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4"/>
              </a:lnSpc>
            </a:pPr>
            <a:r>
              <a:rPr lang="en-US" sz="4345">
                <a:solidFill>
                  <a:srgbClr val="DA0F2D"/>
                </a:solidFill>
                <a:latin typeface="Trocchi"/>
                <a:ea typeface="Trocchi"/>
                <a:cs typeface="Trocchi"/>
                <a:sym typeface="Trocchi"/>
              </a:rPr>
              <a:t>Done </a:t>
            </a:r>
            <a:r>
              <a:rPr lang="en-US" sz="4345">
                <a:solidFill>
                  <a:srgbClr val="DA0F2D"/>
                </a:solidFill>
                <a:latin typeface="Trocchi"/>
                <a:ea typeface="Trocchi"/>
                <a:cs typeface="Trocchi"/>
                <a:sym typeface="Trocchi"/>
              </a:rPr>
              <a:t>by:</a:t>
            </a:r>
          </a:p>
          <a:p>
            <a:pPr algn="ctr">
              <a:lnSpc>
                <a:spcPts val="6084"/>
              </a:lnSpc>
            </a:pPr>
          </a:p>
          <a:p>
            <a:pPr algn="ctr">
              <a:lnSpc>
                <a:spcPts val="6084"/>
              </a:lnSpc>
            </a:pPr>
            <a:r>
              <a:rPr lang="en-US" sz="4345">
                <a:solidFill>
                  <a:srgbClr val="DA0F2D"/>
                </a:solidFill>
                <a:latin typeface="Trocchi"/>
                <a:ea typeface="Trocchi"/>
                <a:cs typeface="Trocchi"/>
                <a:sym typeface="Trocchi"/>
              </a:rPr>
              <a:t>Shima K.Javid</a:t>
            </a:r>
          </a:p>
          <a:p>
            <a:pPr algn="ctr">
              <a:lnSpc>
                <a:spcPts val="6084"/>
              </a:lnSpc>
            </a:pPr>
          </a:p>
          <a:p>
            <a:pPr algn="ctr">
              <a:lnSpc>
                <a:spcPts val="608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91576"/>
            <a:ext cx="17723777" cy="8795424"/>
          </a:xfrm>
          <a:custGeom>
            <a:avLst/>
            <a:gdLst/>
            <a:ahLst/>
            <a:cxnLst/>
            <a:rect r="r" b="b" t="t" l="l"/>
            <a:pathLst>
              <a:path h="8795424" w="17723777">
                <a:moveTo>
                  <a:pt x="0" y="0"/>
                </a:moveTo>
                <a:lnTo>
                  <a:pt x="17723777" y="0"/>
                </a:lnTo>
                <a:lnTo>
                  <a:pt x="17723777" y="8795424"/>
                </a:lnTo>
                <a:lnTo>
                  <a:pt x="0" y="879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651" y="412071"/>
            <a:ext cx="6541327" cy="61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Additional Hypothesis tests: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3258367" y="1882352"/>
            <a:ext cx="8621458" cy="4856754"/>
          </a:xfrm>
          <a:custGeom>
            <a:avLst/>
            <a:gdLst/>
            <a:ahLst/>
            <a:cxnLst/>
            <a:rect r="r" b="b" t="t" l="l"/>
            <a:pathLst>
              <a:path h="4856754" w="8621458">
                <a:moveTo>
                  <a:pt x="0" y="0"/>
                </a:moveTo>
                <a:lnTo>
                  <a:pt x="8621457" y="0"/>
                </a:lnTo>
                <a:lnTo>
                  <a:pt x="8621457" y="4856754"/>
                </a:lnTo>
                <a:lnTo>
                  <a:pt x="0" y="485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4554866" cy="8882949"/>
          </a:xfrm>
          <a:custGeom>
            <a:avLst/>
            <a:gdLst/>
            <a:ahLst/>
            <a:cxnLst/>
            <a:rect r="r" b="b" t="t" l="l"/>
            <a:pathLst>
              <a:path h="8882949" w="14554866">
                <a:moveTo>
                  <a:pt x="0" y="0"/>
                </a:moveTo>
                <a:lnTo>
                  <a:pt x="14554866" y="0"/>
                </a:lnTo>
                <a:lnTo>
                  <a:pt x="14554866" y="8882949"/>
                </a:lnTo>
                <a:lnTo>
                  <a:pt x="0" y="8882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5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013475"/>
            <a:ext cx="18288000" cy="10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</a:t>
            </a:r>
            <a:r>
              <a:rPr lang="en-US" sz="315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est group had significantly higher account balances (p &lt; 0.001). This may have influenced the outcome independent of the UI. Recommendation: Stratify by balance in future tests.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1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0" t="-74" r="0" b="-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354" y="142304"/>
            <a:ext cx="20249691" cy="448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1"/>
              </a:lnSpc>
            </a:pPr>
            <a:r>
              <a:rPr lang="en-US" sz="4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Duration &amp; Power</a:t>
            </a:r>
          </a:p>
          <a:p>
            <a:pPr algn="l" marL="906942" indent="-453471" lvl="1">
              <a:lnSpc>
                <a:spcPts val="5881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 months = full customer cycles</a:t>
            </a:r>
          </a:p>
          <a:p>
            <a:pPr algn="l" marL="906942" indent="-453471" lvl="1">
              <a:lnSpc>
                <a:spcPts val="5881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Sufficient traffic, weekend/seasonal effects</a:t>
            </a:r>
          </a:p>
          <a:p>
            <a:pPr algn="l" marL="906942" indent="-453471" lvl="1">
              <a:lnSpc>
                <a:spcPts val="5881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Enough sample for statistical power </a:t>
            </a:r>
          </a:p>
          <a:p>
            <a:pPr algn="l">
              <a:lnSpc>
                <a:spcPts val="5881"/>
              </a:lnSpc>
            </a:pPr>
          </a:p>
          <a:p>
            <a:pPr algn="ctr">
              <a:lnSpc>
                <a:spcPts val="588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2834" y="4341006"/>
            <a:ext cx="19532511" cy="433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405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Additional Data Needs</a:t>
            </a:r>
          </a:p>
          <a:p>
            <a:pPr algn="l" marL="874821" indent="-437411" lvl="1">
              <a:lnSpc>
                <a:spcPts val="5672"/>
              </a:lnSpc>
              <a:buFont typeface="Arial"/>
              <a:buChar char="•"/>
            </a:pP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Device type (mobile/desktop)</a:t>
            </a:r>
          </a:p>
          <a:p>
            <a:pPr algn="l" marL="874821" indent="-437411" lvl="1">
              <a:lnSpc>
                <a:spcPts val="5672"/>
              </a:lnSpc>
              <a:buFont typeface="Arial"/>
              <a:buChar char="•"/>
            </a:pP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 tracking per session</a:t>
            </a:r>
          </a:p>
          <a:p>
            <a:pPr algn="l" marL="874821" indent="-437411" lvl="1">
              <a:lnSpc>
                <a:spcPts val="5672"/>
              </a:lnSpc>
              <a:buFont typeface="Arial"/>
              <a:buChar char="•"/>
            </a:pP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upport interactions (chat/call logs)</a:t>
            </a:r>
          </a:p>
          <a:p>
            <a:pPr algn="l" marL="874821" indent="-437411" lvl="1">
              <a:lnSpc>
                <a:spcPts val="5672"/>
              </a:lnSpc>
              <a:buFont typeface="Arial"/>
              <a:buChar char="•"/>
            </a:pPr>
            <a:r>
              <a:rPr lang="en-US" sz="40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Post-session feedback/NPS</a:t>
            </a:r>
          </a:p>
          <a:p>
            <a:pPr algn="ctr">
              <a:lnSpc>
                <a:spcPts val="56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22281"/>
            <a:ext cx="18288000" cy="5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Final Verdict &amp; Recommendations:</a:t>
            </a:r>
          </a:p>
          <a:p>
            <a:pPr algn="l">
              <a:lnSpc>
                <a:spcPts val="2080"/>
              </a:lnSpc>
            </a:pPr>
          </a:p>
          <a:p>
            <a:pPr algn="l">
              <a:lnSpc>
                <a:spcPts val="2080"/>
              </a:lnSpc>
            </a:pPr>
          </a:p>
          <a:p>
            <a:pPr algn="l" marL="863599" indent="-431800" lvl="1">
              <a:lnSpc>
                <a:spcPts val="415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New UI performs better across all KPIs</a:t>
            </a:r>
          </a:p>
          <a:p>
            <a:pPr algn="l">
              <a:lnSpc>
                <a:spcPts val="4159"/>
              </a:lnSpc>
            </a:pPr>
          </a:p>
          <a:p>
            <a:pPr algn="l" marL="863599" indent="-431800" lvl="1">
              <a:lnSpc>
                <a:spcPts val="415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Statistically &amp; commercially valid</a:t>
            </a:r>
          </a:p>
          <a:p>
            <a:pPr algn="l">
              <a:lnSpc>
                <a:spcPts val="4159"/>
              </a:lnSpc>
            </a:pPr>
          </a:p>
          <a:p>
            <a:pPr algn="l" marL="863599" indent="-431800" lvl="1">
              <a:lnSpc>
                <a:spcPts val="415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Recommendation: Full rollout + further mobile testing</a:t>
            </a:r>
          </a:p>
          <a:p>
            <a:pPr algn="l">
              <a:lnSpc>
                <a:spcPts val="4159"/>
              </a:lnSpc>
            </a:pPr>
          </a:p>
          <a:p>
            <a:pPr algn="l" marL="863599" indent="-431800" lvl="1">
              <a:lnSpc>
                <a:spcPts val="415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Broaden Age Engagement Strategy</a:t>
            </a:r>
          </a:p>
          <a:p>
            <a:pPr algn="l">
              <a:lnSpc>
                <a:spcPts val="2080"/>
              </a:lnSpc>
            </a:pPr>
          </a:p>
          <a:p>
            <a:pPr algn="ctr">
              <a:lnSpc>
                <a:spcPts val="20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1020" y="42243"/>
            <a:ext cx="18185960" cy="10244757"/>
          </a:xfrm>
          <a:custGeom>
            <a:avLst/>
            <a:gdLst/>
            <a:ahLst/>
            <a:cxnLst/>
            <a:rect r="r" b="b" t="t" l="l"/>
            <a:pathLst>
              <a:path h="10244757" w="18185960">
                <a:moveTo>
                  <a:pt x="0" y="0"/>
                </a:moveTo>
                <a:lnTo>
                  <a:pt x="18185960" y="0"/>
                </a:lnTo>
                <a:lnTo>
                  <a:pt x="18185960" y="10244757"/>
                </a:lnTo>
                <a:lnTo>
                  <a:pt x="0" y="1024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D1FF">
                <a:alpha val="100000"/>
              </a:srgbClr>
            </a:gs>
            <a:gs pos="50000">
              <a:srgbClr val="001496">
                <a:alpha val="100000"/>
              </a:srgbClr>
            </a:gs>
            <a:gs pos="100000">
              <a:srgbClr val="000F70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86000"/>
                  </a:srgbClr>
                </a:gs>
                <a:gs pos="100000">
                  <a:srgbClr val="FFFFFF">
                    <a:alpha val="86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39927" y="4707813"/>
            <a:ext cx="8621458" cy="4856754"/>
          </a:xfrm>
          <a:custGeom>
            <a:avLst/>
            <a:gdLst/>
            <a:ahLst/>
            <a:cxnLst/>
            <a:rect r="r" b="b" t="t" l="l"/>
            <a:pathLst>
              <a:path h="4856754" w="8621458">
                <a:moveTo>
                  <a:pt x="0" y="0"/>
                </a:moveTo>
                <a:lnTo>
                  <a:pt x="8621457" y="0"/>
                </a:lnTo>
                <a:lnTo>
                  <a:pt x="8621457" y="4856754"/>
                </a:lnTo>
                <a:lnTo>
                  <a:pt x="0" y="485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786" y="2827625"/>
            <a:ext cx="18102214" cy="13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6"/>
              </a:lnSpc>
            </a:pPr>
            <a:r>
              <a:rPr lang="en-US" sz="811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you for your time and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6152" y="-442966"/>
            <a:ext cx="11387646" cy="10579423"/>
          </a:xfrm>
          <a:custGeom>
            <a:avLst/>
            <a:gdLst/>
            <a:ahLst/>
            <a:cxnLst/>
            <a:rect r="r" b="b" t="t" l="l"/>
            <a:pathLst>
              <a:path h="10579423" w="11387646">
                <a:moveTo>
                  <a:pt x="0" y="0"/>
                </a:moveTo>
                <a:lnTo>
                  <a:pt x="11387646" y="0"/>
                </a:lnTo>
                <a:lnTo>
                  <a:pt x="11387646" y="10579423"/>
                </a:lnTo>
                <a:lnTo>
                  <a:pt x="0" y="10579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 l="0" t="-76787" r="-155958" b="-9872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568" y="1066800"/>
            <a:ext cx="12638629" cy="768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6"/>
              </a:lnSpc>
            </a:pPr>
            <a:r>
              <a:rPr lang="en-US" sz="524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Vanguard’s Digital Challenge</a:t>
            </a:r>
          </a:p>
          <a:p>
            <a:pPr algn="just">
              <a:lnSpc>
                <a:spcPts val="5456"/>
              </a:lnSpc>
            </a:pPr>
          </a:p>
          <a:p>
            <a:pPr algn="just" marL="1132678" indent="-566339" lvl="1">
              <a:lnSpc>
                <a:spcPts val="5456"/>
              </a:lnSpc>
              <a:buFont typeface="Arial"/>
              <a:buChar char="•"/>
            </a:pPr>
            <a:r>
              <a:rPr lang="en-US" sz="524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Vanguard aimed to modernize its digital process.</a:t>
            </a:r>
          </a:p>
          <a:p>
            <a:pPr algn="just">
              <a:lnSpc>
                <a:spcPts val="5456"/>
              </a:lnSpc>
            </a:pPr>
          </a:p>
          <a:p>
            <a:pPr algn="just" marL="1132678" indent="-566339" lvl="1">
              <a:lnSpc>
                <a:spcPts val="5456"/>
              </a:lnSpc>
              <a:buFont typeface="Arial"/>
              <a:buChar char="•"/>
            </a:pPr>
            <a:r>
              <a:rPr lang="en-US" sz="524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Introduced a new interface with in-context cues.</a:t>
            </a:r>
          </a:p>
          <a:p>
            <a:pPr algn="just">
              <a:lnSpc>
                <a:spcPts val="5456"/>
              </a:lnSpc>
            </a:pPr>
          </a:p>
          <a:p>
            <a:pPr algn="just" marL="1132678" indent="-566339" lvl="1">
              <a:lnSpc>
                <a:spcPts val="5456"/>
              </a:lnSpc>
              <a:buFont typeface="Arial"/>
              <a:buChar char="•"/>
            </a:pPr>
            <a:r>
              <a:rPr lang="en-US" b="true" sz="52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</a:t>
            </a:r>
            <a:r>
              <a:rPr lang="en-US" b="true" sz="52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oal: </a:t>
            </a:r>
            <a:r>
              <a:rPr lang="en-US" sz="524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 completion rates through improved usability.</a:t>
            </a:r>
          </a:p>
          <a:p>
            <a:pPr algn="just">
              <a:lnSpc>
                <a:spcPts val="545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67766" y="2333383"/>
            <a:ext cx="5620234" cy="5620234"/>
          </a:xfrm>
          <a:custGeom>
            <a:avLst/>
            <a:gdLst/>
            <a:ahLst/>
            <a:cxnLst/>
            <a:rect r="r" b="b" t="t" l="l"/>
            <a:pathLst>
              <a:path h="5620234" w="5620234">
                <a:moveTo>
                  <a:pt x="0" y="0"/>
                </a:moveTo>
                <a:lnTo>
                  <a:pt x="5620234" y="0"/>
                </a:lnTo>
                <a:lnTo>
                  <a:pt x="5620234" y="5620234"/>
                </a:lnTo>
                <a:lnTo>
                  <a:pt x="0" y="562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083" y="744705"/>
            <a:ext cx="13960052" cy="695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7"/>
              </a:lnSpc>
            </a:pPr>
            <a:r>
              <a:rPr lang="en-US" sz="391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A/B Test Setup</a:t>
            </a:r>
          </a:p>
          <a:p>
            <a:pPr algn="just">
              <a:lnSpc>
                <a:spcPts val="5477"/>
              </a:lnSpc>
            </a:pPr>
          </a:p>
          <a:p>
            <a:pPr algn="just" marL="844711" indent="-422355" lvl="1">
              <a:lnSpc>
                <a:spcPts val="5477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Duration: March 15 to June 20, 2017 (3 months)</a:t>
            </a:r>
          </a:p>
          <a:p>
            <a:pPr algn="just">
              <a:lnSpc>
                <a:spcPts val="5477"/>
              </a:lnSpc>
            </a:pPr>
          </a:p>
          <a:p>
            <a:pPr algn="just" marL="844711" indent="-422355" lvl="1">
              <a:lnSpc>
                <a:spcPts val="5477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 Group: Traditional UI</a:t>
            </a:r>
          </a:p>
          <a:p>
            <a:pPr algn="just">
              <a:lnSpc>
                <a:spcPts val="5477"/>
              </a:lnSpc>
            </a:pPr>
          </a:p>
          <a:p>
            <a:pPr algn="just" marL="844711" indent="-422355" lvl="1">
              <a:lnSpc>
                <a:spcPts val="5477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Test Group: New digital interface</a:t>
            </a:r>
          </a:p>
          <a:p>
            <a:pPr algn="just">
              <a:lnSpc>
                <a:spcPts val="5477"/>
              </a:lnSpc>
            </a:pPr>
          </a:p>
          <a:p>
            <a:pPr algn="just" marL="844711" indent="-422355" lvl="1">
              <a:lnSpc>
                <a:spcPts val="5477"/>
              </a:lnSpc>
              <a:buFont typeface="Arial"/>
              <a:buChar char="•"/>
            </a:pPr>
            <a:r>
              <a:rPr lang="en-US" b="true" sz="391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Identical 5-step process for both groups</a:t>
            </a:r>
          </a:p>
          <a:p>
            <a:pPr algn="just">
              <a:lnSpc>
                <a:spcPts val="5477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839694" y="268016"/>
            <a:ext cx="10018984" cy="10018984"/>
          </a:xfrm>
          <a:custGeom>
            <a:avLst/>
            <a:gdLst/>
            <a:ahLst/>
            <a:cxnLst/>
            <a:rect r="r" b="b" t="t" l="l"/>
            <a:pathLst>
              <a:path h="10018984" w="10018984">
                <a:moveTo>
                  <a:pt x="0" y="0"/>
                </a:moveTo>
                <a:lnTo>
                  <a:pt x="10018984" y="0"/>
                </a:lnTo>
                <a:lnTo>
                  <a:pt x="10018984" y="10018984"/>
                </a:lnTo>
                <a:lnTo>
                  <a:pt x="0" y="10018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67816" y="3220108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53410" y="-1379981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648759"/>
            <a:ext cx="6071693" cy="4638241"/>
          </a:xfrm>
          <a:custGeom>
            <a:avLst/>
            <a:gdLst/>
            <a:ahLst/>
            <a:cxnLst/>
            <a:rect r="r" b="b" t="t" l="l"/>
            <a:pathLst>
              <a:path h="4638241" w="6071693">
                <a:moveTo>
                  <a:pt x="0" y="0"/>
                </a:moveTo>
                <a:lnTo>
                  <a:pt x="6071693" y="0"/>
                </a:lnTo>
                <a:lnTo>
                  <a:pt x="6071693" y="4638241"/>
                </a:lnTo>
                <a:lnTo>
                  <a:pt x="0" y="4638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8631" y="5648759"/>
            <a:ext cx="6030738" cy="4638241"/>
          </a:xfrm>
          <a:custGeom>
            <a:avLst/>
            <a:gdLst/>
            <a:ahLst/>
            <a:cxnLst/>
            <a:rect r="r" b="b" t="t" l="l"/>
            <a:pathLst>
              <a:path h="4638241" w="6030738">
                <a:moveTo>
                  <a:pt x="0" y="0"/>
                </a:moveTo>
                <a:lnTo>
                  <a:pt x="6030738" y="0"/>
                </a:lnTo>
                <a:lnTo>
                  <a:pt x="6030738" y="4638241"/>
                </a:lnTo>
                <a:lnTo>
                  <a:pt x="0" y="463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3735" y="5648759"/>
            <a:ext cx="5856676" cy="4638241"/>
          </a:xfrm>
          <a:custGeom>
            <a:avLst/>
            <a:gdLst/>
            <a:ahLst/>
            <a:cxnLst/>
            <a:rect r="r" b="b" t="t" l="l"/>
            <a:pathLst>
              <a:path h="4638241" w="5856676">
                <a:moveTo>
                  <a:pt x="0" y="0"/>
                </a:moveTo>
                <a:lnTo>
                  <a:pt x="5856675" y="0"/>
                </a:lnTo>
                <a:lnTo>
                  <a:pt x="5856675" y="4638241"/>
                </a:lnTo>
                <a:lnTo>
                  <a:pt x="0" y="4638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109" y="76421"/>
            <a:ext cx="9588788" cy="405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8"/>
              </a:lnSpc>
            </a:pP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Datasets Overview</a:t>
            </a:r>
          </a:p>
          <a:p>
            <a:pPr algn="just" marL="548723" indent="-274362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 Profiles: age, gender, tenure, balance</a:t>
            </a:r>
          </a:p>
          <a:p>
            <a:pPr algn="just">
              <a:lnSpc>
                <a:spcPts val="3558"/>
              </a:lnSpc>
            </a:pPr>
          </a:p>
          <a:p>
            <a:pPr algn="just" marL="548723" indent="-274362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Digital Footprints: process step timestamps, logins</a:t>
            </a:r>
          </a:p>
          <a:p>
            <a:pPr algn="just">
              <a:lnSpc>
                <a:spcPts val="3558"/>
              </a:lnSpc>
            </a:pPr>
          </a:p>
          <a:p>
            <a:pPr algn="just" marL="548723" indent="-274362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Experiment Roster: variation group &amp; completion status</a:t>
            </a:r>
          </a:p>
          <a:p>
            <a:pPr algn="just">
              <a:lnSpc>
                <a:spcPts val="3558"/>
              </a:lnSpc>
            </a:pPr>
          </a:p>
          <a:p>
            <a:pPr algn="just" marL="548723" indent="-274362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sers, merged &amp; cleaned via client_id</a:t>
            </a:r>
          </a:p>
          <a:p>
            <a:pPr algn="just">
              <a:lnSpc>
                <a:spcPts val="35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952451"/>
            <a:ext cx="8391425" cy="8391425"/>
          </a:xfrm>
          <a:custGeom>
            <a:avLst/>
            <a:gdLst/>
            <a:ahLst/>
            <a:cxnLst/>
            <a:rect r="r" b="b" t="t" l="l"/>
            <a:pathLst>
              <a:path h="8391425" w="8391425">
                <a:moveTo>
                  <a:pt x="0" y="0"/>
                </a:moveTo>
                <a:lnTo>
                  <a:pt x="8391425" y="0"/>
                </a:lnTo>
                <a:lnTo>
                  <a:pt x="8391425" y="8391425"/>
                </a:lnTo>
                <a:lnTo>
                  <a:pt x="0" y="8391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251373"/>
            <a:ext cx="9378226" cy="5142898"/>
          </a:xfrm>
          <a:custGeom>
            <a:avLst/>
            <a:gdLst/>
            <a:ahLst/>
            <a:cxnLst/>
            <a:rect r="r" b="b" t="t" l="l"/>
            <a:pathLst>
              <a:path h="5142898" w="9378226">
                <a:moveTo>
                  <a:pt x="0" y="0"/>
                </a:moveTo>
                <a:lnTo>
                  <a:pt x="9378226" y="0"/>
                </a:lnTo>
                <a:lnTo>
                  <a:pt x="9378226" y="5142898"/>
                </a:lnTo>
                <a:lnTo>
                  <a:pt x="0" y="5142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78226" y="5251373"/>
            <a:ext cx="8909774" cy="5035025"/>
          </a:xfrm>
          <a:custGeom>
            <a:avLst/>
            <a:gdLst/>
            <a:ahLst/>
            <a:cxnLst/>
            <a:rect r="r" b="b" t="t" l="l"/>
            <a:pathLst>
              <a:path h="5035025" w="8909774">
                <a:moveTo>
                  <a:pt x="0" y="0"/>
                </a:moveTo>
                <a:lnTo>
                  <a:pt x="8909774" y="0"/>
                </a:lnTo>
                <a:lnTo>
                  <a:pt x="8909774" y="5035025"/>
                </a:lnTo>
                <a:lnTo>
                  <a:pt x="0" y="503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6" t="0" r="-257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9525"/>
            <a:ext cx="17535425" cy="373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79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Who Are the Users?</a:t>
            </a:r>
          </a:p>
          <a:p>
            <a:pPr algn="l">
              <a:lnSpc>
                <a:spcPts val="2907"/>
              </a:lnSpc>
            </a:pPr>
          </a:p>
          <a:p>
            <a:pPr algn="l" marL="603518" indent="-301759" lvl="1">
              <a:lnSpc>
                <a:spcPts val="2907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Majority aged </a:t>
            </a:r>
            <a:r>
              <a:rPr lang="en-US" b="true" sz="279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55–65</a:t>
            </a:r>
          </a:p>
          <a:p>
            <a:pPr algn="l">
              <a:lnSpc>
                <a:spcPts val="2907"/>
              </a:lnSpc>
            </a:pPr>
          </a:p>
          <a:p>
            <a:pPr algn="l" marL="603518" indent="-301759" lvl="1">
              <a:lnSpc>
                <a:spcPts val="2907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Slightly more </a:t>
            </a:r>
            <a:r>
              <a:rPr lang="en-US" b="true" sz="279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male</a:t>
            </a:r>
            <a:r>
              <a:rPr lang="en-US" sz="27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users</a:t>
            </a:r>
          </a:p>
          <a:p>
            <a:pPr algn="l">
              <a:lnSpc>
                <a:spcPts val="2907"/>
              </a:lnSpc>
            </a:pPr>
          </a:p>
          <a:p>
            <a:pPr algn="l" marL="603518" indent="-301759" lvl="1">
              <a:lnSpc>
                <a:spcPts val="2907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Avg. tenure ~</a:t>
            </a:r>
            <a:r>
              <a:rPr lang="en-US" b="true" sz="279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2.1 years</a:t>
            </a:r>
          </a:p>
          <a:p>
            <a:pPr algn="l">
              <a:lnSpc>
                <a:spcPts val="2907"/>
              </a:lnSpc>
            </a:pPr>
          </a:p>
          <a:p>
            <a:pPr algn="l" marL="603518" indent="-301759" lvl="1">
              <a:lnSpc>
                <a:spcPts val="2907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insight: older clients engage well with digital flows</a:t>
            </a:r>
          </a:p>
          <a:p>
            <a:pPr algn="l">
              <a:lnSpc>
                <a:spcPts val="290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D1FF">
                <a:alpha val="100000"/>
              </a:srgbClr>
            </a:gs>
            <a:gs pos="50000">
              <a:srgbClr val="001496">
                <a:alpha val="100000"/>
              </a:srgbClr>
            </a:gs>
            <a:gs pos="100000">
              <a:srgbClr val="000F70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86000"/>
                  </a:srgbClr>
                </a:gs>
                <a:gs pos="100000">
                  <a:srgbClr val="FFFFFF">
                    <a:alpha val="86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0590" y="-2970689"/>
            <a:ext cx="20686100" cy="9874846"/>
          </a:xfrm>
          <a:custGeom>
            <a:avLst/>
            <a:gdLst/>
            <a:ahLst/>
            <a:cxnLst/>
            <a:rect r="r" b="b" t="t" l="l"/>
            <a:pathLst>
              <a:path h="9874846" w="20686100">
                <a:moveTo>
                  <a:pt x="0" y="0"/>
                </a:moveTo>
                <a:lnTo>
                  <a:pt x="20686100" y="0"/>
                </a:lnTo>
                <a:lnTo>
                  <a:pt x="20686100" y="9874847"/>
                </a:lnTo>
                <a:lnTo>
                  <a:pt x="0" y="987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42419"/>
            <a:ext cx="3105219" cy="2183371"/>
          </a:xfrm>
          <a:custGeom>
            <a:avLst/>
            <a:gdLst/>
            <a:ahLst/>
            <a:cxnLst/>
            <a:rect r="r" b="b" t="t" l="l"/>
            <a:pathLst>
              <a:path h="2183371" w="3105219">
                <a:moveTo>
                  <a:pt x="0" y="0"/>
                </a:moveTo>
                <a:lnTo>
                  <a:pt x="3105219" y="0"/>
                </a:lnTo>
                <a:lnTo>
                  <a:pt x="3105219" y="2183371"/>
                </a:lnTo>
                <a:lnTo>
                  <a:pt x="0" y="2183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-422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14422" y="-842419"/>
            <a:ext cx="3105219" cy="2183371"/>
          </a:xfrm>
          <a:custGeom>
            <a:avLst/>
            <a:gdLst/>
            <a:ahLst/>
            <a:cxnLst/>
            <a:rect r="r" b="b" t="t" l="l"/>
            <a:pathLst>
              <a:path h="2183371" w="3105219">
                <a:moveTo>
                  <a:pt x="0" y="0"/>
                </a:moveTo>
                <a:lnTo>
                  <a:pt x="3105218" y="0"/>
                </a:lnTo>
                <a:lnTo>
                  <a:pt x="3105218" y="2183371"/>
                </a:lnTo>
                <a:lnTo>
                  <a:pt x="0" y="2183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-422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92460" y="-637279"/>
            <a:ext cx="3105219" cy="2183371"/>
          </a:xfrm>
          <a:custGeom>
            <a:avLst/>
            <a:gdLst/>
            <a:ahLst/>
            <a:cxnLst/>
            <a:rect r="r" b="b" t="t" l="l"/>
            <a:pathLst>
              <a:path h="2183371" w="3105219">
                <a:moveTo>
                  <a:pt x="0" y="0"/>
                </a:moveTo>
                <a:lnTo>
                  <a:pt x="3105219" y="0"/>
                </a:lnTo>
                <a:lnTo>
                  <a:pt x="3105219" y="2183371"/>
                </a:lnTo>
                <a:lnTo>
                  <a:pt x="0" y="2183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-422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02629" y="-637279"/>
            <a:ext cx="3105219" cy="2183371"/>
          </a:xfrm>
          <a:custGeom>
            <a:avLst/>
            <a:gdLst/>
            <a:ahLst/>
            <a:cxnLst/>
            <a:rect r="r" b="b" t="t" l="l"/>
            <a:pathLst>
              <a:path h="2183371" w="3105219">
                <a:moveTo>
                  <a:pt x="0" y="0"/>
                </a:moveTo>
                <a:lnTo>
                  <a:pt x="3105219" y="0"/>
                </a:lnTo>
                <a:lnTo>
                  <a:pt x="3105219" y="2183371"/>
                </a:lnTo>
                <a:lnTo>
                  <a:pt x="0" y="2183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-4222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3109" y="8909094"/>
            <a:ext cx="16266980" cy="71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83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Performance Indicators (KPIs)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86000"/>
                  </a:srgbClr>
                </a:gs>
                <a:gs pos="100000">
                  <a:srgbClr val="FFFFFF">
                    <a:alpha val="86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9720329" cy="5178474"/>
          </a:xfrm>
          <a:custGeom>
            <a:avLst/>
            <a:gdLst/>
            <a:ahLst/>
            <a:cxnLst/>
            <a:rect r="r" b="b" t="t" l="l"/>
            <a:pathLst>
              <a:path h="5178474" w="9720329">
                <a:moveTo>
                  <a:pt x="0" y="0"/>
                </a:moveTo>
                <a:lnTo>
                  <a:pt x="9720329" y="0"/>
                </a:lnTo>
                <a:lnTo>
                  <a:pt x="9720329" y="5178474"/>
                </a:lnTo>
                <a:lnTo>
                  <a:pt x="0" y="5178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70995" y="-1151286"/>
            <a:ext cx="7517005" cy="7517005"/>
          </a:xfrm>
          <a:custGeom>
            <a:avLst/>
            <a:gdLst/>
            <a:ahLst/>
            <a:cxnLst/>
            <a:rect r="r" b="b" t="t" l="l"/>
            <a:pathLst>
              <a:path h="7517005" w="7517005">
                <a:moveTo>
                  <a:pt x="0" y="0"/>
                </a:moveTo>
                <a:lnTo>
                  <a:pt x="7517005" y="0"/>
                </a:lnTo>
                <a:lnTo>
                  <a:pt x="7517005" y="7517006"/>
                </a:lnTo>
                <a:lnTo>
                  <a:pt x="0" y="7517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20329" y="5143500"/>
            <a:ext cx="8567671" cy="5143500"/>
          </a:xfrm>
          <a:custGeom>
            <a:avLst/>
            <a:gdLst/>
            <a:ahLst/>
            <a:cxnLst/>
            <a:rect r="r" b="b" t="t" l="l"/>
            <a:pathLst>
              <a:path h="5143500" w="8567671">
                <a:moveTo>
                  <a:pt x="0" y="0"/>
                </a:moveTo>
                <a:lnTo>
                  <a:pt x="8567671" y="0"/>
                </a:lnTo>
                <a:lnTo>
                  <a:pt x="8567671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69" t="0" r="-283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4470" y="98405"/>
            <a:ext cx="11366332" cy="490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55"/>
              </a:lnSpc>
            </a:pPr>
            <a:r>
              <a:rPr lang="en-US" sz="396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Completion Funnel Visualization</a:t>
            </a:r>
          </a:p>
          <a:p>
            <a:pPr algn="just">
              <a:lnSpc>
                <a:spcPts val="5555"/>
              </a:lnSpc>
            </a:pPr>
          </a:p>
          <a:p>
            <a:pPr algn="just" marL="856672" indent="-428336" lvl="1">
              <a:lnSpc>
                <a:spcPts val="5555"/>
              </a:lnSpc>
              <a:buFont typeface="Arial"/>
              <a:buChar char="•"/>
            </a:pPr>
            <a:r>
              <a:rPr lang="en-US" sz="396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Clear improvement in funnel progression for Test group</a:t>
            </a:r>
          </a:p>
          <a:p>
            <a:pPr algn="just" marL="856672" indent="-428336" lvl="1">
              <a:lnSpc>
                <a:spcPts val="5555"/>
              </a:lnSpc>
              <a:buFont typeface="Arial"/>
              <a:buChar char="•"/>
            </a:pPr>
            <a:r>
              <a:rPr lang="en-US" sz="396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Reduced abandonment at each step</a:t>
            </a:r>
          </a:p>
          <a:p>
            <a:pPr algn="just" marL="856672" indent="-428336" lvl="1">
              <a:lnSpc>
                <a:spcPts val="5555"/>
              </a:lnSpc>
              <a:buFont typeface="Arial"/>
              <a:buChar char="•"/>
            </a:pPr>
            <a:r>
              <a:rPr lang="en-US" sz="396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Confirmed better task flow</a:t>
            </a:r>
          </a:p>
          <a:p>
            <a:pPr algn="just">
              <a:lnSpc>
                <a:spcPts val="55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68785" y="-3133058"/>
            <a:ext cx="9988644" cy="9988644"/>
          </a:xfrm>
          <a:custGeom>
            <a:avLst/>
            <a:gdLst/>
            <a:ahLst/>
            <a:cxnLst/>
            <a:rect r="r" b="b" t="t" l="l"/>
            <a:pathLst>
              <a:path h="9988644" w="9988644">
                <a:moveTo>
                  <a:pt x="0" y="0"/>
                </a:moveTo>
                <a:lnTo>
                  <a:pt x="9988645" y="0"/>
                </a:lnTo>
                <a:lnTo>
                  <a:pt x="9988645" y="9988644"/>
                </a:lnTo>
                <a:lnTo>
                  <a:pt x="0" y="9988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56936" y="3946239"/>
            <a:ext cx="10157810" cy="6729549"/>
          </a:xfrm>
          <a:custGeom>
            <a:avLst/>
            <a:gdLst/>
            <a:ahLst/>
            <a:cxnLst/>
            <a:rect r="r" b="b" t="t" l="l"/>
            <a:pathLst>
              <a:path h="6729549" w="10157810">
                <a:moveTo>
                  <a:pt x="0" y="0"/>
                </a:moveTo>
                <a:lnTo>
                  <a:pt x="10157811" y="0"/>
                </a:lnTo>
                <a:lnTo>
                  <a:pt x="10157811" y="6729549"/>
                </a:lnTo>
                <a:lnTo>
                  <a:pt x="0" y="6729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946239"/>
            <a:ext cx="8856936" cy="6340761"/>
          </a:xfrm>
          <a:custGeom>
            <a:avLst/>
            <a:gdLst/>
            <a:ahLst/>
            <a:cxnLst/>
            <a:rect r="r" b="b" t="t" l="l"/>
            <a:pathLst>
              <a:path h="6340761" w="8856936">
                <a:moveTo>
                  <a:pt x="0" y="0"/>
                </a:moveTo>
                <a:lnTo>
                  <a:pt x="8856936" y="0"/>
                </a:lnTo>
                <a:lnTo>
                  <a:pt x="8856936" y="6340761"/>
                </a:lnTo>
                <a:lnTo>
                  <a:pt x="0" y="6340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85725"/>
            <a:ext cx="9171640" cy="281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2"/>
              </a:lnSpc>
            </a:pPr>
            <a:r>
              <a:rPr lang="en-US" sz="320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Task Efficiency</a:t>
            </a:r>
          </a:p>
          <a:p>
            <a:pPr algn="just" marL="691259" indent="-345630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Faster time to first action in Test group</a:t>
            </a:r>
          </a:p>
          <a:p>
            <a:pPr algn="just" marL="691259" indent="-345630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Low</a:t>
            </a:r>
            <a:r>
              <a:rPr lang="en-US" sz="3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 total task time</a:t>
            </a:r>
          </a:p>
          <a:p>
            <a:pPr algn="just" marL="691259" indent="-345630" lvl="1">
              <a:lnSpc>
                <a:spcPts val="4482"/>
              </a:lnSpc>
              <a:buFont typeface="Arial"/>
              <a:buChar char="•"/>
            </a:pPr>
            <a:r>
              <a:rPr lang="en-US" sz="3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Fewer errors and dropbacks observed</a:t>
            </a:r>
          </a:p>
          <a:p>
            <a:pPr algn="just">
              <a:lnSpc>
                <a:spcPts val="44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590449" y="925830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984383" y="9115299"/>
            <a:ext cx="286001" cy="2860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2725013"/>
            <a:ext cx="18288000" cy="7561987"/>
          </a:xfrm>
          <a:custGeom>
            <a:avLst/>
            <a:gdLst/>
            <a:ahLst/>
            <a:cxnLst/>
            <a:rect r="r" b="b" t="t" l="l"/>
            <a:pathLst>
              <a:path h="7561987" w="18288000">
                <a:moveTo>
                  <a:pt x="0" y="0"/>
                </a:moveTo>
                <a:lnTo>
                  <a:pt x="18288000" y="0"/>
                </a:lnTo>
                <a:lnTo>
                  <a:pt x="18288000" y="7561987"/>
                </a:lnTo>
                <a:lnTo>
                  <a:pt x="0" y="7561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1" r="0" b="-139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41591"/>
            <a:ext cx="10284590" cy="335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4"/>
              </a:lnSpc>
            </a:pPr>
            <a:r>
              <a:rPr lang="en-US" sz="3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Hypothesis 1 :Completion Rate</a:t>
            </a:r>
          </a:p>
          <a:p>
            <a:pPr algn="just" marL="682255" indent="-341128" lvl="1">
              <a:lnSpc>
                <a:spcPts val="4424"/>
              </a:lnSpc>
              <a:buFont typeface="Arial"/>
              <a:buChar char="•"/>
            </a:pPr>
            <a:r>
              <a:rPr lang="en-US" sz="3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H0: No difference</a:t>
            </a:r>
          </a:p>
          <a:p>
            <a:pPr algn="just" marL="682255" indent="-341128" lvl="1">
              <a:lnSpc>
                <a:spcPts val="4424"/>
              </a:lnSpc>
              <a:buFont typeface="Arial"/>
              <a:buChar char="•"/>
            </a:pPr>
            <a:r>
              <a:rPr lang="en-US" sz="3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H1: Test &gt; Control</a:t>
            </a:r>
          </a:p>
          <a:p>
            <a:pPr algn="just" marL="682255" indent="-341128" lvl="1">
              <a:lnSpc>
                <a:spcPts val="4424"/>
              </a:lnSpc>
              <a:buFont typeface="Arial"/>
              <a:buChar char="•"/>
            </a:pPr>
            <a:r>
              <a:rPr lang="en-US" sz="3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 &lt; 0.05 → Statistically significant</a:t>
            </a:r>
          </a:p>
          <a:p>
            <a:pPr algn="just" marL="682255" indent="-341128" lvl="1">
              <a:lnSpc>
                <a:spcPts val="4424"/>
              </a:lnSpc>
              <a:buFont typeface="Arial"/>
              <a:buChar char="•"/>
            </a:pPr>
            <a:r>
              <a:rPr lang="en-US" sz="31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Result:  Reject H0</a:t>
            </a:r>
          </a:p>
          <a:p>
            <a:pPr algn="just">
              <a:lnSpc>
                <a:spcPts val="442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602465" y="-51116"/>
            <a:ext cx="10827873" cy="295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57"/>
              </a:lnSpc>
            </a:pPr>
            <a:r>
              <a:rPr lang="en-US" sz="332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Hypothesis 2 :Cost Effectiveness</a:t>
            </a:r>
          </a:p>
          <a:p>
            <a:pPr algn="just" marL="718295" indent="-359148" lvl="1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Vanguard</a:t>
            </a:r>
            <a:r>
              <a:rPr lang="en-US" sz="332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threshold: +5% required</a:t>
            </a:r>
          </a:p>
          <a:p>
            <a:pPr algn="just" marL="718295" indent="-359148" lvl="1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Observed uplift: +13%</a:t>
            </a:r>
          </a:p>
          <a:p>
            <a:pPr algn="just" marL="718295" indent="-359148" lvl="1">
              <a:lnSpc>
                <a:spcPts val="4657"/>
              </a:lnSpc>
              <a:buFont typeface="Arial"/>
              <a:buChar char="•"/>
            </a:pPr>
            <a:r>
              <a:rPr lang="en-US" sz="332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Result: Justified business case for rollout</a:t>
            </a:r>
          </a:p>
          <a:p>
            <a:pPr algn="just">
              <a:lnSpc>
                <a:spcPts val="46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DAGmVeRB5mw</dc:identifier>
  <dcterms:modified xsi:type="dcterms:W3CDTF">2011-08-01T06:04:30Z</dcterms:modified>
  <cp:revision>1</cp:revision>
  <dc:title>From Insight to Action: Evaluating Vanguard’s New UI</dc:title>
</cp:coreProperties>
</file>