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66" r:id="rId2"/>
    <p:sldId id="515" r:id="rId3"/>
    <p:sldId id="518" r:id="rId4"/>
    <p:sldId id="522" r:id="rId5"/>
    <p:sldId id="489" r:id="rId6"/>
    <p:sldId id="523" r:id="rId7"/>
    <p:sldId id="519" r:id="rId8"/>
    <p:sldId id="504" r:id="rId9"/>
    <p:sldId id="495" r:id="rId10"/>
    <p:sldId id="449" r:id="rId11"/>
    <p:sldId id="467" r:id="rId12"/>
    <p:sldId id="506" r:id="rId13"/>
    <p:sldId id="520" r:id="rId14"/>
    <p:sldId id="516" r:id="rId15"/>
    <p:sldId id="517" r:id="rId16"/>
    <p:sldId id="509" r:id="rId17"/>
    <p:sldId id="505" r:id="rId18"/>
    <p:sldId id="508" r:id="rId19"/>
    <p:sldId id="512" r:id="rId20"/>
    <p:sldId id="507" r:id="rId21"/>
    <p:sldId id="511" r:id="rId22"/>
    <p:sldId id="510" r:id="rId23"/>
    <p:sldId id="513" r:id="rId24"/>
    <p:sldId id="524" r:id="rId25"/>
    <p:sldId id="514" r:id="rId26"/>
    <p:sldId id="521" r:id="rId27"/>
    <p:sldId id="526" r:id="rId28"/>
    <p:sldId id="525" r:id="rId2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zuoyan" initials="q" lastIdx="1" clrIdx="0">
    <p:extLst>
      <p:ext uri="{19B8F6BF-5375-455C-9EA6-DF929625EA0E}">
        <p15:presenceInfo xmlns:p15="http://schemas.microsoft.com/office/powerpoint/2012/main" userId="qinzuo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D2EC"/>
    <a:srgbClr val="5B9BD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81" autoAdjust="0"/>
    <p:restoredTop sz="94796" autoAdjust="0"/>
  </p:normalViewPr>
  <p:slideViewPr>
    <p:cSldViewPr snapToGrid="0" snapToObjects="1">
      <p:cViewPr varScale="1">
        <p:scale>
          <a:sx n="80" d="100"/>
          <a:sy n="80" d="100"/>
        </p:scale>
        <p:origin x="6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284292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DengXian"/>
      </a:defRPr>
    </a:lvl1pPr>
    <a:lvl2pPr indent="228600" latinLnBrk="0">
      <a:defRPr sz="1200">
        <a:latin typeface="+mn-lt"/>
        <a:ea typeface="+mn-ea"/>
        <a:cs typeface="+mn-cs"/>
        <a:sym typeface="DengXian"/>
      </a:defRPr>
    </a:lvl2pPr>
    <a:lvl3pPr indent="457200" latinLnBrk="0">
      <a:defRPr sz="1200">
        <a:latin typeface="+mn-lt"/>
        <a:ea typeface="+mn-ea"/>
        <a:cs typeface="+mn-cs"/>
        <a:sym typeface="DengXian"/>
      </a:defRPr>
    </a:lvl3pPr>
    <a:lvl4pPr indent="685800" latinLnBrk="0">
      <a:defRPr sz="1200">
        <a:latin typeface="+mn-lt"/>
        <a:ea typeface="+mn-ea"/>
        <a:cs typeface="+mn-cs"/>
        <a:sym typeface="DengXian"/>
      </a:defRPr>
    </a:lvl4pPr>
    <a:lvl5pPr indent="914400" latinLnBrk="0">
      <a:defRPr sz="1200">
        <a:latin typeface="+mn-lt"/>
        <a:ea typeface="+mn-ea"/>
        <a:cs typeface="+mn-cs"/>
        <a:sym typeface="DengXian"/>
      </a:defRPr>
    </a:lvl5pPr>
    <a:lvl6pPr indent="1143000" latinLnBrk="0">
      <a:defRPr sz="1200">
        <a:latin typeface="+mn-lt"/>
        <a:ea typeface="+mn-ea"/>
        <a:cs typeface="+mn-cs"/>
        <a:sym typeface="DengXian"/>
      </a:defRPr>
    </a:lvl6pPr>
    <a:lvl7pPr indent="1371600" latinLnBrk="0">
      <a:defRPr sz="1200">
        <a:latin typeface="+mn-lt"/>
        <a:ea typeface="+mn-ea"/>
        <a:cs typeface="+mn-cs"/>
        <a:sym typeface="DengXian"/>
      </a:defRPr>
    </a:lvl7pPr>
    <a:lvl8pPr indent="1600200" latinLnBrk="0">
      <a:defRPr sz="1200">
        <a:latin typeface="+mn-lt"/>
        <a:ea typeface="+mn-ea"/>
        <a:cs typeface="+mn-cs"/>
        <a:sym typeface="DengXian"/>
      </a:defRPr>
    </a:lvl8pPr>
    <a:lvl9pPr indent="1828800" latinLnBrk="0">
      <a:defRPr sz="1200">
        <a:latin typeface="+mn-lt"/>
        <a:ea typeface="+mn-ea"/>
        <a:cs typeface="+mn-cs"/>
        <a:sym typeface="DengXi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612576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686121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9951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680058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1026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3125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1410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284552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9941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408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05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3315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63978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583041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8586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1992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471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6917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5219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4611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095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4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4310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07858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4700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4240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DengXian"/>
              </a:rPr>
              <a:t>rollback </a:t>
            </a: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41936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85265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51368" y="640429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">
            <a:extLst>
              <a:ext uri="{FF2B5EF4-FFF2-40B4-BE49-F238E27FC236}">
                <a16:creationId xmlns:a16="http://schemas.microsoft.com/office/drawing/2014/main" id="{7C590B89-CD25-4F4A-97A9-BD664F3EBD8B}"/>
              </a:ext>
            </a:extLst>
          </p:cNvPr>
          <p:cNvSpPr/>
          <p:nvPr/>
        </p:nvSpPr>
        <p:spPr>
          <a:xfrm>
            <a:off x="239255" y="2795703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RocketMQ</a:t>
            </a:r>
            <a:r>
              <a:rPr lang="zh-CN" altLang="en-US" dirty="0">
                <a:solidFill>
                  <a:srgbClr val="002060"/>
                </a:solidFill>
              </a:rPr>
              <a:t>存储系统概要设计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Shape 131">
            <a:extLst>
              <a:ext uri="{FF2B5EF4-FFF2-40B4-BE49-F238E27FC236}">
                <a16:creationId xmlns:a16="http://schemas.microsoft.com/office/drawing/2014/main" id="{305C95A0-A112-4B93-BC4B-3644D9298D6D}"/>
              </a:ext>
            </a:extLst>
          </p:cNvPr>
          <p:cNvSpPr/>
          <p:nvPr/>
        </p:nvSpPr>
        <p:spPr>
          <a:xfrm>
            <a:off x="120722" y="3703033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陈厚道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9347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1">
            <a:extLst>
              <a:ext uri="{FF2B5EF4-FFF2-40B4-BE49-F238E27FC236}">
                <a16:creationId xmlns:a16="http://schemas.microsoft.com/office/drawing/2014/main" id="{5A81EE84-69F2-47D9-8AD6-88D068642D53}"/>
              </a:ext>
            </a:extLst>
          </p:cNvPr>
          <p:cNvSpPr txBox="1">
            <a:spLocks/>
          </p:cNvSpPr>
          <p:nvPr/>
        </p:nvSpPr>
        <p:spPr>
          <a:xfrm>
            <a:off x="11788775" y="6315075"/>
            <a:ext cx="40005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1pPr>
            <a:lvl2pPr marL="742950" marR="0" indent="-28575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2pPr>
            <a:lvl3pPr marL="1143000" marR="0" indent="-22860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3pPr>
            <a:lvl4pPr marL="1600200" marR="0" indent="-22860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4pPr>
            <a:lvl5pPr marL="2057400" marR="0" indent="-22860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5pPr>
            <a:lvl6pPr marL="2514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6pPr>
            <a:lvl7pPr marL="29718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7pPr>
            <a:lvl8pPr marL="3429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8pPr>
            <a:lvl9pPr marL="3886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C5CEA813-3B93-46FB-B194-E4E34898B1FC}" type="slidenum">
              <a:rPr lang="en-US" altLang="zh-CN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10</a:t>
            </a:fld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4C0B4D-83DD-488C-AAF8-B1A75C23B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32" y="1028176"/>
            <a:ext cx="856997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SendMessageProcessor sendProcessor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SendMessageProcessor(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118DD1BD-DD9D-4431-8322-757BC7E0B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32" y="2721803"/>
            <a:ext cx="18473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4CC9D7-F6E8-4C6D-80A7-B0826A8F7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32" y="2439101"/>
            <a:ext cx="8074646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remotingServer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.registerProcessor(RequestCode.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SEND_MESSAGE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sendProcessor,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sendMessageExecutor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0EEF9AC-04E6-49F2-A381-124FB76E9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32" y="3897699"/>
            <a:ext cx="772038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sendMessageExecutor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BrokerFixedThreadPoolExecutor(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brokerConfig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.getSendMessageThreadPoolNums(),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brokerConfig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.getSendMessageThreadPoolNums(),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1000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TimeUnit.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MILLISECONDS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sendThreadPoolQueue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ThreadFactoryImpl(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"SendMessageThread_"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D5CF187-8D11-4FAD-892A-970E6C9E676F}"/>
              </a:ext>
            </a:extLst>
          </p:cNvPr>
          <p:cNvCxnSpPr>
            <a:cxnSpLocks/>
          </p:cNvCxnSpPr>
          <p:nvPr/>
        </p:nvCxnSpPr>
        <p:spPr>
          <a:xfrm flipH="1" flipV="1">
            <a:off x="7446893" y="2831596"/>
            <a:ext cx="892774" cy="86833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9832658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">
            <a:extLst>
              <a:ext uri="{FF2B5EF4-FFF2-40B4-BE49-F238E27FC236}">
                <a16:creationId xmlns:a16="http://schemas.microsoft.com/office/drawing/2014/main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1314450"/>
            <a:ext cx="9036050" cy="4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SendMessageProcessor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processRequest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DefaultMessageStore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putMessage(MessageExtBrokerInner msg)</a:t>
            </a:r>
            <a:endParaRPr lang="zh-CN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CommitLog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putMessage(MessageExtBrokerInner msg)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MapedFileQueue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MapedFile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同步刷盘：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GroupCommitService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独立的线程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异步刷盘：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CommitRealTimeService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FlushCommitLogService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独立的线程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16930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>
            <a:extLst>
              <a:ext uri="{FF2B5EF4-FFF2-40B4-BE49-F238E27FC236}">
                <a16:creationId xmlns:a16="http://schemas.microsoft.com/office/drawing/2014/main" id="{EAB997DC-490F-41F5-830B-A01AD58CEF65}"/>
              </a:ext>
            </a:extLst>
          </p:cNvPr>
          <p:cNvSpPr/>
          <p:nvPr/>
        </p:nvSpPr>
        <p:spPr>
          <a:xfrm>
            <a:off x="741279" y="5511390"/>
            <a:ext cx="5885968" cy="630617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7030A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F613756-F98A-41CB-BE60-38C5AB7AECA4}"/>
              </a:ext>
            </a:extLst>
          </p:cNvPr>
          <p:cNvSpPr txBox="1"/>
          <p:nvPr/>
        </p:nvSpPr>
        <p:spPr>
          <a:xfrm>
            <a:off x="911710" y="5240038"/>
            <a:ext cx="839330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Queue4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D081707-9C42-490A-8F8E-A624FDAECF7B}"/>
              </a:ext>
            </a:extLst>
          </p:cNvPr>
          <p:cNvSpPr/>
          <p:nvPr/>
        </p:nvSpPr>
        <p:spPr>
          <a:xfrm>
            <a:off x="749747" y="4596985"/>
            <a:ext cx="5877500" cy="704644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7030A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E5EE27D-22F1-41D0-BC0F-2B6ADA5495C8}"/>
              </a:ext>
            </a:extLst>
          </p:cNvPr>
          <p:cNvSpPr txBox="1"/>
          <p:nvPr/>
        </p:nvSpPr>
        <p:spPr>
          <a:xfrm>
            <a:off x="911711" y="4300522"/>
            <a:ext cx="839330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Queue3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346C992-7435-4597-98BD-DA7461A3B980}"/>
              </a:ext>
            </a:extLst>
          </p:cNvPr>
          <p:cNvSpPr/>
          <p:nvPr/>
        </p:nvSpPr>
        <p:spPr>
          <a:xfrm>
            <a:off x="758213" y="3679992"/>
            <a:ext cx="5869034" cy="677595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7030A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0F5BE2D-F96B-4C9A-9859-3B221E6D0871}"/>
              </a:ext>
            </a:extLst>
          </p:cNvPr>
          <p:cNvSpPr txBox="1"/>
          <p:nvPr/>
        </p:nvSpPr>
        <p:spPr>
          <a:xfrm>
            <a:off x="902236" y="3384661"/>
            <a:ext cx="839330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Queue2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ECA2292-CFA5-462D-AA37-13B5C5AB1312}"/>
              </a:ext>
            </a:extLst>
          </p:cNvPr>
          <p:cNvSpPr/>
          <p:nvPr/>
        </p:nvSpPr>
        <p:spPr>
          <a:xfrm>
            <a:off x="751898" y="2674829"/>
            <a:ext cx="5875349" cy="684865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7030A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21C399F-43F6-4782-B362-BF0891E53A6C}"/>
              </a:ext>
            </a:extLst>
          </p:cNvPr>
          <p:cNvSpPr/>
          <p:nvPr/>
        </p:nvSpPr>
        <p:spPr>
          <a:xfrm>
            <a:off x="873319" y="2768990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0BEE07-D783-421B-B37D-3785E0035ED0}"/>
              </a:ext>
            </a:extLst>
          </p:cNvPr>
          <p:cNvSpPr/>
          <p:nvPr/>
        </p:nvSpPr>
        <p:spPr>
          <a:xfrm>
            <a:off x="2126671" y="2768990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677176F-D347-4DA7-9B73-5DD54BED09B3}"/>
              </a:ext>
            </a:extLst>
          </p:cNvPr>
          <p:cNvSpPr/>
          <p:nvPr/>
        </p:nvSpPr>
        <p:spPr>
          <a:xfrm>
            <a:off x="3380023" y="2768990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77158C4-8226-42E4-AFA7-C972BC78F7CB}"/>
              </a:ext>
            </a:extLst>
          </p:cNvPr>
          <p:cNvSpPr/>
          <p:nvPr/>
        </p:nvSpPr>
        <p:spPr>
          <a:xfrm>
            <a:off x="5003635" y="2782731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4C5AC26-B65E-4FF8-B9D7-5B2A3A415473}"/>
              </a:ext>
            </a:extLst>
          </p:cNvPr>
          <p:cNvSpPr/>
          <p:nvPr/>
        </p:nvSpPr>
        <p:spPr>
          <a:xfrm>
            <a:off x="864096" y="3753991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1AE1B7F-6246-4290-9765-9F5B483D65D2}"/>
              </a:ext>
            </a:extLst>
          </p:cNvPr>
          <p:cNvSpPr/>
          <p:nvPr/>
        </p:nvSpPr>
        <p:spPr>
          <a:xfrm>
            <a:off x="2117448" y="3753991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121A37A-A87D-413A-8E19-E70E476F6191}"/>
              </a:ext>
            </a:extLst>
          </p:cNvPr>
          <p:cNvSpPr/>
          <p:nvPr/>
        </p:nvSpPr>
        <p:spPr>
          <a:xfrm>
            <a:off x="3370800" y="3753991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6F62772-CC35-49AC-BCA6-B17D9D6BB012}"/>
              </a:ext>
            </a:extLst>
          </p:cNvPr>
          <p:cNvSpPr/>
          <p:nvPr/>
        </p:nvSpPr>
        <p:spPr>
          <a:xfrm>
            <a:off x="4999023" y="3750538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8D6403F-23FE-4219-9275-DAFAD29861D7}"/>
              </a:ext>
            </a:extLst>
          </p:cNvPr>
          <p:cNvSpPr/>
          <p:nvPr/>
        </p:nvSpPr>
        <p:spPr>
          <a:xfrm>
            <a:off x="889492" y="4692139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083902F-E08F-4BB4-9876-63D5C3DE8C4A}"/>
              </a:ext>
            </a:extLst>
          </p:cNvPr>
          <p:cNvSpPr/>
          <p:nvPr/>
        </p:nvSpPr>
        <p:spPr>
          <a:xfrm>
            <a:off x="2142844" y="4692139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C9A52C9-03D0-4429-ADFE-7C3A6BF21F5B}"/>
              </a:ext>
            </a:extLst>
          </p:cNvPr>
          <p:cNvSpPr/>
          <p:nvPr/>
        </p:nvSpPr>
        <p:spPr>
          <a:xfrm>
            <a:off x="3396196" y="4692139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E9A6A5F-89E9-4226-AC3D-BCF6752A10EA}"/>
              </a:ext>
            </a:extLst>
          </p:cNvPr>
          <p:cNvSpPr/>
          <p:nvPr/>
        </p:nvSpPr>
        <p:spPr>
          <a:xfrm>
            <a:off x="5011721" y="4699033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6E28B44-68D2-4C1C-8716-CEB95E170796}"/>
              </a:ext>
            </a:extLst>
          </p:cNvPr>
          <p:cNvSpPr/>
          <p:nvPr/>
        </p:nvSpPr>
        <p:spPr>
          <a:xfrm>
            <a:off x="889492" y="5575544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2020E79-6A28-4DB6-B831-9CF59B2A5A86}"/>
              </a:ext>
            </a:extLst>
          </p:cNvPr>
          <p:cNvSpPr/>
          <p:nvPr/>
        </p:nvSpPr>
        <p:spPr>
          <a:xfrm>
            <a:off x="2142844" y="5575544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63119B75-96E8-40D5-B8FA-AB3F23211BB7}"/>
              </a:ext>
            </a:extLst>
          </p:cNvPr>
          <p:cNvSpPr/>
          <p:nvPr/>
        </p:nvSpPr>
        <p:spPr>
          <a:xfrm>
            <a:off x="3396196" y="5575544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576D5D8-D54E-4260-B712-9785D4031F05}"/>
              </a:ext>
            </a:extLst>
          </p:cNvPr>
          <p:cNvSpPr/>
          <p:nvPr/>
        </p:nvSpPr>
        <p:spPr>
          <a:xfrm>
            <a:off x="5011721" y="5579047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88E291B-63F7-4644-AAD6-2A6A53DEF8CB}"/>
              </a:ext>
            </a:extLst>
          </p:cNvPr>
          <p:cNvSpPr txBox="1"/>
          <p:nvPr/>
        </p:nvSpPr>
        <p:spPr>
          <a:xfrm>
            <a:off x="882542" y="2379985"/>
            <a:ext cx="839330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Queue1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DD55D62-C70E-43D2-9E6A-9EC32F4CC1CF}"/>
              </a:ext>
            </a:extLst>
          </p:cNvPr>
          <p:cNvSpPr/>
          <p:nvPr/>
        </p:nvSpPr>
        <p:spPr>
          <a:xfrm>
            <a:off x="1160505" y="1042856"/>
            <a:ext cx="2330172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CommitLogOffset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（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）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7A8566D-F740-4026-AB7A-2662D37DAEA1}"/>
              </a:ext>
            </a:extLst>
          </p:cNvPr>
          <p:cNvSpPr/>
          <p:nvPr/>
        </p:nvSpPr>
        <p:spPr>
          <a:xfrm>
            <a:off x="3486065" y="1042855"/>
            <a:ext cx="1931302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           Size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E9D240-0965-4D19-8A39-ADEFF66C5AA0}"/>
              </a:ext>
            </a:extLst>
          </p:cNvPr>
          <p:cNvSpPr/>
          <p:nvPr/>
        </p:nvSpPr>
        <p:spPr>
          <a:xfrm>
            <a:off x="5414596" y="1044497"/>
            <a:ext cx="2157455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</a:t>
            </a:r>
            <a:r>
              <a:rPr lang="en-US" altLang="zh-CN" dirty="0" err="1"/>
              <a:t>TagHashCode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 2050">
            <a:extLst>
              <a:ext uri="{FF2B5EF4-FFF2-40B4-BE49-F238E27FC236}">
                <a16:creationId xmlns:a16="http://schemas.microsoft.com/office/drawing/2014/main" id="{15A51C7E-39BD-4261-88AC-46064686A766}"/>
              </a:ext>
            </a:extLst>
          </p:cNvPr>
          <p:cNvSpPr/>
          <p:nvPr/>
        </p:nvSpPr>
        <p:spPr bwMode="auto">
          <a:xfrm flipH="1">
            <a:off x="7985441" y="3056967"/>
            <a:ext cx="400346" cy="1008148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ln w="9525">
            <a:solidFill>
              <a:schemeClr val="tx1"/>
            </a:solidFill>
            <a:rou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46" name="文本框 5">
            <a:extLst>
              <a:ext uri="{FF2B5EF4-FFF2-40B4-BE49-F238E27FC236}">
                <a16:creationId xmlns:a16="http://schemas.microsoft.com/office/drawing/2014/main" id="{D3CCEF76-C8C2-4132-B0F1-08ACA98C1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91" y="4124437"/>
            <a:ext cx="132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 </a:t>
            </a:r>
            <a:r>
              <a:rPr lang="en-US" altLang="zh-CN" sz="1800" dirty="0" err="1"/>
              <a:t>RocketMQ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  Consumer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414AD99-3234-4F1F-8D3D-D2FD8873384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551025" y="3008720"/>
            <a:ext cx="1527500" cy="1195757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E9E585C-9072-441F-AC84-D5187D652C6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529046" y="4048850"/>
            <a:ext cx="1456395" cy="9971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F53C8AB-2375-404D-A2CE-C45FAB371E45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6210" y="4182575"/>
            <a:ext cx="1389231" cy="74809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407F0F2-9905-4F07-A3DF-9C8D57DF51A0}"/>
              </a:ext>
            </a:extLst>
          </p:cNvPr>
          <p:cNvCxnSpPr>
            <a:cxnSpLocks/>
          </p:cNvCxnSpPr>
          <p:nvPr/>
        </p:nvCxnSpPr>
        <p:spPr bwMode="auto">
          <a:xfrm flipH="1">
            <a:off x="6574501" y="4254539"/>
            <a:ext cx="1504024" cy="161789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A65F74A-E764-4D61-9280-6E17E36A17E3}"/>
              </a:ext>
            </a:extLst>
          </p:cNvPr>
          <p:cNvCxnSpPr>
            <a:cxnSpLocks/>
            <a:endCxn id="98" idx="1"/>
          </p:cNvCxnSpPr>
          <p:nvPr/>
        </p:nvCxnSpPr>
        <p:spPr>
          <a:xfrm rot="16200000" flipV="1">
            <a:off x="343200" y="2044826"/>
            <a:ext cx="1805486" cy="170875"/>
          </a:xfrm>
          <a:prstGeom prst="curvedConnector4">
            <a:avLst>
              <a:gd name="adj1" fmla="val 44886"/>
              <a:gd name="adj2" fmla="val 233782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6BA21CE-D7FF-40D2-8363-A9D32B54978F}"/>
              </a:ext>
            </a:extLst>
          </p:cNvPr>
          <p:cNvSpPr txBox="1"/>
          <p:nvPr/>
        </p:nvSpPr>
        <p:spPr>
          <a:xfrm>
            <a:off x="1177285" y="1957477"/>
            <a:ext cx="178510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消息的原始物理位置偏移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0E11310-FF70-42C6-B5A4-A3BA12CA1919}"/>
              </a:ext>
            </a:extLst>
          </p:cNvPr>
          <p:cNvSpPr txBox="1"/>
          <p:nvPr/>
        </p:nvSpPr>
        <p:spPr>
          <a:xfrm>
            <a:off x="3885212" y="1981218"/>
            <a:ext cx="86177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消息的大小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F0206B9-F38F-4401-9A02-9A641EE3BB20}"/>
              </a:ext>
            </a:extLst>
          </p:cNvPr>
          <p:cNvSpPr txBox="1"/>
          <p:nvPr/>
        </p:nvSpPr>
        <p:spPr>
          <a:xfrm>
            <a:off x="5594310" y="1966339"/>
            <a:ext cx="173220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1AC809-4459-4938-8C2B-257A95696C66}"/>
              </a:ext>
            </a:extLst>
          </p:cNvPr>
          <p:cNvCxnSpPr>
            <a:cxnSpLocks/>
          </p:cNvCxnSpPr>
          <p:nvPr/>
        </p:nvCxnSpPr>
        <p:spPr>
          <a:xfrm>
            <a:off x="2179884" y="1472094"/>
            <a:ext cx="0" cy="52306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E28740F-DA72-4D5B-AF5F-83F49CDE77CF}"/>
              </a:ext>
            </a:extLst>
          </p:cNvPr>
          <p:cNvCxnSpPr/>
          <p:nvPr/>
        </p:nvCxnSpPr>
        <p:spPr>
          <a:xfrm flipH="1">
            <a:off x="4316098" y="1412186"/>
            <a:ext cx="3840" cy="55415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89ECB78-FAF1-4B86-B85D-3652E0D9ADB0}"/>
              </a:ext>
            </a:extLst>
          </p:cNvPr>
          <p:cNvCxnSpPr/>
          <p:nvPr/>
        </p:nvCxnSpPr>
        <p:spPr>
          <a:xfrm flipH="1">
            <a:off x="6255067" y="1412186"/>
            <a:ext cx="3840" cy="55415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0C65DA4-2045-4B54-A0AF-08654CC39546}"/>
              </a:ext>
            </a:extLst>
          </p:cNvPr>
          <p:cNvSpPr txBox="1"/>
          <p:nvPr/>
        </p:nvSpPr>
        <p:spPr>
          <a:xfrm>
            <a:off x="2741608" y="122433"/>
            <a:ext cx="285270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ConsumeQueue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40379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F9487F0-9717-4486-BB02-2AD7D584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65" y="2110897"/>
            <a:ext cx="2730640" cy="269253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5DE8429-2F8F-49D3-BC56-36132C9431D7}"/>
              </a:ext>
            </a:extLst>
          </p:cNvPr>
          <p:cNvSpPr txBox="1"/>
          <p:nvPr/>
        </p:nvSpPr>
        <p:spPr>
          <a:xfrm>
            <a:off x="1931447" y="1608563"/>
            <a:ext cx="206723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ConsumeQueue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C40A23E-C8A2-46E1-B357-ABD7E26CA97D}"/>
              </a:ext>
            </a:extLst>
          </p:cNvPr>
          <p:cNvCxnSpPr>
            <a:cxnSpLocks/>
          </p:cNvCxnSpPr>
          <p:nvPr/>
        </p:nvCxnSpPr>
        <p:spPr>
          <a:xfrm flipV="1">
            <a:off x="2367416" y="2110898"/>
            <a:ext cx="2377440" cy="21244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A0E2826-8F77-48B7-85F4-4E9120FD2C0C}"/>
              </a:ext>
            </a:extLst>
          </p:cNvPr>
          <p:cNvSpPr txBox="1"/>
          <p:nvPr/>
        </p:nvSpPr>
        <p:spPr>
          <a:xfrm>
            <a:off x="4777906" y="1926232"/>
            <a:ext cx="10605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Topic</a:t>
            </a:r>
            <a:r>
              <a:rPr lang="zh-CN" altLang="en-US" dirty="0">
                <a:solidFill>
                  <a:srgbClr val="FF0000"/>
                </a:solidFill>
              </a:rPr>
              <a:t>名字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FDEF271-0A03-43EF-AE8F-54A2A95AF375}"/>
              </a:ext>
            </a:extLst>
          </p:cNvPr>
          <p:cNvCxnSpPr>
            <a:cxnSpLocks/>
          </p:cNvCxnSpPr>
          <p:nvPr/>
        </p:nvCxnSpPr>
        <p:spPr>
          <a:xfrm>
            <a:off x="2298907" y="2474833"/>
            <a:ext cx="2930979" cy="80605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BD8873D-C7CC-4A63-A358-F8E43151A073}"/>
              </a:ext>
            </a:extLst>
          </p:cNvPr>
          <p:cNvCxnSpPr>
            <a:cxnSpLocks/>
          </p:cNvCxnSpPr>
          <p:nvPr/>
        </p:nvCxnSpPr>
        <p:spPr>
          <a:xfrm flipV="1">
            <a:off x="2212951" y="3388227"/>
            <a:ext cx="3053070" cy="941176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F1F15B6-7000-49E1-BDAA-8FFC56A1E6B7}"/>
              </a:ext>
            </a:extLst>
          </p:cNvPr>
          <p:cNvSpPr txBox="1"/>
          <p:nvPr/>
        </p:nvSpPr>
        <p:spPr>
          <a:xfrm>
            <a:off x="5321003" y="3096219"/>
            <a:ext cx="9018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QueueId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7932B32-CFFF-4A1A-8A4F-E62264EE4AE9}"/>
              </a:ext>
            </a:extLst>
          </p:cNvPr>
          <p:cNvCxnSpPr/>
          <p:nvPr/>
        </p:nvCxnSpPr>
        <p:spPr>
          <a:xfrm>
            <a:off x="3998678" y="2630056"/>
            <a:ext cx="1558456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152D6F3-51FD-4461-AB20-57808141E026}"/>
              </a:ext>
            </a:extLst>
          </p:cNvPr>
          <p:cNvSpPr txBox="1"/>
          <p:nvPr/>
        </p:nvSpPr>
        <p:spPr>
          <a:xfrm>
            <a:off x="5557134" y="2420081"/>
            <a:ext cx="12080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D93CA6D7-AF53-49B4-8276-82085D38B2CF}"/>
              </a:ext>
            </a:extLst>
          </p:cNvPr>
          <p:cNvSpPr/>
          <p:nvPr/>
        </p:nvSpPr>
        <p:spPr>
          <a:xfrm>
            <a:off x="6777936" y="2595048"/>
            <a:ext cx="532738" cy="2218506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0785901-7904-474A-99B3-8D8DC1B7950F}"/>
              </a:ext>
            </a:extLst>
          </p:cNvPr>
          <p:cNvSpPr txBox="1"/>
          <p:nvPr/>
        </p:nvSpPr>
        <p:spPr>
          <a:xfrm>
            <a:off x="7343182" y="3489485"/>
            <a:ext cx="18380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MappedFileQueue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5A6D2A3-8100-4EC4-9B99-477050D83E77}"/>
              </a:ext>
            </a:extLst>
          </p:cNvPr>
          <p:cNvSpPr txBox="1"/>
          <p:nvPr/>
        </p:nvSpPr>
        <p:spPr>
          <a:xfrm>
            <a:off x="4304370" y="3715889"/>
            <a:ext cx="262667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 本案例按照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260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大小</a:t>
            </a:r>
            <a:r>
              <a:rPr lang="zh-CN" altLang="en-US" dirty="0">
                <a:solidFill>
                  <a:srgbClr val="FF0000"/>
                </a:solidFill>
              </a:rPr>
              <a:t>切割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            </a:t>
            </a:r>
            <a:r>
              <a:rPr lang="en-US" altLang="zh-CN" dirty="0" err="1">
                <a:solidFill>
                  <a:srgbClr val="FF0000"/>
                </a:solidFill>
              </a:rPr>
              <a:t>ConsumeQueue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75E3F9-1AC7-4494-8BCC-EF919B94A3F8}"/>
              </a:ext>
            </a:extLst>
          </p:cNvPr>
          <p:cNvSpPr txBox="1"/>
          <p:nvPr/>
        </p:nvSpPr>
        <p:spPr>
          <a:xfrm>
            <a:off x="2859354" y="338290"/>
            <a:ext cx="285270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ConsumeQueue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761715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EE36B6B-4726-44A4-A18D-B44870E2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06" y="1891378"/>
            <a:ext cx="8052214" cy="3276768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51A568D2-3BD7-4D54-B49A-D1240E6A5CA7}"/>
              </a:ext>
            </a:extLst>
          </p:cNvPr>
          <p:cNvSpPr/>
          <p:nvPr/>
        </p:nvSpPr>
        <p:spPr>
          <a:xfrm>
            <a:off x="787180" y="3438322"/>
            <a:ext cx="7521934" cy="182880"/>
          </a:xfrm>
          <a:custGeom>
            <a:avLst/>
            <a:gdLst>
              <a:gd name="connsiteX0" fmla="*/ 0 w 7808181"/>
              <a:gd name="connsiteY0" fmla="*/ 0 h 262393"/>
              <a:gd name="connsiteX1" fmla="*/ 1916264 w 7808181"/>
              <a:gd name="connsiteY1" fmla="*/ 63610 h 262393"/>
              <a:gd name="connsiteX2" fmla="*/ 2830664 w 7808181"/>
              <a:gd name="connsiteY2" fmla="*/ 39756 h 262393"/>
              <a:gd name="connsiteX3" fmla="*/ 3967701 w 7808181"/>
              <a:gd name="connsiteY3" fmla="*/ 63610 h 262393"/>
              <a:gd name="connsiteX4" fmla="*/ 4707172 w 7808181"/>
              <a:gd name="connsiteY4" fmla="*/ 63610 h 262393"/>
              <a:gd name="connsiteX5" fmla="*/ 5502303 w 7808181"/>
              <a:gd name="connsiteY5" fmla="*/ 95415 h 262393"/>
              <a:gd name="connsiteX6" fmla="*/ 6265628 w 7808181"/>
              <a:gd name="connsiteY6" fmla="*/ 111318 h 262393"/>
              <a:gd name="connsiteX7" fmla="*/ 7537837 w 7808181"/>
              <a:gd name="connsiteY7" fmla="*/ 63610 h 262393"/>
              <a:gd name="connsiteX8" fmla="*/ 7808181 w 7808181"/>
              <a:gd name="connsiteY8" fmla="*/ 262393 h 26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08181" h="262393">
                <a:moveTo>
                  <a:pt x="0" y="0"/>
                </a:moveTo>
                <a:lnTo>
                  <a:pt x="1916264" y="63610"/>
                </a:lnTo>
                <a:cubicBezTo>
                  <a:pt x="2388041" y="70236"/>
                  <a:pt x="2488758" y="39756"/>
                  <a:pt x="2830664" y="39756"/>
                </a:cubicBezTo>
                <a:cubicBezTo>
                  <a:pt x="3172570" y="39756"/>
                  <a:pt x="3654950" y="59634"/>
                  <a:pt x="3967701" y="63610"/>
                </a:cubicBezTo>
                <a:cubicBezTo>
                  <a:pt x="4280452" y="67586"/>
                  <a:pt x="4451405" y="58309"/>
                  <a:pt x="4707172" y="63610"/>
                </a:cubicBezTo>
                <a:cubicBezTo>
                  <a:pt x="4962939" y="68911"/>
                  <a:pt x="5502303" y="95415"/>
                  <a:pt x="5502303" y="95415"/>
                </a:cubicBezTo>
                <a:cubicBezTo>
                  <a:pt x="5762046" y="103366"/>
                  <a:pt x="5926372" y="116619"/>
                  <a:pt x="6265628" y="111318"/>
                </a:cubicBezTo>
                <a:cubicBezTo>
                  <a:pt x="6604884" y="106017"/>
                  <a:pt x="7280745" y="38431"/>
                  <a:pt x="7537837" y="63610"/>
                </a:cubicBezTo>
                <a:cubicBezTo>
                  <a:pt x="7794929" y="88789"/>
                  <a:pt x="7804205" y="246490"/>
                  <a:pt x="7808181" y="262393"/>
                </a:cubicBezTo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C8CD8C-CC68-42DF-ABB4-469E06FE4453}"/>
              </a:ext>
            </a:extLst>
          </p:cNvPr>
          <p:cNvCxnSpPr/>
          <p:nvPr/>
        </p:nvCxnSpPr>
        <p:spPr>
          <a:xfrm flipV="1">
            <a:off x="6925586" y="1800352"/>
            <a:ext cx="246491" cy="156640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C48BB88-05F3-4852-9169-C14A752193C4}"/>
              </a:ext>
            </a:extLst>
          </p:cNvPr>
          <p:cNvSpPr txBox="1"/>
          <p:nvPr/>
        </p:nvSpPr>
        <p:spPr>
          <a:xfrm>
            <a:off x="7293453" y="1615687"/>
            <a:ext cx="1015661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</a:rPr>
              <a:t>消费进度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BE9350-D05F-4DFC-9993-61E1EE057F98}"/>
              </a:ext>
            </a:extLst>
          </p:cNvPr>
          <p:cNvSpPr txBox="1"/>
          <p:nvPr/>
        </p:nvSpPr>
        <p:spPr>
          <a:xfrm>
            <a:off x="787180" y="1120331"/>
            <a:ext cx="34474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Config/</a:t>
            </a: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consumeOffset.json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970A32-8F28-4E93-B2B5-B0543CF61B90}"/>
              </a:ext>
            </a:extLst>
          </p:cNvPr>
          <p:cNvCxnSpPr>
            <a:cxnSpLocks/>
          </p:cNvCxnSpPr>
          <p:nvPr/>
        </p:nvCxnSpPr>
        <p:spPr>
          <a:xfrm flipH="1" flipV="1">
            <a:off x="6531995" y="1729065"/>
            <a:ext cx="135172" cy="1621899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CF52C1F-8A79-4019-8B63-9B9B5E93D81C}"/>
              </a:ext>
            </a:extLst>
          </p:cNvPr>
          <p:cNvSpPr txBox="1"/>
          <p:nvPr/>
        </p:nvSpPr>
        <p:spPr>
          <a:xfrm>
            <a:off x="5766565" y="1438974"/>
            <a:ext cx="901848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libri"/>
              </a:rPr>
              <a:t>QueueId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94B924E-F4EA-4EBC-B0B8-0EFEBF09CCDF}"/>
              </a:ext>
            </a:extLst>
          </p:cNvPr>
          <p:cNvSpPr txBox="1"/>
          <p:nvPr/>
        </p:nvSpPr>
        <p:spPr>
          <a:xfrm>
            <a:off x="2859354" y="338290"/>
            <a:ext cx="285270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ConsumeQueue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074311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208F88-6695-4C88-ACF3-B66B99BCC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04" y="2608368"/>
            <a:ext cx="4711942" cy="18161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E810993-D6E2-46DE-8B6F-93BAAF452F3A}"/>
              </a:ext>
            </a:extLst>
          </p:cNvPr>
          <p:cNvSpPr txBox="1"/>
          <p:nvPr/>
        </p:nvSpPr>
        <p:spPr>
          <a:xfrm>
            <a:off x="1762804" y="1598681"/>
            <a:ext cx="309315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Config/</a:t>
            </a: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subscription.json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B58741-A2E3-420B-9857-107DFD859B1E}"/>
              </a:ext>
            </a:extLst>
          </p:cNvPr>
          <p:cNvSpPr txBox="1"/>
          <p:nvPr/>
        </p:nvSpPr>
        <p:spPr>
          <a:xfrm>
            <a:off x="2859354" y="465884"/>
            <a:ext cx="285270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ConsumeQueue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738309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04365B3-39C6-486E-83F9-097EB64811D8}"/>
              </a:ext>
            </a:extLst>
          </p:cNvPr>
          <p:cNvSpPr/>
          <p:nvPr/>
        </p:nvSpPr>
        <p:spPr bwMode="auto">
          <a:xfrm>
            <a:off x="1787228" y="5632810"/>
            <a:ext cx="5841481" cy="963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9B70481-1616-4A24-BED9-C57F87CB2E7E}"/>
              </a:ext>
            </a:extLst>
          </p:cNvPr>
          <p:cNvSpPr/>
          <p:nvPr/>
        </p:nvSpPr>
        <p:spPr bwMode="auto">
          <a:xfrm>
            <a:off x="1787228" y="2426299"/>
            <a:ext cx="5841481" cy="2957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74247A-FEFB-494A-BD4A-0E62E3D5C5F9}"/>
              </a:ext>
            </a:extLst>
          </p:cNvPr>
          <p:cNvSpPr/>
          <p:nvPr/>
        </p:nvSpPr>
        <p:spPr bwMode="auto">
          <a:xfrm>
            <a:off x="1769653" y="292209"/>
            <a:ext cx="5832207" cy="1939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灯片编号占位符 1">
            <a:extLst>
              <a:ext uri="{FF2B5EF4-FFF2-40B4-BE49-F238E27FC236}">
                <a16:creationId xmlns:a16="http://schemas.microsoft.com/office/drawing/2014/main" id="{D7748776-E7E0-4841-AC05-D5C867AA0F8B}"/>
              </a:ext>
            </a:extLst>
          </p:cNvPr>
          <p:cNvSpPr txBox="1">
            <a:spLocks/>
          </p:cNvSpPr>
          <p:nvPr/>
        </p:nvSpPr>
        <p:spPr>
          <a:xfrm>
            <a:off x="11788775" y="6315075"/>
            <a:ext cx="40005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1pPr>
            <a:lvl2pPr marL="742950" marR="0" indent="-28575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2pPr>
            <a:lvl3pPr marL="1143000" marR="0" indent="-22860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3pPr>
            <a:lvl4pPr marL="1600200" marR="0" indent="-22860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4pPr>
            <a:lvl5pPr marL="2057400" marR="0" indent="-22860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5pPr>
            <a:lvl6pPr marL="2514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6pPr>
            <a:lvl7pPr marL="29718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7pPr>
            <a:lvl8pPr marL="3429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8pPr>
            <a:lvl9pPr marL="3886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86D77CF7-EB69-490C-B7A8-F508A9667399}" type="slidenum">
              <a:rPr lang="en-US" altLang="zh-CN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16</a:t>
            </a:fld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AC2898-C2A9-423A-8E50-BC8A369DB1E3}"/>
              </a:ext>
            </a:extLst>
          </p:cNvPr>
          <p:cNvSpPr/>
          <p:nvPr/>
        </p:nvSpPr>
        <p:spPr bwMode="auto">
          <a:xfrm>
            <a:off x="1891860" y="5827781"/>
            <a:ext cx="2572416" cy="63023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MappedFile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8DC6AE-9F34-4BDE-9212-12582C0698A6}"/>
              </a:ext>
            </a:extLst>
          </p:cNvPr>
          <p:cNvSpPr/>
          <p:nvPr/>
        </p:nvSpPr>
        <p:spPr bwMode="auto">
          <a:xfrm>
            <a:off x="1915678" y="3332245"/>
            <a:ext cx="257241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IndexService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A0713C-E19D-484A-B3CF-8F7843240186}"/>
              </a:ext>
            </a:extLst>
          </p:cNvPr>
          <p:cNvSpPr/>
          <p:nvPr/>
        </p:nvSpPr>
        <p:spPr bwMode="auto">
          <a:xfrm>
            <a:off x="4880208" y="3309770"/>
            <a:ext cx="257241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IndexFile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23DB39D-5B91-4491-86F5-2A693ADA008D}"/>
              </a:ext>
            </a:extLst>
          </p:cNvPr>
          <p:cNvSpPr/>
          <p:nvPr/>
        </p:nvSpPr>
        <p:spPr bwMode="auto">
          <a:xfrm>
            <a:off x="1915678" y="4023155"/>
            <a:ext cx="553694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MappedFileQueue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FC687E-20FC-408B-A5D1-78F5F12948D6}"/>
              </a:ext>
            </a:extLst>
          </p:cNvPr>
          <p:cNvSpPr/>
          <p:nvPr/>
        </p:nvSpPr>
        <p:spPr bwMode="auto">
          <a:xfrm>
            <a:off x="4832854" y="5800153"/>
            <a:ext cx="2572415" cy="63023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MappedByteBuffer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646BDC-92B4-4FE2-9464-7C291DA38672}"/>
              </a:ext>
            </a:extLst>
          </p:cNvPr>
          <p:cNvSpPr/>
          <p:nvPr/>
        </p:nvSpPr>
        <p:spPr bwMode="auto">
          <a:xfrm>
            <a:off x="1923754" y="4698782"/>
            <a:ext cx="5536945" cy="6302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TransientStorePool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5AF4F8-D9BB-403D-90EF-5EDCFD3812D3}"/>
              </a:ext>
            </a:extLst>
          </p:cNvPr>
          <p:cNvSpPr/>
          <p:nvPr/>
        </p:nvSpPr>
        <p:spPr bwMode="auto">
          <a:xfrm>
            <a:off x="1979187" y="474013"/>
            <a:ext cx="2572416" cy="630237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SendMessageProcessor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727A0F1-D4A9-44F0-A2DF-AE06B7BDF011}"/>
              </a:ext>
            </a:extLst>
          </p:cNvPr>
          <p:cNvSpPr/>
          <p:nvPr/>
        </p:nvSpPr>
        <p:spPr>
          <a:xfrm>
            <a:off x="4831758" y="2557876"/>
            <a:ext cx="2704242" cy="763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rgbClr val="FF0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73B415-C226-4874-95FB-8934A255C32D}"/>
              </a:ext>
            </a:extLst>
          </p:cNvPr>
          <p:cNvSpPr/>
          <p:nvPr/>
        </p:nvSpPr>
        <p:spPr bwMode="auto">
          <a:xfrm>
            <a:off x="1915678" y="2618860"/>
            <a:ext cx="257241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CommitLog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11270">
            <a:extLst>
              <a:ext uri="{FF2B5EF4-FFF2-40B4-BE49-F238E27FC236}">
                <a16:creationId xmlns:a16="http://schemas.microsoft.com/office/drawing/2014/main" id="{9E737D5E-70AA-4E53-81C5-08447A9C9288}"/>
              </a:ext>
            </a:extLst>
          </p:cNvPr>
          <p:cNvCxnSpPr>
            <a:cxnSpLocks/>
          </p:cNvCxnSpPr>
          <p:nvPr/>
        </p:nvCxnSpPr>
        <p:spPr bwMode="auto">
          <a:xfrm>
            <a:off x="108379" y="2361536"/>
            <a:ext cx="853608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11270">
            <a:extLst>
              <a:ext uri="{FF2B5EF4-FFF2-40B4-BE49-F238E27FC236}">
                <a16:creationId xmlns:a16="http://schemas.microsoft.com/office/drawing/2014/main" id="{7224F157-200A-4E13-8166-880D6EADE8BD}"/>
              </a:ext>
            </a:extLst>
          </p:cNvPr>
          <p:cNvCxnSpPr>
            <a:cxnSpLocks/>
          </p:cNvCxnSpPr>
          <p:nvPr/>
        </p:nvCxnSpPr>
        <p:spPr bwMode="auto">
          <a:xfrm>
            <a:off x="83887" y="5484577"/>
            <a:ext cx="8560580" cy="84137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487A99B-FD8B-4381-B91F-8D63DD04BE01}"/>
              </a:ext>
            </a:extLst>
          </p:cNvPr>
          <p:cNvSpPr txBox="1"/>
          <p:nvPr/>
        </p:nvSpPr>
        <p:spPr>
          <a:xfrm>
            <a:off x="477065" y="1102647"/>
            <a:ext cx="101566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业务层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1498601-C595-43E5-9400-B3706ADD4D78}"/>
              </a:ext>
            </a:extLst>
          </p:cNvPr>
          <p:cNvSpPr txBox="1"/>
          <p:nvPr/>
        </p:nvSpPr>
        <p:spPr>
          <a:xfrm>
            <a:off x="108379" y="3522059"/>
            <a:ext cx="163121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存储逻辑层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F562E01-8552-4AC0-9024-DFFE12CD23CF}"/>
              </a:ext>
            </a:extLst>
          </p:cNvPr>
          <p:cNvSpPr txBox="1"/>
          <p:nvPr/>
        </p:nvSpPr>
        <p:spPr>
          <a:xfrm>
            <a:off x="181477" y="5853412"/>
            <a:ext cx="148694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BF81418-7C37-43D9-9153-1E1FF4E2ED00}"/>
              </a:ext>
            </a:extLst>
          </p:cNvPr>
          <p:cNvSpPr/>
          <p:nvPr/>
        </p:nvSpPr>
        <p:spPr bwMode="auto">
          <a:xfrm>
            <a:off x="4897671" y="2618860"/>
            <a:ext cx="257241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ConsumeQueue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F3F66CF-1793-4BF5-BD11-178F971CFDB0}"/>
              </a:ext>
            </a:extLst>
          </p:cNvPr>
          <p:cNvSpPr/>
          <p:nvPr/>
        </p:nvSpPr>
        <p:spPr>
          <a:xfrm>
            <a:off x="1891861" y="1183434"/>
            <a:ext cx="5530872" cy="893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rgbClr val="FF0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98022E-0165-455B-BED8-012FC05FACEB}"/>
              </a:ext>
            </a:extLst>
          </p:cNvPr>
          <p:cNvSpPr/>
          <p:nvPr/>
        </p:nvSpPr>
        <p:spPr bwMode="auto">
          <a:xfrm>
            <a:off x="1979186" y="1301735"/>
            <a:ext cx="5426083" cy="630237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DefaultMessageStore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5A3D8EA-E2D7-4C74-8D55-A6F0F112E4F3}"/>
              </a:ext>
            </a:extLst>
          </p:cNvPr>
          <p:cNvSpPr/>
          <p:nvPr/>
        </p:nvSpPr>
        <p:spPr bwMode="auto">
          <a:xfrm>
            <a:off x="4799376" y="479310"/>
            <a:ext cx="2734080" cy="630237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QueryMessageProcessor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3060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">
            <a:extLst>
              <a:ext uri="{FF2B5EF4-FFF2-40B4-BE49-F238E27FC236}">
                <a16:creationId xmlns:a16="http://schemas.microsoft.com/office/drawing/2014/main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31" y="917335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ReputMessageService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doReput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独立线程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F6AA6-21C3-46DE-8810-6567F7F4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91D022-749A-482F-B01A-7522B23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3D65C9-41DC-4963-8066-E184A04D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5584"/>
            <a:ext cx="248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1300D0-3797-458E-B94B-7DA037B2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7EF10CC7-878A-4232-A4F9-6955B33B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674" y="2068053"/>
            <a:ext cx="7913959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CommitLogDispatcherBuildConsumeQueue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dispatch(DispatchRequest request)</a:t>
            </a:r>
            <a:endParaRPr lang="zh-CN" altLang="zh-CN" sz="4800" dirty="0">
              <a:latin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ConsumeQueue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putMessagePositionInfo</a:t>
            </a:r>
            <a:endParaRPr lang="zh-CN" altLang="zh-CN" sz="4800" dirty="0">
              <a:latin typeface="Arial" panose="020B0604020202020204" pitchFamily="34" charset="0"/>
            </a:endParaRPr>
          </a:p>
          <a:p>
            <a:pPr marL="0" lv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构建供消费端使用的逻辑队列数据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-4572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FlushConsumeQueueService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doFlush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1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-4572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独立线程异步刷盘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0F34A-C1AE-4AAE-85A0-F8587F4F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506BEE-697B-454F-981B-1C5C4E3170C5}"/>
              </a:ext>
            </a:extLst>
          </p:cNvPr>
          <p:cNvSpPr txBox="1"/>
          <p:nvPr/>
        </p:nvSpPr>
        <p:spPr>
          <a:xfrm>
            <a:off x="2859354" y="234807"/>
            <a:ext cx="285270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ConsumeQueue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182479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8894EAE1-772F-44E1-9AAD-BC87D12C7FF2}"/>
              </a:ext>
            </a:extLst>
          </p:cNvPr>
          <p:cNvSpPr/>
          <p:nvPr/>
        </p:nvSpPr>
        <p:spPr>
          <a:xfrm>
            <a:off x="262392" y="3568515"/>
            <a:ext cx="8251011" cy="3289485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59EB785-14D5-4859-BE32-1B92E07A2B9D}"/>
              </a:ext>
            </a:extLst>
          </p:cNvPr>
          <p:cNvSpPr/>
          <p:nvPr/>
        </p:nvSpPr>
        <p:spPr>
          <a:xfrm>
            <a:off x="262393" y="196335"/>
            <a:ext cx="8251012" cy="328547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854492-A038-4735-AF8F-DAF4A52CA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45" y="812010"/>
            <a:ext cx="2597283" cy="2495678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75F920-1794-4D10-8752-904F6A2FDDD3}"/>
              </a:ext>
            </a:extLst>
          </p:cNvPr>
          <p:cNvCxnSpPr/>
          <p:nvPr/>
        </p:nvCxnSpPr>
        <p:spPr>
          <a:xfrm>
            <a:off x="2962215" y="1089182"/>
            <a:ext cx="1558456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C5FEA54-5AE0-4B30-B549-3AED4C54EBD4}"/>
              </a:ext>
            </a:extLst>
          </p:cNvPr>
          <p:cNvSpPr txBox="1"/>
          <p:nvPr/>
        </p:nvSpPr>
        <p:spPr>
          <a:xfrm>
            <a:off x="4608135" y="904517"/>
            <a:ext cx="12080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2F462A-202C-47A5-8E12-4701E40E6AA8}"/>
              </a:ext>
            </a:extLst>
          </p:cNvPr>
          <p:cNvSpPr txBox="1"/>
          <p:nvPr/>
        </p:nvSpPr>
        <p:spPr>
          <a:xfrm>
            <a:off x="1210449" y="331435"/>
            <a:ext cx="153182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62C69FC5-F1C4-4840-BFF9-CCC23C2259C1}"/>
              </a:ext>
            </a:extLst>
          </p:cNvPr>
          <p:cNvSpPr/>
          <p:nvPr/>
        </p:nvSpPr>
        <p:spPr>
          <a:xfrm>
            <a:off x="6065803" y="1089182"/>
            <a:ext cx="532738" cy="2218506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20B649-DF67-462D-9775-E282C7F440F4}"/>
              </a:ext>
            </a:extLst>
          </p:cNvPr>
          <p:cNvSpPr txBox="1"/>
          <p:nvPr/>
        </p:nvSpPr>
        <p:spPr>
          <a:xfrm>
            <a:off x="6675403" y="1958111"/>
            <a:ext cx="18380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MappedFileQueue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B176A7-7599-49FC-882E-BD1AC111EF09}"/>
              </a:ext>
            </a:extLst>
          </p:cNvPr>
          <p:cNvSpPr txBox="1"/>
          <p:nvPr/>
        </p:nvSpPr>
        <p:spPr>
          <a:xfrm>
            <a:off x="3521788" y="1875271"/>
            <a:ext cx="275491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本案例按照</a:t>
            </a:r>
            <a:r>
              <a:rPr lang="en-US" altLang="zh-CN" dirty="0">
                <a:solidFill>
                  <a:srgbClr val="FF0000"/>
                </a:solidFill>
              </a:rPr>
              <a:t>10240</a:t>
            </a:r>
            <a:r>
              <a:rPr lang="zh-CN" altLang="en-US" dirty="0">
                <a:solidFill>
                  <a:srgbClr val="FF0000"/>
                </a:solidFill>
              </a:rPr>
              <a:t>大小切割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              </a:t>
            </a:r>
            <a:r>
              <a:rPr lang="en-US" altLang="zh-CN" dirty="0" err="1">
                <a:solidFill>
                  <a:srgbClr val="FF0000"/>
                </a:solidFill>
              </a:rPr>
              <a:t>CommitLog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F9487F0-9717-4486-BB02-2AD7D5843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79" y="4093776"/>
            <a:ext cx="2730640" cy="269253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5DE8429-2F8F-49D3-BC56-36132C9431D7}"/>
              </a:ext>
            </a:extLst>
          </p:cNvPr>
          <p:cNvSpPr txBox="1"/>
          <p:nvPr/>
        </p:nvSpPr>
        <p:spPr>
          <a:xfrm>
            <a:off x="1210449" y="3671624"/>
            <a:ext cx="206723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ConsumeQueue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C40A23E-C8A2-46E1-B357-ABD7E26CA97D}"/>
              </a:ext>
            </a:extLst>
          </p:cNvPr>
          <p:cNvCxnSpPr>
            <a:cxnSpLocks/>
          </p:cNvCxnSpPr>
          <p:nvPr/>
        </p:nvCxnSpPr>
        <p:spPr>
          <a:xfrm flipV="1">
            <a:off x="1709530" y="4093777"/>
            <a:ext cx="2377440" cy="21244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A0E2826-8F77-48B7-85F4-4E9120FD2C0C}"/>
              </a:ext>
            </a:extLst>
          </p:cNvPr>
          <p:cNvSpPr txBox="1"/>
          <p:nvPr/>
        </p:nvSpPr>
        <p:spPr>
          <a:xfrm>
            <a:off x="4120020" y="3909111"/>
            <a:ext cx="10605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Topic</a:t>
            </a:r>
            <a:r>
              <a:rPr lang="zh-CN" altLang="en-US" dirty="0">
                <a:solidFill>
                  <a:srgbClr val="FF0000"/>
                </a:solidFill>
              </a:rPr>
              <a:t>名字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FDEF271-0A03-43EF-AE8F-54A2A95AF375}"/>
              </a:ext>
            </a:extLst>
          </p:cNvPr>
          <p:cNvCxnSpPr>
            <a:cxnSpLocks/>
          </p:cNvCxnSpPr>
          <p:nvPr/>
        </p:nvCxnSpPr>
        <p:spPr>
          <a:xfrm>
            <a:off x="1641021" y="4457712"/>
            <a:ext cx="2930979" cy="80605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BD8873D-C7CC-4A63-A358-F8E43151A073}"/>
              </a:ext>
            </a:extLst>
          </p:cNvPr>
          <p:cNvCxnSpPr>
            <a:cxnSpLocks/>
          </p:cNvCxnSpPr>
          <p:nvPr/>
        </p:nvCxnSpPr>
        <p:spPr>
          <a:xfrm flipV="1">
            <a:off x="1555065" y="5371106"/>
            <a:ext cx="3053070" cy="941176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F1F15B6-7000-49E1-BDAA-8FFC56A1E6B7}"/>
              </a:ext>
            </a:extLst>
          </p:cNvPr>
          <p:cNvSpPr txBox="1"/>
          <p:nvPr/>
        </p:nvSpPr>
        <p:spPr>
          <a:xfrm>
            <a:off x="4663117" y="5079098"/>
            <a:ext cx="9018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QueueId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7932B32-CFFF-4A1A-8A4F-E62264EE4AE9}"/>
              </a:ext>
            </a:extLst>
          </p:cNvPr>
          <p:cNvCxnSpPr/>
          <p:nvPr/>
        </p:nvCxnSpPr>
        <p:spPr>
          <a:xfrm>
            <a:off x="3340792" y="4612935"/>
            <a:ext cx="1558456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152D6F3-51FD-4461-AB20-57808141E026}"/>
              </a:ext>
            </a:extLst>
          </p:cNvPr>
          <p:cNvSpPr txBox="1"/>
          <p:nvPr/>
        </p:nvSpPr>
        <p:spPr>
          <a:xfrm>
            <a:off x="4899248" y="4402960"/>
            <a:ext cx="12080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D93CA6D7-AF53-49B4-8276-82085D38B2CF}"/>
              </a:ext>
            </a:extLst>
          </p:cNvPr>
          <p:cNvSpPr/>
          <p:nvPr/>
        </p:nvSpPr>
        <p:spPr>
          <a:xfrm>
            <a:off x="6120050" y="4577927"/>
            <a:ext cx="532738" cy="2218506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0785901-7904-474A-99B3-8D8DC1B7950F}"/>
              </a:ext>
            </a:extLst>
          </p:cNvPr>
          <p:cNvSpPr txBox="1"/>
          <p:nvPr/>
        </p:nvSpPr>
        <p:spPr>
          <a:xfrm>
            <a:off x="6685296" y="5472364"/>
            <a:ext cx="18380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MappedFileQueue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5A6D2A3-8100-4EC4-9B99-477050D83E77}"/>
              </a:ext>
            </a:extLst>
          </p:cNvPr>
          <p:cNvSpPr txBox="1"/>
          <p:nvPr/>
        </p:nvSpPr>
        <p:spPr>
          <a:xfrm>
            <a:off x="3760500" y="5666041"/>
            <a:ext cx="252088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本案例按照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260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大小</a:t>
            </a:r>
            <a:r>
              <a:rPr lang="zh-CN" altLang="en-US" dirty="0">
                <a:solidFill>
                  <a:srgbClr val="FF0000"/>
                </a:solidFill>
              </a:rPr>
              <a:t>切割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en-US" altLang="zh-CN" dirty="0" err="1">
                <a:solidFill>
                  <a:srgbClr val="FF0000"/>
                </a:solidFill>
              </a:rPr>
              <a:t>ConsumeQueue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8088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F58ABB-55D1-44B6-A2E6-EF8074953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102" y="2549117"/>
            <a:ext cx="2311519" cy="15240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92593C-3E35-48B7-9463-F8E220D0FBDF}"/>
              </a:ext>
            </a:extLst>
          </p:cNvPr>
          <p:cNvSpPr txBox="1"/>
          <p:nvPr/>
        </p:nvSpPr>
        <p:spPr>
          <a:xfrm>
            <a:off x="2942065" y="1994706"/>
            <a:ext cx="76559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123B2F1-3D99-42D8-A230-6C4CC54632F2}"/>
              </a:ext>
            </a:extLst>
          </p:cNvPr>
          <p:cNvCxnSpPr/>
          <p:nvPr/>
        </p:nvCxnSpPr>
        <p:spPr>
          <a:xfrm>
            <a:off x="4302873" y="2863894"/>
            <a:ext cx="1574358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A22550E-B54D-402A-BCBB-16F9EEE80DFD}"/>
              </a:ext>
            </a:extLst>
          </p:cNvPr>
          <p:cNvSpPr txBox="1"/>
          <p:nvPr/>
        </p:nvSpPr>
        <p:spPr>
          <a:xfrm>
            <a:off x="5932890" y="2655376"/>
            <a:ext cx="12080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EEE8BC-5B5A-4771-B4D5-021A003055C7}"/>
              </a:ext>
            </a:extLst>
          </p:cNvPr>
          <p:cNvSpPr txBox="1"/>
          <p:nvPr/>
        </p:nvSpPr>
        <p:spPr>
          <a:xfrm>
            <a:off x="4731834" y="3193338"/>
            <a:ext cx="147732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</a:rPr>
              <a:t>按时间命名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</a:rPr>
              <a:t>文件大小固定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36B212B0-E925-4F32-B441-37142FF9AC80}"/>
              </a:ext>
            </a:extLst>
          </p:cNvPr>
          <p:cNvSpPr/>
          <p:nvPr/>
        </p:nvSpPr>
        <p:spPr>
          <a:xfrm>
            <a:off x="7505980" y="2755314"/>
            <a:ext cx="155448" cy="1237665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05E035-2AD1-42E4-A181-FA8C4C070EC3}"/>
              </a:ext>
            </a:extLst>
          </p:cNvPr>
          <p:cNvSpPr txBox="1"/>
          <p:nvPr/>
        </p:nvSpPr>
        <p:spPr>
          <a:xfrm>
            <a:off x="3727893" y="417974"/>
            <a:ext cx="103489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Index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249400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">
            <a:extLst>
              <a:ext uri="{FF2B5EF4-FFF2-40B4-BE49-F238E27FC236}">
                <a16:creationId xmlns:a16="http://schemas.microsoft.com/office/drawing/2014/main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65" y="517772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回顾上次分享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F6AA6-21C3-46DE-8810-6567F7F4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91D022-749A-482F-B01A-7522B23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3D65C9-41DC-4963-8066-E184A04D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5584"/>
            <a:ext cx="248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1300D0-3797-458E-B94B-7DA037B2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0F34A-C1AE-4AAE-85A0-F8587F4F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组合 5">
            <a:extLst>
              <a:ext uri="{FF2B5EF4-FFF2-40B4-BE49-F238E27FC236}">
                <a16:creationId xmlns:a16="http://schemas.microsoft.com/office/drawing/2014/main" id="{9D81EF81-E11A-40EB-9B9C-C20914B9CC56}"/>
              </a:ext>
            </a:extLst>
          </p:cNvPr>
          <p:cNvGrpSpPr>
            <a:grpSpLocks/>
          </p:cNvGrpSpPr>
          <p:nvPr/>
        </p:nvGrpSpPr>
        <p:grpSpPr bwMode="auto">
          <a:xfrm>
            <a:off x="187543" y="2033276"/>
            <a:ext cx="8697508" cy="3423753"/>
            <a:chOff x="677863" y="2922588"/>
            <a:chExt cx="9532937" cy="3722687"/>
          </a:xfrm>
        </p:grpSpPr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0ED9449A-C9E5-4FCF-89A2-38C4519B22A5}"/>
                </a:ext>
              </a:extLst>
            </p:cNvPr>
            <p:cNvSpPr/>
            <p:nvPr/>
          </p:nvSpPr>
          <p:spPr bwMode="auto">
            <a:xfrm>
              <a:off x="3251200" y="3098800"/>
              <a:ext cx="814388" cy="2687638"/>
            </a:xfrm>
            <a:prstGeom prst="leftBrace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14" name="组合 67">
              <a:extLst>
                <a:ext uri="{FF2B5EF4-FFF2-40B4-BE49-F238E27FC236}">
                  <a16:creationId xmlns:a16="http://schemas.microsoft.com/office/drawing/2014/main" id="{7B613A91-039F-4323-BA42-36A404FD8E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863" y="3577937"/>
              <a:ext cx="1320800" cy="1510001"/>
              <a:chOff x="1243" y="806"/>
              <a:chExt cx="1930" cy="2380"/>
            </a:xfrm>
          </p:grpSpPr>
          <p:sp>
            <p:nvSpPr>
              <p:cNvPr id="42" name=" 2050">
                <a:extLst>
                  <a:ext uri="{FF2B5EF4-FFF2-40B4-BE49-F238E27FC236}">
                    <a16:creationId xmlns:a16="http://schemas.microsoft.com/office/drawing/2014/main" id="{1BFCFA79-5E50-41A9-A440-F185B34D24EF}"/>
                  </a:ext>
                </a:extLst>
              </p:cNvPr>
              <p:cNvSpPr/>
              <p:nvPr/>
            </p:nvSpPr>
            <p:spPr bwMode="auto">
              <a:xfrm flipH="1">
                <a:off x="2224" y="806"/>
                <a:ext cx="585" cy="1589"/>
              </a:xfrm>
              <a:custGeom>
                <a:avLst/>
                <a:gdLst/>
                <a:ahLst/>
                <a:cxnLst/>
                <a:rect l="0" t="0" r="r" b="b"/>
                <a:pathLst>
                  <a:path w="1190625" h="3163887">
                    <a:moveTo>
                      <a:pt x="896392" y="1026239"/>
                    </a:moveTo>
                    <a:lnTo>
                      <a:pt x="896392" y="1562636"/>
                    </a:lnTo>
                    <a:lnTo>
                      <a:pt x="905596" y="1537864"/>
                    </a:lnTo>
                    <a:lnTo>
                      <a:pt x="914166" y="1513410"/>
                    </a:lnTo>
                    <a:lnTo>
                      <a:pt x="922419" y="1489909"/>
                    </a:lnTo>
                    <a:lnTo>
                      <a:pt x="929402" y="1466726"/>
                    </a:lnTo>
                    <a:lnTo>
                      <a:pt x="936067" y="1444495"/>
                    </a:lnTo>
                    <a:lnTo>
                      <a:pt x="941780" y="1423217"/>
                    </a:lnTo>
                    <a:lnTo>
                      <a:pt x="946859" y="1401939"/>
                    </a:lnTo>
                    <a:lnTo>
                      <a:pt x="951303" y="1381931"/>
                    </a:lnTo>
                    <a:lnTo>
                      <a:pt x="955111" y="1362241"/>
                    </a:lnTo>
                    <a:lnTo>
                      <a:pt x="958285" y="1343186"/>
                    </a:lnTo>
                    <a:lnTo>
                      <a:pt x="961142" y="1325084"/>
                    </a:lnTo>
                    <a:lnTo>
                      <a:pt x="963046" y="1307299"/>
                    </a:lnTo>
                    <a:lnTo>
                      <a:pt x="964951" y="1290467"/>
                    </a:lnTo>
                    <a:lnTo>
                      <a:pt x="965903" y="1273953"/>
                    </a:lnTo>
                    <a:lnTo>
                      <a:pt x="966538" y="1258392"/>
                    </a:lnTo>
                    <a:lnTo>
                      <a:pt x="966855" y="1243148"/>
                    </a:lnTo>
                    <a:lnTo>
                      <a:pt x="966221" y="1222822"/>
                    </a:lnTo>
                    <a:lnTo>
                      <a:pt x="964951" y="1203450"/>
                    </a:lnTo>
                    <a:lnTo>
                      <a:pt x="963046" y="1185030"/>
                    </a:lnTo>
                    <a:lnTo>
                      <a:pt x="960507" y="1167881"/>
                    </a:lnTo>
                    <a:lnTo>
                      <a:pt x="957651" y="1151684"/>
                    </a:lnTo>
                    <a:lnTo>
                      <a:pt x="953842" y="1136440"/>
                    </a:lnTo>
                    <a:lnTo>
                      <a:pt x="949716" y="1122149"/>
                    </a:lnTo>
                    <a:lnTo>
                      <a:pt x="945272" y="1108810"/>
                    </a:lnTo>
                    <a:lnTo>
                      <a:pt x="940193" y="1096107"/>
                    </a:lnTo>
                    <a:lnTo>
                      <a:pt x="934798" y="1084039"/>
                    </a:lnTo>
                    <a:lnTo>
                      <a:pt x="929084" y="1072923"/>
                    </a:lnTo>
                    <a:lnTo>
                      <a:pt x="923054" y="1062443"/>
                    </a:lnTo>
                    <a:lnTo>
                      <a:pt x="916388" y="1052598"/>
                    </a:lnTo>
                    <a:lnTo>
                      <a:pt x="910040" y="1043388"/>
                    </a:lnTo>
                    <a:lnTo>
                      <a:pt x="903375" y="1034814"/>
                    </a:lnTo>
                    <a:lnTo>
                      <a:pt x="896392" y="1026239"/>
                    </a:lnTo>
                    <a:close/>
                    <a:moveTo>
                      <a:pt x="641199" y="722312"/>
                    </a:moveTo>
                    <a:lnTo>
                      <a:pt x="788474" y="722312"/>
                    </a:lnTo>
                    <a:lnTo>
                      <a:pt x="797044" y="722630"/>
                    </a:lnTo>
                    <a:lnTo>
                      <a:pt x="805297" y="723583"/>
                    </a:lnTo>
                    <a:lnTo>
                      <a:pt x="813867" y="725488"/>
                    </a:lnTo>
                    <a:lnTo>
                      <a:pt x="822119" y="727711"/>
                    </a:lnTo>
                    <a:lnTo>
                      <a:pt x="829419" y="729617"/>
                    </a:lnTo>
                    <a:lnTo>
                      <a:pt x="839259" y="732475"/>
                    </a:lnTo>
                    <a:lnTo>
                      <a:pt x="851638" y="736286"/>
                    </a:lnTo>
                    <a:lnTo>
                      <a:pt x="866238" y="741367"/>
                    </a:lnTo>
                    <a:lnTo>
                      <a:pt x="882108" y="747719"/>
                    </a:lnTo>
                    <a:lnTo>
                      <a:pt x="890678" y="751530"/>
                    </a:lnTo>
                    <a:lnTo>
                      <a:pt x="899883" y="755341"/>
                    </a:lnTo>
                    <a:lnTo>
                      <a:pt x="909088" y="760105"/>
                    </a:lnTo>
                    <a:lnTo>
                      <a:pt x="919245" y="765186"/>
                    </a:lnTo>
                    <a:lnTo>
                      <a:pt x="929084" y="770267"/>
                    </a:lnTo>
                    <a:lnTo>
                      <a:pt x="939559" y="775984"/>
                    </a:lnTo>
                    <a:lnTo>
                      <a:pt x="951620" y="783288"/>
                    </a:lnTo>
                    <a:lnTo>
                      <a:pt x="963999" y="791228"/>
                    </a:lnTo>
                    <a:lnTo>
                      <a:pt x="977012" y="799802"/>
                    </a:lnTo>
                    <a:lnTo>
                      <a:pt x="989708" y="809012"/>
                    </a:lnTo>
                    <a:lnTo>
                      <a:pt x="1002405" y="819175"/>
                    </a:lnTo>
                    <a:lnTo>
                      <a:pt x="1015418" y="829973"/>
                    </a:lnTo>
                    <a:lnTo>
                      <a:pt x="1028432" y="841406"/>
                    </a:lnTo>
                    <a:lnTo>
                      <a:pt x="1041445" y="853791"/>
                    </a:lnTo>
                    <a:lnTo>
                      <a:pt x="1054141" y="866812"/>
                    </a:lnTo>
                    <a:lnTo>
                      <a:pt x="1066838" y="881104"/>
                    </a:lnTo>
                    <a:lnTo>
                      <a:pt x="1072868" y="888408"/>
                    </a:lnTo>
                    <a:lnTo>
                      <a:pt x="1078899" y="895712"/>
                    </a:lnTo>
                    <a:lnTo>
                      <a:pt x="1085247" y="903652"/>
                    </a:lnTo>
                    <a:lnTo>
                      <a:pt x="1091278" y="911591"/>
                    </a:lnTo>
                    <a:lnTo>
                      <a:pt x="1096991" y="919531"/>
                    </a:lnTo>
                    <a:lnTo>
                      <a:pt x="1102704" y="928423"/>
                    </a:lnTo>
                    <a:lnTo>
                      <a:pt x="1108418" y="936998"/>
                    </a:lnTo>
                    <a:lnTo>
                      <a:pt x="1113813" y="945890"/>
                    </a:lnTo>
                    <a:lnTo>
                      <a:pt x="1119209" y="954783"/>
                    </a:lnTo>
                    <a:lnTo>
                      <a:pt x="1124605" y="963993"/>
                    </a:lnTo>
                    <a:lnTo>
                      <a:pt x="1129684" y="973520"/>
                    </a:lnTo>
                    <a:lnTo>
                      <a:pt x="1134445" y="983683"/>
                    </a:lnTo>
                    <a:lnTo>
                      <a:pt x="1141110" y="997021"/>
                    </a:lnTo>
                    <a:lnTo>
                      <a:pt x="1147141" y="1010677"/>
                    </a:lnTo>
                    <a:lnTo>
                      <a:pt x="1152854" y="1024651"/>
                    </a:lnTo>
                    <a:lnTo>
                      <a:pt x="1157933" y="1039577"/>
                    </a:lnTo>
                    <a:lnTo>
                      <a:pt x="1163011" y="1054504"/>
                    </a:lnTo>
                    <a:lnTo>
                      <a:pt x="1167772" y="1069748"/>
                    </a:lnTo>
                    <a:lnTo>
                      <a:pt x="1171898" y="1085309"/>
                    </a:lnTo>
                    <a:lnTo>
                      <a:pt x="1175707" y="1101506"/>
                    </a:lnTo>
                    <a:lnTo>
                      <a:pt x="1179199" y="1118020"/>
                    </a:lnTo>
                    <a:lnTo>
                      <a:pt x="1182055" y="1134534"/>
                    </a:lnTo>
                    <a:lnTo>
                      <a:pt x="1184595" y="1152001"/>
                    </a:lnTo>
                    <a:lnTo>
                      <a:pt x="1186816" y="1169469"/>
                    </a:lnTo>
                    <a:lnTo>
                      <a:pt x="1188403" y="1187253"/>
                    </a:lnTo>
                    <a:lnTo>
                      <a:pt x="1189673" y="1205673"/>
                    </a:lnTo>
                    <a:lnTo>
                      <a:pt x="1190308" y="1224093"/>
                    </a:lnTo>
                    <a:lnTo>
                      <a:pt x="1190625" y="1243148"/>
                    </a:lnTo>
                    <a:lnTo>
                      <a:pt x="1190308" y="1257756"/>
                    </a:lnTo>
                    <a:lnTo>
                      <a:pt x="1189990" y="1272365"/>
                    </a:lnTo>
                    <a:lnTo>
                      <a:pt x="1189356" y="1287292"/>
                    </a:lnTo>
                    <a:lnTo>
                      <a:pt x="1188403" y="1302218"/>
                    </a:lnTo>
                    <a:lnTo>
                      <a:pt x="1187134" y="1317780"/>
                    </a:lnTo>
                    <a:lnTo>
                      <a:pt x="1185547" y="1333341"/>
                    </a:lnTo>
                    <a:lnTo>
                      <a:pt x="1183642" y="1348903"/>
                    </a:lnTo>
                    <a:lnTo>
                      <a:pt x="1181420" y="1364782"/>
                    </a:lnTo>
                    <a:lnTo>
                      <a:pt x="1178881" y="1380979"/>
                    </a:lnTo>
                    <a:lnTo>
                      <a:pt x="1176025" y="1397493"/>
                    </a:lnTo>
                    <a:lnTo>
                      <a:pt x="1173168" y="1413690"/>
                    </a:lnTo>
                    <a:lnTo>
                      <a:pt x="1169677" y="1430839"/>
                    </a:lnTo>
                    <a:lnTo>
                      <a:pt x="1165868" y="1447671"/>
                    </a:lnTo>
                    <a:lnTo>
                      <a:pt x="1162059" y="1464820"/>
                    </a:lnTo>
                    <a:lnTo>
                      <a:pt x="1157615" y="1482605"/>
                    </a:lnTo>
                    <a:lnTo>
                      <a:pt x="1152854" y="1500390"/>
                    </a:lnTo>
                    <a:lnTo>
                      <a:pt x="1147776" y="1518174"/>
                    </a:lnTo>
                    <a:lnTo>
                      <a:pt x="1142380" y="1536594"/>
                    </a:lnTo>
                    <a:lnTo>
                      <a:pt x="1136349" y="1555014"/>
                    </a:lnTo>
                    <a:lnTo>
                      <a:pt x="1130318" y="1573434"/>
                    </a:lnTo>
                    <a:lnTo>
                      <a:pt x="1123970" y="1592489"/>
                    </a:lnTo>
                    <a:lnTo>
                      <a:pt x="1116987" y="1611543"/>
                    </a:lnTo>
                    <a:lnTo>
                      <a:pt x="1110005" y="1630916"/>
                    </a:lnTo>
                    <a:lnTo>
                      <a:pt x="1102387" y="1650924"/>
                    </a:lnTo>
                    <a:lnTo>
                      <a:pt x="1094452" y="1670614"/>
                    </a:lnTo>
                    <a:lnTo>
                      <a:pt x="1086199" y="1690622"/>
                    </a:lnTo>
                    <a:lnTo>
                      <a:pt x="1077312" y="1711582"/>
                    </a:lnTo>
                    <a:lnTo>
                      <a:pt x="1068425" y="1731907"/>
                    </a:lnTo>
                    <a:lnTo>
                      <a:pt x="1058903" y="1752868"/>
                    </a:lnTo>
                    <a:lnTo>
                      <a:pt x="1049063" y="1774463"/>
                    </a:lnTo>
                    <a:lnTo>
                      <a:pt x="1038906" y="1795741"/>
                    </a:lnTo>
                    <a:lnTo>
                      <a:pt x="1028114" y="1817655"/>
                    </a:lnTo>
                    <a:lnTo>
                      <a:pt x="1023988" y="1824959"/>
                    </a:lnTo>
                    <a:lnTo>
                      <a:pt x="1019862" y="1831628"/>
                    </a:lnTo>
                    <a:lnTo>
                      <a:pt x="1015101" y="1837980"/>
                    </a:lnTo>
                    <a:lnTo>
                      <a:pt x="1010022" y="1844014"/>
                    </a:lnTo>
                    <a:lnTo>
                      <a:pt x="1004626" y="1849413"/>
                    </a:lnTo>
                    <a:lnTo>
                      <a:pt x="998596" y="1854494"/>
                    </a:lnTo>
                    <a:lnTo>
                      <a:pt x="992565" y="1859258"/>
                    </a:lnTo>
                    <a:lnTo>
                      <a:pt x="986217" y="1863386"/>
                    </a:lnTo>
                    <a:lnTo>
                      <a:pt x="979551" y="1867515"/>
                    </a:lnTo>
                    <a:lnTo>
                      <a:pt x="972251" y="1870691"/>
                    </a:lnTo>
                    <a:lnTo>
                      <a:pt x="965268" y="1873549"/>
                    </a:lnTo>
                    <a:lnTo>
                      <a:pt x="957968" y="1875772"/>
                    </a:lnTo>
                    <a:lnTo>
                      <a:pt x="950668" y="1877678"/>
                    </a:lnTo>
                    <a:lnTo>
                      <a:pt x="943050" y="1878948"/>
                    </a:lnTo>
                    <a:lnTo>
                      <a:pt x="935432" y="1879583"/>
                    </a:lnTo>
                    <a:lnTo>
                      <a:pt x="927815" y="1879901"/>
                    </a:lnTo>
                    <a:lnTo>
                      <a:pt x="922419" y="1879901"/>
                    </a:lnTo>
                    <a:lnTo>
                      <a:pt x="916388" y="1879266"/>
                    </a:lnTo>
                    <a:lnTo>
                      <a:pt x="910992" y="1878630"/>
                    </a:lnTo>
                    <a:lnTo>
                      <a:pt x="905279" y="1877678"/>
                    </a:lnTo>
                    <a:lnTo>
                      <a:pt x="1123653" y="2955871"/>
                    </a:lnTo>
                    <a:lnTo>
                      <a:pt x="1125240" y="2964445"/>
                    </a:lnTo>
                    <a:lnTo>
                      <a:pt x="1126510" y="2973655"/>
                    </a:lnTo>
                    <a:lnTo>
                      <a:pt x="1127144" y="2982230"/>
                    </a:lnTo>
                    <a:lnTo>
                      <a:pt x="1127144" y="2990805"/>
                    </a:lnTo>
                    <a:lnTo>
                      <a:pt x="1127144" y="2999379"/>
                    </a:lnTo>
                    <a:lnTo>
                      <a:pt x="1126510" y="3007636"/>
                    </a:lnTo>
                    <a:lnTo>
                      <a:pt x="1125240" y="3016211"/>
                    </a:lnTo>
                    <a:lnTo>
                      <a:pt x="1123970" y="3024468"/>
                    </a:lnTo>
                    <a:lnTo>
                      <a:pt x="1122066" y="3032726"/>
                    </a:lnTo>
                    <a:lnTo>
                      <a:pt x="1119844" y="3040983"/>
                    </a:lnTo>
                    <a:lnTo>
                      <a:pt x="1116987" y="3048922"/>
                    </a:lnTo>
                    <a:lnTo>
                      <a:pt x="1114131" y="3056544"/>
                    </a:lnTo>
                    <a:lnTo>
                      <a:pt x="1110639" y="3064166"/>
                    </a:lnTo>
                    <a:lnTo>
                      <a:pt x="1107148" y="3071471"/>
                    </a:lnTo>
                    <a:lnTo>
                      <a:pt x="1103022" y="3078775"/>
                    </a:lnTo>
                    <a:lnTo>
                      <a:pt x="1098578" y="3086079"/>
                    </a:lnTo>
                    <a:lnTo>
                      <a:pt x="1093817" y="3092749"/>
                    </a:lnTo>
                    <a:lnTo>
                      <a:pt x="1088739" y="3099100"/>
                    </a:lnTo>
                    <a:lnTo>
                      <a:pt x="1083025" y="3105452"/>
                    </a:lnTo>
                    <a:lnTo>
                      <a:pt x="1077629" y="3111486"/>
                    </a:lnTo>
                    <a:lnTo>
                      <a:pt x="1071599" y="3117202"/>
                    </a:lnTo>
                    <a:lnTo>
                      <a:pt x="1065251" y="3122919"/>
                    </a:lnTo>
                    <a:lnTo>
                      <a:pt x="1058903" y="3128000"/>
                    </a:lnTo>
                    <a:lnTo>
                      <a:pt x="1051920" y="3133082"/>
                    </a:lnTo>
                    <a:lnTo>
                      <a:pt x="1044937" y="3137845"/>
                    </a:lnTo>
                    <a:lnTo>
                      <a:pt x="1037636" y="3141974"/>
                    </a:lnTo>
                    <a:lnTo>
                      <a:pt x="1030019" y="3146102"/>
                    </a:lnTo>
                    <a:lnTo>
                      <a:pt x="1022084" y="3149596"/>
                    </a:lnTo>
                    <a:lnTo>
                      <a:pt x="1014149" y="3152772"/>
                    </a:lnTo>
                    <a:lnTo>
                      <a:pt x="1005896" y="3155312"/>
                    </a:lnTo>
                    <a:lnTo>
                      <a:pt x="997326" y="3157853"/>
                    </a:lnTo>
                    <a:lnTo>
                      <a:pt x="988756" y="3159759"/>
                    </a:lnTo>
                    <a:lnTo>
                      <a:pt x="980186" y="3161346"/>
                    </a:lnTo>
                    <a:lnTo>
                      <a:pt x="970982" y="3162299"/>
                    </a:lnTo>
                    <a:lnTo>
                      <a:pt x="962412" y="3162934"/>
                    </a:lnTo>
                    <a:lnTo>
                      <a:pt x="953842" y="3163252"/>
                    </a:lnTo>
                    <a:lnTo>
                      <a:pt x="945272" y="3162934"/>
                    </a:lnTo>
                    <a:lnTo>
                      <a:pt x="937019" y="3162299"/>
                    </a:lnTo>
                    <a:lnTo>
                      <a:pt x="928449" y="3161346"/>
                    </a:lnTo>
                    <a:lnTo>
                      <a:pt x="920197" y="3159759"/>
                    </a:lnTo>
                    <a:lnTo>
                      <a:pt x="911627" y="3157853"/>
                    </a:lnTo>
                    <a:lnTo>
                      <a:pt x="903692" y="3155630"/>
                    </a:lnTo>
                    <a:lnTo>
                      <a:pt x="895757" y="3153089"/>
                    </a:lnTo>
                    <a:lnTo>
                      <a:pt x="888139" y="3150231"/>
                    </a:lnTo>
                    <a:lnTo>
                      <a:pt x="880521" y="3146738"/>
                    </a:lnTo>
                    <a:lnTo>
                      <a:pt x="873221" y="3142927"/>
                    </a:lnTo>
                    <a:lnTo>
                      <a:pt x="865921" y="3139116"/>
                    </a:lnTo>
                    <a:lnTo>
                      <a:pt x="858621" y="3134352"/>
                    </a:lnTo>
                    <a:lnTo>
                      <a:pt x="851955" y="3129588"/>
                    </a:lnTo>
                    <a:lnTo>
                      <a:pt x="845290" y="3124507"/>
                    </a:lnTo>
                    <a:lnTo>
                      <a:pt x="839259" y="3119108"/>
                    </a:lnTo>
                    <a:lnTo>
                      <a:pt x="833228" y="3113391"/>
                    </a:lnTo>
                    <a:lnTo>
                      <a:pt x="827198" y="3107675"/>
                    </a:lnTo>
                    <a:lnTo>
                      <a:pt x="821802" y="3101323"/>
                    </a:lnTo>
                    <a:lnTo>
                      <a:pt x="816723" y="3094654"/>
                    </a:lnTo>
                    <a:lnTo>
                      <a:pt x="811645" y="3087985"/>
                    </a:lnTo>
                    <a:lnTo>
                      <a:pt x="806884" y="3080680"/>
                    </a:lnTo>
                    <a:lnTo>
                      <a:pt x="802757" y="3073376"/>
                    </a:lnTo>
                    <a:lnTo>
                      <a:pt x="798631" y="3065754"/>
                    </a:lnTo>
                    <a:lnTo>
                      <a:pt x="795140" y="3058132"/>
                    </a:lnTo>
                    <a:lnTo>
                      <a:pt x="791966" y="3050193"/>
                    </a:lnTo>
                    <a:lnTo>
                      <a:pt x="789109" y="3041935"/>
                    </a:lnTo>
                    <a:lnTo>
                      <a:pt x="786887" y="3033361"/>
                    </a:lnTo>
                    <a:lnTo>
                      <a:pt x="784983" y="3024468"/>
                    </a:lnTo>
                    <a:lnTo>
                      <a:pt x="556134" y="1895462"/>
                    </a:lnTo>
                    <a:lnTo>
                      <a:pt x="485988" y="1895462"/>
                    </a:lnTo>
                    <a:lnTo>
                      <a:pt x="485988" y="2990805"/>
                    </a:lnTo>
                    <a:lnTo>
                      <a:pt x="485671" y="2999697"/>
                    </a:lnTo>
                    <a:lnTo>
                      <a:pt x="485036" y="3008589"/>
                    </a:lnTo>
                    <a:lnTo>
                      <a:pt x="483766" y="3017164"/>
                    </a:lnTo>
                    <a:lnTo>
                      <a:pt x="482497" y="3026056"/>
                    </a:lnTo>
                    <a:lnTo>
                      <a:pt x="480592" y="3034313"/>
                    </a:lnTo>
                    <a:lnTo>
                      <a:pt x="478053" y="3042253"/>
                    </a:lnTo>
                    <a:lnTo>
                      <a:pt x="475196" y="3050510"/>
                    </a:lnTo>
                    <a:lnTo>
                      <a:pt x="472022" y="3058132"/>
                    </a:lnTo>
                    <a:lnTo>
                      <a:pt x="468531" y="3065754"/>
                    </a:lnTo>
                    <a:lnTo>
                      <a:pt x="464722" y="3073376"/>
                    </a:lnTo>
                    <a:lnTo>
                      <a:pt x="460596" y="3080363"/>
                    </a:lnTo>
                    <a:lnTo>
                      <a:pt x="456152" y="3087667"/>
                    </a:lnTo>
                    <a:lnTo>
                      <a:pt x="451391" y="3094337"/>
                    </a:lnTo>
                    <a:lnTo>
                      <a:pt x="446313" y="3101006"/>
                    </a:lnTo>
                    <a:lnTo>
                      <a:pt x="440917" y="3107357"/>
                    </a:lnTo>
                    <a:lnTo>
                      <a:pt x="435203" y="3113074"/>
                    </a:lnTo>
                    <a:lnTo>
                      <a:pt x="429173" y="3118790"/>
                    </a:lnTo>
                    <a:lnTo>
                      <a:pt x="423142" y="3124189"/>
                    </a:lnTo>
                    <a:lnTo>
                      <a:pt x="416159" y="3129271"/>
                    </a:lnTo>
                    <a:lnTo>
                      <a:pt x="409494" y="3134034"/>
                    </a:lnTo>
                    <a:lnTo>
                      <a:pt x="402511" y="3139116"/>
                    </a:lnTo>
                    <a:lnTo>
                      <a:pt x="395210" y="3143244"/>
                    </a:lnTo>
                    <a:lnTo>
                      <a:pt x="387910" y="3147055"/>
                    </a:lnTo>
                    <a:lnTo>
                      <a:pt x="380292" y="3150231"/>
                    </a:lnTo>
                    <a:lnTo>
                      <a:pt x="372357" y="3153407"/>
                    </a:lnTo>
                    <a:lnTo>
                      <a:pt x="364105" y="3156265"/>
                    </a:lnTo>
                    <a:lnTo>
                      <a:pt x="355852" y="3158488"/>
                    </a:lnTo>
                    <a:lnTo>
                      <a:pt x="347600" y="3160394"/>
                    </a:lnTo>
                    <a:lnTo>
                      <a:pt x="339030" y="3161982"/>
                    </a:lnTo>
                    <a:lnTo>
                      <a:pt x="330460" y="3162934"/>
                    </a:lnTo>
                    <a:lnTo>
                      <a:pt x="321890" y="3163570"/>
                    </a:lnTo>
                    <a:lnTo>
                      <a:pt x="313003" y="3163887"/>
                    </a:lnTo>
                    <a:lnTo>
                      <a:pt x="303798" y="3163570"/>
                    </a:lnTo>
                    <a:lnTo>
                      <a:pt x="295228" y="3162934"/>
                    </a:lnTo>
                    <a:lnTo>
                      <a:pt x="286341" y="3161982"/>
                    </a:lnTo>
                    <a:lnTo>
                      <a:pt x="278088" y="3160394"/>
                    </a:lnTo>
                    <a:lnTo>
                      <a:pt x="269836" y="3158488"/>
                    </a:lnTo>
                    <a:lnTo>
                      <a:pt x="261583" y="3156265"/>
                    </a:lnTo>
                    <a:lnTo>
                      <a:pt x="253331" y="3153407"/>
                    </a:lnTo>
                    <a:lnTo>
                      <a:pt x="245396" y="3150231"/>
                    </a:lnTo>
                    <a:lnTo>
                      <a:pt x="237778" y="3147055"/>
                    </a:lnTo>
                    <a:lnTo>
                      <a:pt x="230478" y="3143244"/>
                    </a:lnTo>
                    <a:lnTo>
                      <a:pt x="223177" y="3139116"/>
                    </a:lnTo>
                    <a:lnTo>
                      <a:pt x="216195" y="3134034"/>
                    </a:lnTo>
                    <a:lnTo>
                      <a:pt x="209529" y="3129271"/>
                    </a:lnTo>
                    <a:lnTo>
                      <a:pt x="202864" y="3124189"/>
                    </a:lnTo>
                    <a:lnTo>
                      <a:pt x="196515" y="3118790"/>
                    </a:lnTo>
                    <a:lnTo>
                      <a:pt x="190485" y="3113074"/>
                    </a:lnTo>
                    <a:lnTo>
                      <a:pt x="184772" y="3107357"/>
                    </a:lnTo>
                    <a:lnTo>
                      <a:pt x="179376" y="3101006"/>
                    </a:lnTo>
                    <a:lnTo>
                      <a:pt x="174297" y="3094337"/>
                    </a:lnTo>
                    <a:lnTo>
                      <a:pt x="169536" y="3087667"/>
                    </a:lnTo>
                    <a:lnTo>
                      <a:pt x="165092" y="3080363"/>
                    </a:lnTo>
                    <a:lnTo>
                      <a:pt x="160966" y="3073376"/>
                    </a:lnTo>
                    <a:lnTo>
                      <a:pt x="157157" y="3065754"/>
                    </a:lnTo>
                    <a:lnTo>
                      <a:pt x="153666" y="3058132"/>
                    </a:lnTo>
                    <a:lnTo>
                      <a:pt x="150492" y="3050510"/>
                    </a:lnTo>
                    <a:lnTo>
                      <a:pt x="147953" y="3042253"/>
                    </a:lnTo>
                    <a:lnTo>
                      <a:pt x="145096" y="3034313"/>
                    </a:lnTo>
                    <a:lnTo>
                      <a:pt x="143192" y="3026056"/>
                    </a:lnTo>
                    <a:lnTo>
                      <a:pt x="141922" y="3017164"/>
                    </a:lnTo>
                    <a:lnTo>
                      <a:pt x="140652" y="3008589"/>
                    </a:lnTo>
                    <a:lnTo>
                      <a:pt x="140018" y="2999697"/>
                    </a:lnTo>
                    <a:lnTo>
                      <a:pt x="139700" y="2990805"/>
                    </a:lnTo>
                    <a:lnTo>
                      <a:pt x="139700" y="1787484"/>
                    </a:lnTo>
                    <a:lnTo>
                      <a:pt x="139700" y="1522303"/>
                    </a:lnTo>
                    <a:lnTo>
                      <a:pt x="139700" y="1265378"/>
                    </a:lnTo>
                    <a:lnTo>
                      <a:pt x="147953" y="1265378"/>
                    </a:lnTo>
                    <a:lnTo>
                      <a:pt x="155570" y="1265061"/>
                    </a:lnTo>
                    <a:lnTo>
                      <a:pt x="163188" y="1264426"/>
                    </a:lnTo>
                    <a:lnTo>
                      <a:pt x="170806" y="1263791"/>
                    </a:lnTo>
                    <a:lnTo>
                      <a:pt x="185724" y="1262203"/>
                    </a:lnTo>
                    <a:lnTo>
                      <a:pt x="200007" y="1259662"/>
                    </a:lnTo>
                    <a:lnTo>
                      <a:pt x="214607" y="1256486"/>
                    </a:lnTo>
                    <a:lnTo>
                      <a:pt x="228573" y="1252358"/>
                    </a:lnTo>
                    <a:lnTo>
                      <a:pt x="241904" y="1247911"/>
                    </a:lnTo>
                    <a:lnTo>
                      <a:pt x="254918" y="1242830"/>
                    </a:lnTo>
                    <a:lnTo>
                      <a:pt x="268249" y="1237431"/>
                    </a:lnTo>
                    <a:lnTo>
                      <a:pt x="280628" y="1231715"/>
                    </a:lnTo>
                    <a:lnTo>
                      <a:pt x="292689" y="1225363"/>
                    </a:lnTo>
                    <a:lnTo>
                      <a:pt x="304433" y="1218376"/>
                    </a:lnTo>
                    <a:lnTo>
                      <a:pt x="316177" y="1211389"/>
                    </a:lnTo>
                    <a:lnTo>
                      <a:pt x="327286" y="1204085"/>
                    </a:lnTo>
                    <a:lnTo>
                      <a:pt x="338078" y="1195828"/>
                    </a:lnTo>
                    <a:lnTo>
                      <a:pt x="348552" y="1187888"/>
                    </a:lnTo>
                    <a:lnTo>
                      <a:pt x="358709" y="1179631"/>
                    </a:lnTo>
                    <a:lnTo>
                      <a:pt x="368548" y="1171056"/>
                    </a:lnTo>
                    <a:lnTo>
                      <a:pt x="378071" y="1162482"/>
                    </a:lnTo>
                    <a:lnTo>
                      <a:pt x="387275" y="1153589"/>
                    </a:lnTo>
                    <a:lnTo>
                      <a:pt x="395845" y="1144380"/>
                    </a:lnTo>
                    <a:lnTo>
                      <a:pt x="404415" y="1135487"/>
                    </a:lnTo>
                    <a:lnTo>
                      <a:pt x="412350" y="1126595"/>
                    </a:lnTo>
                    <a:lnTo>
                      <a:pt x="419968" y="1117385"/>
                    </a:lnTo>
                    <a:lnTo>
                      <a:pt x="427903" y="1108493"/>
                    </a:lnTo>
                    <a:lnTo>
                      <a:pt x="434886" y="1099600"/>
                    </a:lnTo>
                    <a:lnTo>
                      <a:pt x="447900" y="1082133"/>
                    </a:lnTo>
                    <a:lnTo>
                      <a:pt x="459643" y="1065301"/>
                    </a:lnTo>
                    <a:lnTo>
                      <a:pt x="470118" y="1049740"/>
                    </a:lnTo>
                    <a:lnTo>
                      <a:pt x="480592" y="1033543"/>
                    </a:lnTo>
                    <a:lnTo>
                      <a:pt x="491066" y="1017029"/>
                    </a:lnTo>
                    <a:lnTo>
                      <a:pt x="501223" y="999879"/>
                    </a:lnTo>
                    <a:lnTo>
                      <a:pt x="511698" y="982095"/>
                    </a:lnTo>
                    <a:lnTo>
                      <a:pt x="521855" y="963357"/>
                    </a:lnTo>
                    <a:lnTo>
                      <a:pt x="532329" y="944620"/>
                    </a:lnTo>
                    <a:lnTo>
                      <a:pt x="543121" y="925248"/>
                    </a:lnTo>
                    <a:lnTo>
                      <a:pt x="553595" y="904922"/>
                    </a:lnTo>
                    <a:lnTo>
                      <a:pt x="564387" y="884279"/>
                    </a:lnTo>
                    <a:lnTo>
                      <a:pt x="575179" y="863001"/>
                    </a:lnTo>
                    <a:lnTo>
                      <a:pt x="585653" y="841088"/>
                    </a:lnTo>
                    <a:lnTo>
                      <a:pt x="597079" y="818857"/>
                    </a:lnTo>
                    <a:lnTo>
                      <a:pt x="618980" y="771855"/>
                    </a:lnTo>
                    <a:lnTo>
                      <a:pt x="641199" y="722312"/>
                    </a:lnTo>
                    <a:close/>
                    <a:moveTo>
                      <a:pt x="527838" y="527050"/>
                    </a:moveTo>
                    <a:lnTo>
                      <a:pt x="533244" y="527368"/>
                    </a:lnTo>
                    <a:lnTo>
                      <a:pt x="538967" y="528003"/>
                    </a:lnTo>
                    <a:lnTo>
                      <a:pt x="544373" y="528638"/>
                    </a:lnTo>
                    <a:lnTo>
                      <a:pt x="549778" y="529590"/>
                    </a:lnTo>
                    <a:lnTo>
                      <a:pt x="555184" y="530860"/>
                    </a:lnTo>
                    <a:lnTo>
                      <a:pt x="560589" y="532448"/>
                    </a:lnTo>
                    <a:lnTo>
                      <a:pt x="565995" y="534353"/>
                    </a:lnTo>
                    <a:lnTo>
                      <a:pt x="571400" y="536575"/>
                    </a:lnTo>
                    <a:lnTo>
                      <a:pt x="577124" y="539433"/>
                    </a:lnTo>
                    <a:lnTo>
                      <a:pt x="582530" y="542608"/>
                    </a:lnTo>
                    <a:lnTo>
                      <a:pt x="587935" y="545783"/>
                    </a:lnTo>
                    <a:lnTo>
                      <a:pt x="593341" y="549275"/>
                    </a:lnTo>
                    <a:lnTo>
                      <a:pt x="598110" y="553085"/>
                    </a:lnTo>
                    <a:lnTo>
                      <a:pt x="602880" y="557213"/>
                    </a:lnTo>
                    <a:lnTo>
                      <a:pt x="607014" y="561658"/>
                    </a:lnTo>
                    <a:lnTo>
                      <a:pt x="611147" y="566103"/>
                    </a:lnTo>
                    <a:lnTo>
                      <a:pt x="614963" y="570548"/>
                    </a:lnTo>
                    <a:lnTo>
                      <a:pt x="618461" y="575628"/>
                    </a:lnTo>
                    <a:lnTo>
                      <a:pt x="621640" y="580390"/>
                    </a:lnTo>
                    <a:lnTo>
                      <a:pt x="624820" y="585788"/>
                    </a:lnTo>
                    <a:lnTo>
                      <a:pt x="627364" y="590868"/>
                    </a:lnTo>
                    <a:lnTo>
                      <a:pt x="629908" y="596583"/>
                    </a:lnTo>
                    <a:lnTo>
                      <a:pt x="632134" y="602298"/>
                    </a:lnTo>
                    <a:lnTo>
                      <a:pt x="633724" y="608013"/>
                    </a:lnTo>
                    <a:lnTo>
                      <a:pt x="634995" y="612458"/>
                    </a:lnTo>
                    <a:lnTo>
                      <a:pt x="636267" y="617220"/>
                    </a:lnTo>
                    <a:lnTo>
                      <a:pt x="636903" y="621665"/>
                    </a:lnTo>
                    <a:lnTo>
                      <a:pt x="637539" y="626428"/>
                    </a:lnTo>
                    <a:lnTo>
                      <a:pt x="638175" y="631190"/>
                    </a:lnTo>
                    <a:lnTo>
                      <a:pt x="638175" y="635953"/>
                    </a:lnTo>
                    <a:lnTo>
                      <a:pt x="638175" y="640715"/>
                    </a:lnTo>
                    <a:lnTo>
                      <a:pt x="638175" y="645478"/>
                    </a:lnTo>
                    <a:lnTo>
                      <a:pt x="637857" y="650558"/>
                    </a:lnTo>
                    <a:lnTo>
                      <a:pt x="637221" y="655638"/>
                    </a:lnTo>
                    <a:lnTo>
                      <a:pt x="636267" y="660400"/>
                    </a:lnTo>
                    <a:lnTo>
                      <a:pt x="635313" y="665163"/>
                    </a:lnTo>
                    <a:lnTo>
                      <a:pt x="634041" y="669925"/>
                    </a:lnTo>
                    <a:lnTo>
                      <a:pt x="632770" y="674688"/>
                    </a:lnTo>
                    <a:lnTo>
                      <a:pt x="630862" y="679450"/>
                    </a:lnTo>
                    <a:lnTo>
                      <a:pt x="628954" y="683895"/>
                    </a:lnTo>
                    <a:lnTo>
                      <a:pt x="611465" y="723583"/>
                    </a:lnTo>
                    <a:lnTo>
                      <a:pt x="589207" y="772478"/>
                    </a:lnTo>
                    <a:lnTo>
                      <a:pt x="577760" y="795973"/>
                    </a:lnTo>
                    <a:lnTo>
                      <a:pt x="567267" y="818515"/>
                    </a:lnTo>
                    <a:lnTo>
                      <a:pt x="556456" y="840423"/>
                    </a:lnTo>
                    <a:lnTo>
                      <a:pt x="545963" y="861378"/>
                    </a:lnTo>
                    <a:lnTo>
                      <a:pt x="535469" y="882015"/>
                    </a:lnTo>
                    <a:lnTo>
                      <a:pt x="524976" y="901700"/>
                    </a:lnTo>
                    <a:lnTo>
                      <a:pt x="514801" y="920433"/>
                    </a:lnTo>
                    <a:lnTo>
                      <a:pt x="504944" y="939166"/>
                    </a:lnTo>
                    <a:lnTo>
                      <a:pt x="495087" y="956628"/>
                    </a:lnTo>
                    <a:lnTo>
                      <a:pt x="485229" y="973773"/>
                    </a:lnTo>
                    <a:lnTo>
                      <a:pt x="475372" y="990283"/>
                    </a:lnTo>
                    <a:lnTo>
                      <a:pt x="465833" y="1005841"/>
                    </a:lnTo>
                    <a:lnTo>
                      <a:pt x="456612" y="1021081"/>
                    </a:lnTo>
                    <a:lnTo>
                      <a:pt x="447390" y="1036003"/>
                    </a:lnTo>
                    <a:lnTo>
                      <a:pt x="437215" y="1051243"/>
                    </a:lnTo>
                    <a:lnTo>
                      <a:pt x="427358" y="1065848"/>
                    </a:lnTo>
                    <a:lnTo>
                      <a:pt x="417183" y="1079501"/>
                    </a:lnTo>
                    <a:lnTo>
                      <a:pt x="407644" y="1093153"/>
                    </a:lnTo>
                    <a:lnTo>
                      <a:pt x="398104" y="1105853"/>
                    </a:lnTo>
                    <a:lnTo>
                      <a:pt x="388565" y="1118236"/>
                    </a:lnTo>
                    <a:lnTo>
                      <a:pt x="379026" y="1129666"/>
                    </a:lnTo>
                    <a:lnTo>
                      <a:pt x="369487" y="1140778"/>
                    </a:lnTo>
                    <a:lnTo>
                      <a:pt x="359947" y="1151256"/>
                    </a:lnTo>
                    <a:lnTo>
                      <a:pt x="350408" y="1161416"/>
                    </a:lnTo>
                    <a:lnTo>
                      <a:pt x="341187" y="1170623"/>
                    </a:lnTo>
                    <a:lnTo>
                      <a:pt x="331648" y="1179513"/>
                    </a:lnTo>
                    <a:lnTo>
                      <a:pt x="322108" y="1188086"/>
                    </a:lnTo>
                    <a:lnTo>
                      <a:pt x="312887" y="1196023"/>
                    </a:lnTo>
                    <a:lnTo>
                      <a:pt x="302712" y="1203961"/>
                    </a:lnTo>
                    <a:lnTo>
                      <a:pt x="293173" y="1210946"/>
                    </a:lnTo>
                    <a:lnTo>
                      <a:pt x="286495" y="1215391"/>
                    </a:lnTo>
                    <a:lnTo>
                      <a:pt x="279818" y="1219836"/>
                    </a:lnTo>
                    <a:lnTo>
                      <a:pt x="273140" y="1223963"/>
                    </a:lnTo>
                    <a:lnTo>
                      <a:pt x="266145" y="1227773"/>
                    </a:lnTo>
                    <a:lnTo>
                      <a:pt x="259149" y="1231266"/>
                    </a:lnTo>
                    <a:lnTo>
                      <a:pt x="251518" y="1234758"/>
                    </a:lnTo>
                    <a:lnTo>
                      <a:pt x="244205" y="1237933"/>
                    </a:lnTo>
                    <a:lnTo>
                      <a:pt x="236573" y="1240791"/>
                    </a:lnTo>
                    <a:lnTo>
                      <a:pt x="229260" y="1243331"/>
                    </a:lnTo>
                    <a:lnTo>
                      <a:pt x="221310" y="1245871"/>
                    </a:lnTo>
                    <a:lnTo>
                      <a:pt x="213679" y="1247776"/>
                    </a:lnTo>
                    <a:lnTo>
                      <a:pt x="205730" y="1249363"/>
                    </a:lnTo>
                    <a:lnTo>
                      <a:pt x="197144" y="1250951"/>
                    </a:lnTo>
                    <a:lnTo>
                      <a:pt x="188877" y="1251903"/>
                    </a:lnTo>
                    <a:lnTo>
                      <a:pt x="180610" y="1252538"/>
                    </a:lnTo>
                    <a:lnTo>
                      <a:pt x="172024" y="1252538"/>
                    </a:lnTo>
                    <a:lnTo>
                      <a:pt x="171388" y="1252538"/>
                    </a:lnTo>
                    <a:lnTo>
                      <a:pt x="163439" y="1252538"/>
                    </a:lnTo>
                    <a:lnTo>
                      <a:pt x="155490" y="1251586"/>
                    </a:lnTo>
                    <a:lnTo>
                      <a:pt x="147858" y="1250633"/>
                    </a:lnTo>
                    <a:lnTo>
                      <a:pt x="139591" y="1249363"/>
                    </a:lnTo>
                    <a:lnTo>
                      <a:pt x="132278" y="1247776"/>
                    </a:lnTo>
                    <a:lnTo>
                      <a:pt x="124964" y="1245871"/>
                    </a:lnTo>
                    <a:lnTo>
                      <a:pt x="117969" y="1243648"/>
                    </a:lnTo>
                    <a:lnTo>
                      <a:pt x="110973" y="1241108"/>
                    </a:lnTo>
                    <a:lnTo>
                      <a:pt x="106840" y="1239203"/>
                    </a:lnTo>
                    <a:lnTo>
                      <a:pt x="102706" y="1236981"/>
                    </a:lnTo>
                    <a:lnTo>
                      <a:pt x="97300" y="1234758"/>
                    </a:lnTo>
                    <a:lnTo>
                      <a:pt x="92213" y="1232218"/>
                    </a:lnTo>
                    <a:lnTo>
                      <a:pt x="91895" y="1231901"/>
                    </a:lnTo>
                    <a:lnTo>
                      <a:pt x="85217" y="1228091"/>
                    </a:lnTo>
                    <a:lnTo>
                      <a:pt x="79176" y="1223646"/>
                    </a:lnTo>
                    <a:lnTo>
                      <a:pt x="72180" y="1218566"/>
                    </a:lnTo>
                    <a:lnTo>
                      <a:pt x="65821" y="1213168"/>
                    </a:lnTo>
                    <a:lnTo>
                      <a:pt x="59779" y="1207771"/>
                    </a:lnTo>
                    <a:lnTo>
                      <a:pt x="54374" y="1202373"/>
                    </a:lnTo>
                    <a:lnTo>
                      <a:pt x="48968" y="1196341"/>
                    </a:lnTo>
                    <a:lnTo>
                      <a:pt x="44517" y="1190308"/>
                    </a:lnTo>
                    <a:lnTo>
                      <a:pt x="40065" y="1184593"/>
                    </a:lnTo>
                    <a:lnTo>
                      <a:pt x="35613" y="1178561"/>
                    </a:lnTo>
                    <a:lnTo>
                      <a:pt x="32116" y="1172846"/>
                    </a:lnTo>
                    <a:lnTo>
                      <a:pt x="28618" y="1166813"/>
                    </a:lnTo>
                    <a:lnTo>
                      <a:pt x="25756" y="1160781"/>
                    </a:lnTo>
                    <a:lnTo>
                      <a:pt x="22894" y="1155066"/>
                    </a:lnTo>
                    <a:lnTo>
                      <a:pt x="18125" y="1143318"/>
                    </a:lnTo>
                    <a:lnTo>
                      <a:pt x="13991" y="1132206"/>
                    </a:lnTo>
                    <a:lnTo>
                      <a:pt x="10175" y="1119823"/>
                    </a:lnTo>
                    <a:lnTo>
                      <a:pt x="7314" y="1107758"/>
                    </a:lnTo>
                    <a:lnTo>
                      <a:pt x="5088" y="1095693"/>
                    </a:lnTo>
                    <a:lnTo>
                      <a:pt x="3180" y="1083311"/>
                    </a:lnTo>
                    <a:lnTo>
                      <a:pt x="1590" y="1071563"/>
                    </a:lnTo>
                    <a:lnTo>
                      <a:pt x="954" y="1059498"/>
                    </a:lnTo>
                    <a:lnTo>
                      <a:pt x="318" y="1047751"/>
                    </a:lnTo>
                    <a:lnTo>
                      <a:pt x="0" y="1035686"/>
                    </a:lnTo>
                    <a:lnTo>
                      <a:pt x="318" y="1018541"/>
                    </a:lnTo>
                    <a:lnTo>
                      <a:pt x="1590" y="1001396"/>
                    </a:lnTo>
                    <a:lnTo>
                      <a:pt x="3180" y="984251"/>
                    </a:lnTo>
                    <a:lnTo>
                      <a:pt x="5406" y="967106"/>
                    </a:lnTo>
                    <a:lnTo>
                      <a:pt x="8585" y="949961"/>
                    </a:lnTo>
                    <a:lnTo>
                      <a:pt x="12083" y="933133"/>
                    </a:lnTo>
                    <a:lnTo>
                      <a:pt x="16535" y="915988"/>
                    </a:lnTo>
                    <a:lnTo>
                      <a:pt x="21622" y="899160"/>
                    </a:lnTo>
                    <a:lnTo>
                      <a:pt x="27346" y="882650"/>
                    </a:lnTo>
                    <a:lnTo>
                      <a:pt x="30526" y="874078"/>
                    </a:lnTo>
                    <a:lnTo>
                      <a:pt x="34023" y="865823"/>
                    </a:lnTo>
                    <a:lnTo>
                      <a:pt x="37839" y="857568"/>
                    </a:lnTo>
                    <a:lnTo>
                      <a:pt x="41655" y="849313"/>
                    </a:lnTo>
                    <a:lnTo>
                      <a:pt x="45788" y="841058"/>
                    </a:lnTo>
                    <a:lnTo>
                      <a:pt x="50240" y="833120"/>
                    </a:lnTo>
                    <a:lnTo>
                      <a:pt x="55010" y="825183"/>
                    </a:lnTo>
                    <a:lnTo>
                      <a:pt x="60097" y="817245"/>
                    </a:lnTo>
                    <a:lnTo>
                      <a:pt x="65503" y="808990"/>
                    </a:lnTo>
                    <a:lnTo>
                      <a:pt x="71226" y="801053"/>
                    </a:lnTo>
                    <a:lnTo>
                      <a:pt x="77268" y="793433"/>
                    </a:lnTo>
                    <a:lnTo>
                      <a:pt x="83945" y="785813"/>
                    </a:lnTo>
                    <a:lnTo>
                      <a:pt x="91259" y="778510"/>
                    </a:lnTo>
                    <a:lnTo>
                      <a:pt x="99208" y="771208"/>
                    </a:lnTo>
                    <a:lnTo>
                      <a:pt x="104296" y="766445"/>
                    </a:lnTo>
                    <a:lnTo>
                      <a:pt x="110019" y="761683"/>
                    </a:lnTo>
                    <a:lnTo>
                      <a:pt x="116061" y="756920"/>
                    </a:lnTo>
                    <a:lnTo>
                      <a:pt x="122420" y="752475"/>
                    </a:lnTo>
                    <a:lnTo>
                      <a:pt x="129098" y="748348"/>
                    </a:lnTo>
                    <a:lnTo>
                      <a:pt x="136093" y="744538"/>
                    </a:lnTo>
                    <a:lnTo>
                      <a:pt x="143407" y="740728"/>
                    </a:lnTo>
                    <a:lnTo>
                      <a:pt x="151038" y="737235"/>
                    </a:lnTo>
                    <a:lnTo>
                      <a:pt x="158987" y="734060"/>
                    </a:lnTo>
                    <a:lnTo>
                      <a:pt x="166937" y="731520"/>
                    </a:lnTo>
                    <a:lnTo>
                      <a:pt x="175204" y="728980"/>
                    </a:lnTo>
                    <a:lnTo>
                      <a:pt x="183471" y="727075"/>
                    </a:lnTo>
                    <a:lnTo>
                      <a:pt x="192375" y="725170"/>
                    </a:lnTo>
                    <a:lnTo>
                      <a:pt x="200960" y="724218"/>
                    </a:lnTo>
                    <a:lnTo>
                      <a:pt x="210181" y="723265"/>
                    </a:lnTo>
                    <a:lnTo>
                      <a:pt x="219403" y="723265"/>
                    </a:lnTo>
                    <a:lnTo>
                      <a:pt x="227352" y="723583"/>
                    </a:lnTo>
                    <a:lnTo>
                      <a:pt x="234983" y="724535"/>
                    </a:lnTo>
                    <a:lnTo>
                      <a:pt x="241343" y="723900"/>
                    </a:lnTo>
                    <a:lnTo>
                      <a:pt x="248020" y="723583"/>
                    </a:lnTo>
                    <a:lnTo>
                      <a:pt x="335145" y="723583"/>
                    </a:lnTo>
                    <a:lnTo>
                      <a:pt x="311933" y="772478"/>
                    </a:lnTo>
                    <a:lnTo>
                      <a:pt x="290947" y="816293"/>
                    </a:lnTo>
                    <a:lnTo>
                      <a:pt x="270279" y="857250"/>
                    </a:lnTo>
                    <a:lnTo>
                      <a:pt x="260103" y="876935"/>
                    </a:lnTo>
                    <a:lnTo>
                      <a:pt x="250246" y="895350"/>
                    </a:lnTo>
                    <a:lnTo>
                      <a:pt x="240389" y="913131"/>
                    </a:lnTo>
                    <a:lnTo>
                      <a:pt x="231168" y="929958"/>
                    </a:lnTo>
                    <a:lnTo>
                      <a:pt x="221946" y="945833"/>
                    </a:lnTo>
                    <a:lnTo>
                      <a:pt x="213043" y="960438"/>
                    </a:lnTo>
                    <a:lnTo>
                      <a:pt x="204458" y="974091"/>
                    </a:lnTo>
                    <a:lnTo>
                      <a:pt x="195555" y="986791"/>
                    </a:lnTo>
                    <a:lnTo>
                      <a:pt x="187605" y="998221"/>
                    </a:lnTo>
                    <a:lnTo>
                      <a:pt x="179974" y="1008063"/>
                    </a:lnTo>
                    <a:lnTo>
                      <a:pt x="172660" y="1016953"/>
                    </a:lnTo>
                    <a:lnTo>
                      <a:pt x="165665" y="1024256"/>
                    </a:lnTo>
                    <a:lnTo>
                      <a:pt x="168527" y="1024573"/>
                    </a:lnTo>
                    <a:lnTo>
                      <a:pt x="172978" y="1021081"/>
                    </a:lnTo>
                    <a:lnTo>
                      <a:pt x="177748" y="1016953"/>
                    </a:lnTo>
                    <a:lnTo>
                      <a:pt x="183153" y="1011873"/>
                    </a:lnTo>
                    <a:lnTo>
                      <a:pt x="188877" y="1005841"/>
                    </a:lnTo>
                    <a:lnTo>
                      <a:pt x="195555" y="999173"/>
                    </a:lnTo>
                    <a:lnTo>
                      <a:pt x="202868" y="991236"/>
                    </a:lnTo>
                    <a:lnTo>
                      <a:pt x="210181" y="982346"/>
                    </a:lnTo>
                    <a:lnTo>
                      <a:pt x="218131" y="972186"/>
                    </a:lnTo>
                    <a:lnTo>
                      <a:pt x="229260" y="957581"/>
                    </a:lnTo>
                    <a:lnTo>
                      <a:pt x="241025" y="941071"/>
                    </a:lnTo>
                    <a:lnTo>
                      <a:pt x="253426" y="922338"/>
                    </a:lnTo>
                    <a:lnTo>
                      <a:pt x="266781" y="902018"/>
                    </a:lnTo>
                    <a:lnTo>
                      <a:pt x="280772" y="879475"/>
                    </a:lnTo>
                    <a:lnTo>
                      <a:pt x="294763" y="854710"/>
                    </a:lnTo>
                    <a:lnTo>
                      <a:pt x="309707" y="828358"/>
                    </a:lnTo>
                    <a:lnTo>
                      <a:pt x="325606" y="799465"/>
                    </a:lnTo>
                    <a:lnTo>
                      <a:pt x="344367" y="763270"/>
                    </a:lnTo>
                    <a:lnTo>
                      <a:pt x="364081" y="723583"/>
                    </a:lnTo>
                    <a:lnTo>
                      <a:pt x="376800" y="697548"/>
                    </a:lnTo>
                    <a:lnTo>
                      <a:pt x="389519" y="670560"/>
                    </a:lnTo>
                    <a:lnTo>
                      <a:pt x="402238" y="641985"/>
                    </a:lnTo>
                    <a:lnTo>
                      <a:pt x="415593" y="612458"/>
                    </a:lnTo>
                    <a:lnTo>
                      <a:pt x="423860" y="594360"/>
                    </a:lnTo>
                    <a:lnTo>
                      <a:pt x="426404" y="588963"/>
                    </a:lnTo>
                    <a:lnTo>
                      <a:pt x="428948" y="583883"/>
                    </a:lnTo>
                    <a:lnTo>
                      <a:pt x="431810" y="579120"/>
                    </a:lnTo>
                    <a:lnTo>
                      <a:pt x="434989" y="574675"/>
                    </a:lnTo>
                    <a:lnTo>
                      <a:pt x="438169" y="570230"/>
                    </a:lnTo>
                    <a:lnTo>
                      <a:pt x="441667" y="565785"/>
                    </a:lnTo>
                    <a:lnTo>
                      <a:pt x="445483" y="561975"/>
                    </a:lnTo>
                    <a:lnTo>
                      <a:pt x="449298" y="558165"/>
                    </a:lnTo>
                    <a:lnTo>
                      <a:pt x="453432" y="554355"/>
                    </a:lnTo>
                    <a:lnTo>
                      <a:pt x="457566" y="550863"/>
                    </a:lnTo>
                    <a:lnTo>
                      <a:pt x="461699" y="547688"/>
                    </a:lnTo>
                    <a:lnTo>
                      <a:pt x="466151" y="544830"/>
                    </a:lnTo>
                    <a:lnTo>
                      <a:pt x="470921" y="541973"/>
                    </a:lnTo>
                    <a:lnTo>
                      <a:pt x="475690" y="539433"/>
                    </a:lnTo>
                    <a:lnTo>
                      <a:pt x="480778" y="536893"/>
                    </a:lnTo>
                    <a:lnTo>
                      <a:pt x="485547" y="534988"/>
                    </a:lnTo>
                    <a:lnTo>
                      <a:pt x="490635" y="533083"/>
                    </a:lnTo>
                    <a:lnTo>
                      <a:pt x="495723" y="531495"/>
                    </a:lnTo>
                    <a:lnTo>
                      <a:pt x="501128" y="530225"/>
                    </a:lnTo>
                    <a:lnTo>
                      <a:pt x="506216" y="528955"/>
                    </a:lnTo>
                    <a:lnTo>
                      <a:pt x="511621" y="528320"/>
                    </a:lnTo>
                    <a:lnTo>
                      <a:pt x="517027" y="527685"/>
                    </a:lnTo>
                    <a:lnTo>
                      <a:pt x="522114" y="527368"/>
                    </a:lnTo>
                    <a:lnTo>
                      <a:pt x="527838" y="527050"/>
                    </a:lnTo>
                    <a:close/>
                    <a:moveTo>
                      <a:pt x="510850" y="0"/>
                    </a:moveTo>
                    <a:lnTo>
                      <a:pt x="518478" y="0"/>
                    </a:lnTo>
                    <a:lnTo>
                      <a:pt x="526424" y="0"/>
                    </a:lnTo>
                    <a:lnTo>
                      <a:pt x="534369" y="317"/>
                    </a:lnTo>
                    <a:lnTo>
                      <a:pt x="542315" y="952"/>
                    </a:lnTo>
                    <a:lnTo>
                      <a:pt x="550260" y="1587"/>
                    </a:lnTo>
                    <a:lnTo>
                      <a:pt x="557888" y="2539"/>
                    </a:lnTo>
                    <a:lnTo>
                      <a:pt x="565833" y="3491"/>
                    </a:lnTo>
                    <a:lnTo>
                      <a:pt x="573779" y="5077"/>
                    </a:lnTo>
                    <a:lnTo>
                      <a:pt x="581724" y="6347"/>
                    </a:lnTo>
                    <a:lnTo>
                      <a:pt x="589988" y="8251"/>
                    </a:lnTo>
                    <a:lnTo>
                      <a:pt x="597615" y="10155"/>
                    </a:lnTo>
                    <a:lnTo>
                      <a:pt x="605561" y="12376"/>
                    </a:lnTo>
                    <a:lnTo>
                      <a:pt x="613189" y="14597"/>
                    </a:lnTo>
                    <a:lnTo>
                      <a:pt x="620816" y="17136"/>
                    </a:lnTo>
                    <a:lnTo>
                      <a:pt x="628126" y="19675"/>
                    </a:lnTo>
                    <a:lnTo>
                      <a:pt x="635436" y="22531"/>
                    </a:lnTo>
                    <a:lnTo>
                      <a:pt x="642746" y="25386"/>
                    </a:lnTo>
                    <a:lnTo>
                      <a:pt x="650374" y="28560"/>
                    </a:lnTo>
                    <a:lnTo>
                      <a:pt x="657366" y="32050"/>
                    </a:lnTo>
                    <a:lnTo>
                      <a:pt x="664358" y="35541"/>
                    </a:lnTo>
                    <a:lnTo>
                      <a:pt x="671032" y="39032"/>
                    </a:lnTo>
                    <a:lnTo>
                      <a:pt x="677706" y="43157"/>
                    </a:lnTo>
                    <a:lnTo>
                      <a:pt x="690737" y="51408"/>
                    </a:lnTo>
                    <a:lnTo>
                      <a:pt x="703767" y="59976"/>
                    </a:lnTo>
                    <a:lnTo>
                      <a:pt x="715845" y="69178"/>
                    </a:lnTo>
                    <a:lnTo>
                      <a:pt x="727286" y="79016"/>
                    </a:lnTo>
                    <a:lnTo>
                      <a:pt x="738410" y="89488"/>
                    </a:lnTo>
                    <a:lnTo>
                      <a:pt x="748898" y="100594"/>
                    </a:lnTo>
                    <a:lnTo>
                      <a:pt x="759386" y="111701"/>
                    </a:lnTo>
                    <a:lnTo>
                      <a:pt x="768603" y="123442"/>
                    </a:lnTo>
                    <a:lnTo>
                      <a:pt x="777502" y="135501"/>
                    </a:lnTo>
                    <a:lnTo>
                      <a:pt x="785765" y="148194"/>
                    </a:lnTo>
                    <a:lnTo>
                      <a:pt x="793393" y="161522"/>
                    </a:lnTo>
                    <a:lnTo>
                      <a:pt x="800385" y="174850"/>
                    </a:lnTo>
                    <a:lnTo>
                      <a:pt x="806741" y="188496"/>
                    </a:lnTo>
                    <a:lnTo>
                      <a:pt x="812780" y="202141"/>
                    </a:lnTo>
                    <a:lnTo>
                      <a:pt x="817865" y="216738"/>
                    </a:lnTo>
                    <a:lnTo>
                      <a:pt x="822315" y="231335"/>
                    </a:lnTo>
                    <a:lnTo>
                      <a:pt x="825811" y="245933"/>
                    </a:lnTo>
                    <a:lnTo>
                      <a:pt x="828989" y="261165"/>
                    </a:lnTo>
                    <a:lnTo>
                      <a:pt x="831213" y="276397"/>
                    </a:lnTo>
                    <a:lnTo>
                      <a:pt x="832485" y="291629"/>
                    </a:lnTo>
                    <a:lnTo>
                      <a:pt x="833120" y="299245"/>
                    </a:lnTo>
                    <a:lnTo>
                      <a:pt x="833438" y="306861"/>
                    </a:lnTo>
                    <a:lnTo>
                      <a:pt x="833438" y="314794"/>
                    </a:lnTo>
                    <a:lnTo>
                      <a:pt x="833438" y="322727"/>
                    </a:lnTo>
                    <a:lnTo>
                      <a:pt x="833120" y="330661"/>
                    </a:lnTo>
                    <a:lnTo>
                      <a:pt x="832485" y="338277"/>
                    </a:lnTo>
                    <a:lnTo>
                      <a:pt x="831849" y="346210"/>
                    </a:lnTo>
                    <a:lnTo>
                      <a:pt x="830896" y="354143"/>
                    </a:lnTo>
                    <a:lnTo>
                      <a:pt x="829624" y="362077"/>
                    </a:lnTo>
                    <a:lnTo>
                      <a:pt x="828353" y="369693"/>
                    </a:lnTo>
                    <a:lnTo>
                      <a:pt x="826764" y="377943"/>
                    </a:lnTo>
                    <a:lnTo>
                      <a:pt x="825175" y="385877"/>
                    </a:lnTo>
                    <a:lnTo>
                      <a:pt x="822950" y="394762"/>
                    </a:lnTo>
                    <a:lnTo>
                      <a:pt x="820725" y="403330"/>
                    </a:lnTo>
                    <a:lnTo>
                      <a:pt x="817865" y="411898"/>
                    </a:lnTo>
                    <a:lnTo>
                      <a:pt x="815005" y="420466"/>
                    </a:lnTo>
                    <a:lnTo>
                      <a:pt x="811826" y="429034"/>
                    </a:lnTo>
                    <a:lnTo>
                      <a:pt x="808330" y="436967"/>
                    </a:lnTo>
                    <a:lnTo>
                      <a:pt x="804834" y="445218"/>
                    </a:lnTo>
                    <a:lnTo>
                      <a:pt x="801021" y="453151"/>
                    </a:lnTo>
                    <a:lnTo>
                      <a:pt x="797207" y="460767"/>
                    </a:lnTo>
                    <a:lnTo>
                      <a:pt x="793075" y="468383"/>
                    </a:lnTo>
                    <a:lnTo>
                      <a:pt x="788626" y="475999"/>
                    </a:lnTo>
                    <a:lnTo>
                      <a:pt x="784176" y="483615"/>
                    </a:lnTo>
                    <a:lnTo>
                      <a:pt x="779409" y="490596"/>
                    </a:lnTo>
                    <a:lnTo>
                      <a:pt x="774641" y="497578"/>
                    </a:lnTo>
                    <a:lnTo>
                      <a:pt x="769556" y="504559"/>
                    </a:lnTo>
                    <a:lnTo>
                      <a:pt x="764153" y="511223"/>
                    </a:lnTo>
                    <a:lnTo>
                      <a:pt x="758750" y="517887"/>
                    </a:lnTo>
                    <a:lnTo>
                      <a:pt x="753030" y="524234"/>
                    </a:lnTo>
                    <a:lnTo>
                      <a:pt x="747309" y="530581"/>
                    </a:lnTo>
                    <a:lnTo>
                      <a:pt x="741270" y="536610"/>
                    </a:lnTo>
                    <a:lnTo>
                      <a:pt x="735232" y="542639"/>
                    </a:lnTo>
                    <a:lnTo>
                      <a:pt x="728875" y="548351"/>
                    </a:lnTo>
                    <a:lnTo>
                      <a:pt x="722519" y="554063"/>
                    </a:lnTo>
                    <a:lnTo>
                      <a:pt x="716162" y="559458"/>
                    </a:lnTo>
                    <a:lnTo>
                      <a:pt x="709488" y="564535"/>
                    </a:lnTo>
                    <a:lnTo>
                      <a:pt x="702814" y="569613"/>
                    </a:lnTo>
                    <a:lnTo>
                      <a:pt x="695504" y="574373"/>
                    </a:lnTo>
                    <a:lnTo>
                      <a:pt x="688512" y="579133"/>
                    </a:lnTo>
                    <a:lnTo>
                      <a:pt x="681202" y="583575"/>
                    </a:lnTo>
                    <a:lnTo>
                      <a:pt x="673892" y="587701"/>
                    </a:lnTo>
                    <a:lnTo>
                      <a:pt x="666582" y="591826"/>
                    </a:lnTo>
                    <a:lnTo>
                      <a:pt x="659273" y="595951"/>
                    </a:lnTo>
                    <a:lnTo>
                      <a:pt x="658001" y="591509"/>
                    </a:lnTo>
                    <a:lnTo>
                      <a:pt x="656412" y="587383"/>
                    </a:lnTo>
                    <a:lnTo>
                      <a:pt x="653870" y="581037"/>
                    </a:lnTo>
                    <a:lnTo>
                      <a:pt x="650691" y="575007"/>
                    </a:lnTo>
                    <a:lnTo>
                      <a:pt x="647513" y="568978"/>
                    </a:lnTo>
                    <a:lnTo>
                      <a:pt x="644017" y="562949"/>
                    </a:lnTo>
                    <a:lnTo>
                      <a:pt x="639885" y="557554"/>
                    </a:lnTo>
                    <a:lnTo>
                      <a:pt x="635754" y="551842"/>
                    </a:lnTo>
                    <a:lnTo>
                      <a:pt x="631304" y="546765"/>
                    </a:lnTo>
                    <a:lnTo>
                      <a:pt x="626855" y="541687"/>
                    </a:lnTo>
                    <a:lnTo>
                      <a:pt x="622088" y="536610"/>
                    </a:lnTo>
                    <a:lnTo>
                      <a:pt x="617002" y="532167"/>
                    </a:lnTo>
                    <a:lnTo>
                      <a:pt x="611599" y="528042"/>
                    </a:lnTo>
                    <a:lnTo>
                      <a:pt x="606197" y="523916"/>
                    </a:lnTo>
                    <a:lnTo>
                      <a:pt x="600476" y="520108"/>
                    </a:lnTo>
                    <a:lnTo>
                      <a:pt x="594755" y="516618"/>
                    </a:lnTo>
                    <a:lnTo>
                      <a:pt x="588081" y="513444"/>
                    </a:lnTo>
                    <a:lnTo>
                      <a:pt x="582042" y="510588"/>
                    </a:lnTo>
                    <a:lnTo>
                      <a:pt x="575368" y="507732"/>
                    </a:lnTo>
                    <a:lnTo>
                      <a:pt x="568376" y="505511"/>
                    </a:lnTo>
                    <a:lnTo>
                      <a:pt x="561702" y="503290"/>
                    </a:lnTo>
                    <a:lnTo>
                      <a:pt x="554710" y="501703"/>
                    </a:lnTo>
                    <a:lnTo>
                      <a:pt x="547718" y="500434"/>
                    </a:lnTo>
                    <a:lnTo>
                      <a:pt x="540408" y="499482"/>
                    </a:lnTo>
                    <a:lnTo>
                      <a:pt x="533416" y="498847"/>
                    </a:lnTo>
                    <a:lnTo>
                      <a:pt x="525788" y="498847"/>
                    </a:lnTo>
                    <a:lnTo>
                      <a:pt x="520703" y="498847"/>
                    </a:lnTo>
                    <a:lnTo>
                      <a:pt x="515618" y="499164"/>
                    </a:lnTo>
                    <a:lnTo>
                      <a:pt x="505447" y="500434"/>
                    </a:lnTo>
                    <a:lnTo>
                      <a:pt x="495277" y="502020"/>
                    </a:lnTo>
                    <a:lnTo>
                      <a:pt x="485743" y="504559"/>
                    </a:lnTo>
                    <a:lnTo>
                      <a:pt x="475890" y="508050"/>
                    </a:lnTo>
                    <a:lnTo>
                      <a:pt x="466673" y="511858"/>
                    </a:lnTo>
                    <a:lnTo>
                      <a:pt x="457774" y="516300"/>
                    </a:lnTo>
                    <a:lnTo>
                      <a:pt x="449193" y="521378"/>
                    </a:lnTo>
                    <a:lnTo>
                      <a:pt x="441248" y="527090"/>
                    </a:lnTo>
                    <a:lnTo>
                      <a:pt x="433620" y="533437"/>
                    </a:lnTo>
                    <a:lnTo>
                      <a:pt x="426310" y="540735"/>
                    </a:lnTo>
                    <a:lnTo>
                      <a:pt x="419000" y="548034"/>
                    </a:lnTo>
                    <a:lnTo>
                      <a:pt x="412962" y="555967"/>
                    </a:lnTo>
                    <a:lnTo>
                      <a:pt x="407241" y="564218"/>
                    </a:lnTo>
                    <a:lnTo>
                      <a:pt x="402156" y="573103"/>
                    </a:lnTo>
                    <a:lnTo>
                      <a:pt x="399931" y="577863"/>
                    </a:lnTo>
                    <a:lnTo>
                      <a:pt x="397706" y="582306"/>
                    </a:lnTo>
                    <a:lnTo>
                      <a:pt x="389443" y="601663"/>
                    </a:lnTo>
                    <a:lnTo>
                      <a:pt x="377048" y="595634"/>
                    </a:lnTo>
                    <a:lnTo>
                      <a:pt x="364653" y="588970"/>
                    </a:lnTo>
                    <a:lnTo>
                      <a:pt x="352894" y="582306"/>
                    </a:lnTo>
                    <a:lnTo>
                      <a:pt x="341452" y="574690"/>
                    </a:lnTo>
                    <a:lnTo>
                      <a:pt x="330646" y="567074"/>
                    </a:lnTo>
                    <a:lnTo>
                      <a:pt x="319840" y="558823"/>
                    </a:lnTo>
                    <a:lnTo>
                      <a:pt x="309352" y="550255"/>
                    </a:lnTo>
                    <a:lnTo>
                      <a:pt x="299500" y="541053"/>
                    </a:lnTo>
                    <a:lnTo>
                      <a:pt x="290283" y="531533"/>
                    </a:lnTo>
                    <a:lnTo>
                      <a:pt x="281384" y="521695"/>
                    </a:lnTo>
                    <a:lnTo>
                      <a:pt x="272803" y="511540"/>
                    </a:lnTo>
                    <a:lnTo>
                      <a:pt x="264857" y="501068"/>
                    </a:lnTo>
                    <a:lnTo>
                      <a:pt x="257230" y="490279"/>
                    </a:lnTo>
                    <a:lnTo>
                      <a:pt x="249602" y="478855"/>
                    </a:lnTo>
                    <a:lnTo>
                      <a:pt x="242928" y="467431"/>
                    </a:lnTo>
                    <a:lnTo>
                      <a:pt x="236571" y="455690"/>
                    </a:lnTo>
                    <a:lnTo>
                      <a:pt x="231168" y="443631"/>
                    </a:lnTo>
                    <a:lnTo>
                      <a:pt x="225765" y="431572"/>
                    </a:lnTo>
                    <a:lnTo>
                      <a:pt x="220998" y="418879"/>
                    </a:lnTo>
                    <a:lnTo>
                      <a:pt x="216866" y="406186"/>
                    </a:lnTo>
                    <a:lnTo>
                      <a:pt x="213370" y="393175"/>
                    </a:lnTo>
                    <a:lnTo>
                      <a:pt x="210192" y="380165"/>
                    </a:lnTo>
                    <a:lnTo>
                      <a:pt x="207650" y="366837"/>
                    </a:lnTo>
                    <a:lnTo>
                      <a:pt x="205743" y="353509"/>
                    </a:lnTo>
                    <a:lnTo>
                      <a:pt x="204471" y="340181"/>
                    </a:lnTo>
                    <a:lnTo>
                      <a:pt x="203518" y="326535"/>
                    </a:lnTo>
                    <a:lnTo>
                      <a:pt x="203200" y="312573"/>
                    </a:lnTo>
                    <a:lnTo>
                      <a:pt x="203836" y="298927"/>
                    </a:lnTo>
                    <a:lnTo>
                      <a:pt x="204789" y="284965"/>
                    </a:lnTo>
                    <a:lnTo>
                      <a:pt x="206378" y="271319"/>
                    </a:lnTo>
                    <a:lnTo>
                      <a:pt x="208603" y="257039"/>
                    </a:lnTo>
                    <a:lnTo>
                      <a:pt x="211463" y="243077"/>
                    </a:lnTo>
                    <a:lnTo>
                      <a:pt x="213370" y="235143"/>
                    </a:lnTo>
                    <a:lnTo>
                      <a:pt x="215595" y="227527"/>
                    </a:lnTo>
                    <a:lnTo>
                      <a:pt x="217820" y="219912"/>
                    </a:lnTo>
                    <a:lnTo>
                      <a:pt x="220362" y="212296"/>
                    </a:lnTo>
                    <a:lnTo>
                      <a:pt x="223223" y="204680"/>
                    </a:lnTo>
                    <a:lnTo>
                      <a:pt x="225765" y="197381"/>
                    </a:lnTo>
                    <a:lnTo>
                      <a:pt x="228944" y="190082"/>
                    </a:lnTo>
                    <a:lnTo>
                      <a:pt x="232122" y="182784"/>
                    </a:lnTo>
                    <a:lnTo>
                      <a:pt x="235300" y="175802"/>
                    </a:lnTo>
                    <a:lnTo>
                      <a:pt x="238796" y="168821"/>
                    </a:lnTo>
                    <a:lnTo>
                      <a:pt x="242610" y="162157"/>
                    </a:lnTo>
                    <a:lnTo>
                      <a:pt x="246424" y="155493"/>
                    </a:lnTo>
                    <a:lnTo>
                      <a:pt x="254369" y="142165"/>
                    </a:lnTo>
                    <a:lnTo>
                      <a:pt x="263586" y="129472"/>
                    </a:lnTo>
                    <a:lnTo>
                      <a:pt x="272803" y="117413"/>
                    </a:lnTo>
                    <a:lnTo>
                      <a:pt x="282655" y="105989"/>
                    </a:lnTo>
                    <a:lnTo>
                      <a:pt x="292826" y="94882"/>
                    </a:lnTo>
                    <a:lnTo>
                      <a:pt x="303631" y="84093"/>
                    </a:lnTo>
                    <a:lnTo>
                      <a:pt x="315391" y="73938"/>
                    </a:lnTo>
                    <a:lnTo>
                      <a:pt x="327150" y="64736"/>
                    </a:lnTo>
                    <a:lnTo>
                      <a:pt x="339227" y="55850"/>
                    </a:lnTo>
                    <a:lnTo>
                      <a:pt x="351940" y="47600"/>
                    </a:lnTo>
                    <a:lnTo>
                      <a:pt x="364653" y="39984"/>
                    </a:lnTo>
                    <a:lnTo>
                      <a:pt x="378319" y="32685"/>
                    </a:lnTo>
                    <a:lnTo>
                      <a:pt x="391985" y="26338"/>
                    </a:lnTo>
                    <a:lnTo>
                      <a:pt x="405970" y="20627"/>
                    </a:lnTo>
                    <a:lnTo>
                      <a:pt x="420272" y="15549"/>
                    </a:lnTo>
                    <a:lnTo>
                      <a:pt x="434891" y="11107"/>
                    </a:lnTo>
                    <a:lnTo>
                      <a:pt x="449829" y="7616"/>
                    </a:lnTo>
                    <a:lnTo>
                      <a:pt x="464766" y="4443"/>
                    </a:lnTo>
                    <a:lnTo>
                      <a:pt x="480022" y="2221"/>
                    </a:lnTo>
                    <a:lnTo>
                      <a:pt x="495277" y="952"/>
                    </a:lnTo>
                    <a:lnTo>
                      <a:pt x="502905" y="317"/>
                    </a:lnTo>
                    <a:lnTo>
                      <a:pt x="510850" y="0"/>
                    </a:lnTo>
                    <a:close/>
                  </a:path>
                </a:pathLst>
              </a:custGeom>
              <a:ln w="9525">
                <a:solidFill>
                  <a:schemeClr val="tx1"/>
                </a:solidFill>
                <a:round/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noProof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文本框 5">
                <a:extLst>
                  <a:ext uri="{FF2B5EF4-FFF2-40B4-BE49-F238E27FC236}">
                    <a16:creationId xmlns:a16="http://schemas.microsoft.com/office/drawing/2014/main" id="{71F15486-3D6D-431A-A9E9-22D5C66F4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3" y="2606"/>
                <a:ext cx="1930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Producer</a:t>
                </a:r>
              </a:p>
            </p:txBody>
          </p:sp>
        </p:grpSp>
        <p:graphicFrame>
          <p:nvGraphicFramePr>
            <p:cNvPr id="15" name="表格 14">
              <a:extLst>
                <a:ext uri="{FF2B5EF4-FFF2-40B4-BE49-F238E27FC236}">
                  <a16:creationId xmlns:a16="http://schemas.microsoft.com/office/drawing/2014/main" id="{C78E1F31-AF67-4025-8C5A-B0962AFB5C67}"/>
                </a:ext>
              </a:extLst>
            </p:cNvPr>
            <p:cNvGraphicFramePr/>
            <p:nvPr/>
          </p:nvGraphicFramePr>
          <p:xfrm>
            <a:off x="4114800" y="2938463"/>
            <a:ext cx="2992775" cy="39702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6826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26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8262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8262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65125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 dirty="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6" name="表格 15">
              <a:extLst>
                <a:ext uri="{FF2B5EF4-FFF2-40B4-BE49-F238E27FC236}">
                  <a16:creationId xmlns:a16="http://schemas.microsoft.com/office/drawing/2014/main" id="{4F058A89-B45B-463D-9869-67391F28DCA0}"/>
                </a:ext>
              </a:extLst>
            </p:cNvPr>
            <p:cNvGraphicFramePr/>
            <p:nvPr/>
          </p:nvGraphicFramePr>
          <p:xfrm>
            <a:off x="4114800" y="3627438"/>
            <a:ext cx="2992775" cy="39702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6826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26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8262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8262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65125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7" name="表格 16">
              <a:extLst>
                <a:ext uri="{FF2B5EF4-FFF2-40B4-BE49-F238E27FC236}">
                  <a16:creationId xmlns:a16="http://schemas.microsoft.com/office/drawing/2014/main" id="{01222F10-3082-45F6-89DA-1D933554A3BD}"/>
                </a:ext>
              </a:extLst>
            </p:cNvPr>
            <p:cNvGraphicFramePr/>
            <p:nvPr/>
          </p:nvGraphicFramePr>
          <p:xfrm>
            <a:off x="4114800" y="4316413"/>
            <a:ext cx="2992775" cy="39702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6826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26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8262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8262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65125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8" name="表格 17">
              <a:extLst>
                <a:ext uri="{FF2B5EF4-FFF2-40B4-BE49-F238E27FC236}">
                  <a16:creationId xmlns:a16="http://schemas.microsoft.com/office/drawing/2014/main" id="{FC41D697-A032-4448-9343-FD328E3B5184}"/>
                </a:ext>
              </a:extLst>
            </p:cNvPr>
            <p:cNvGraphicFramePr/>
            <p:nvPr/>
          </p:nvGraphicFramePr>
          <p:xfrm>
            <a:off x="4114800" y="4976812"/>
            <a:ext cx="2992775" cy="39702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6826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26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8262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8262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65125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 dirty="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9" name="表格 18">
              <a:extLst>
                <a:ext uri="{FF2B5EF4-FFF2-40B4-BE49-F238E27FC236}">
                  <a16:creationId xmlns:a16="http://schemas.microsoft.com/office/drawing/2014/main" id="{15FFEE56-5D56-4359-90CF-55DBFCD64C13}"/>
                </a:ext>
              </a:extLst>
            </p:cNvPr>
            <p:cNvGraphicFramePr/>
            <p:nvPr/>
          </p:nvGraphicFramePr>
          <p:xfrm>
            <a:off x="4114800" y="5665788"/>
            <a:ext cx="2992775" cy="39702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6826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26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8262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8262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65125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800"/>
                      </a:p>
                    </a:txBody>
                    <a:tcPr marT="45413" marB="45413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C386061-734E-4565-8597-22066E85766F}"/>
                </a:ext>
              </a:extLst>
            </p:cNvPr>
            <p:cNvCxnSpPr>
              <a:endCxn id="15" idx="1"/>
            </p:cNvCxnSpPr>
            <p:nvPr/>
          </p:nvCxnSpPr>
          <p:spPr>
            <a:xfrm flipV="1">
              <a:off x="1817688" y="3136977"/>
              <a:ext cx="2297112" cy="12810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F7CB3F3-2323-433C-813B-287BD23B920F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1817688" y="4437063"/>
              <a:ext cx="2297112" cy="73826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74ACB46-A9CB-4461-B206-B53010DB0D32}"/>
                </a:ext>
              </a:extLst>
            </p:cNvPr>
            <p:cNvCxnSpPr>
              <a:endCxn id="17" idx="1"/>
            </p:cNvCxnSpPr>
            <p:nvPr/>
          </p:nvCxnSpPr>
          <p:spPr>
            <a:xfrm>
              <a:off x="1817688" y="4437063"/>
              <a:ext cx="2297112" cy="7786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19D3D38-B518-49DA-84DD-F65EC480A095}"/>
                </a:ext>
              </a:extLst>
            </p:cNvPr>
            <p:cNvCxnSpPr>
              <a:endCxn id="16" idx="1"/>
            </p:cNvCxnSpPr>
            <p:nvPr/>
          </p:nvCxnSpPr>
          <p:spPr>
            <a:xfrm flipV="1">
              <a:off x="1827212" y="3825952"/>
              <a:ext cx="2287587" cy="61111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79DF113-8DBE-4BFC-AE37-FC456CA69DA6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1798638" y="4408489"/>
              <a:ext cx="2316161" cy="145581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标注 24">
              <a:extLst>
                <a:ext uri="{FF2B5EF4-FFF2-40B4-BE49-F238E27FC236}">
                  <a16:creationId xmlns:a16="http://schemas.microsoft.com/office/drawing/2014/main" id="{415589E8-86C0-425B-97F8-B056F5BD8DFC}"/>
                </a:ext>
              </a:extLst>
            </p:cNvPr>
            <p:cNvSpPr/>
            <p:nvPr/>
          </p:nvSpPr>
          <p:spPr>
            <a:xfrm>
              <a:off x="839788" y="6034088"/>
              <a:ext cx="1543050" cy="504825"/>
            </a:xfrm>
            <a:prstGeom prst="wedgeRectCallout">
              <a:avLst>
                <a:gd name="adj1" fmla="val 40288"/>
                <a:gd name="adj2" fmla="val -41301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26" name="文本框 26">
              <a:extLst>
                <a:ext uri="{FF2B5EF4-FFF2-40B4-BE49-F238E27FC236}">
                  <a16:creationId xmlns:a16="http://schemas.microsoft.com/office/drawing/2014/main" id="{5DD86904-4D1B-4166-91F7-730050176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413" y="6078538"/>
              <a:ext cx="14478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dirty="0" err="1"/>
                <a:t>Roundbin</a:t>
              </a:r>
              <a:r>
                <a:rPr lang="zh-CN" altLang="en-US" sz="1200" dirty="0"/>
                <a:t>方式，轮询发送消息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D305D64-3A38-48D9-A935-E181C7B68B97}"/>
                </a:ext>
              </a:extLst>
            </p:cNvPr>
            <p:cNvSpPr/>
            <p:nvPr/>
          </p:nvSpPr>
          <p:spPr bwMode="auto">
            <a:xfrm>
              <a:off x="7480300" y="2922588"/>
              <a:ext cx="2730500" cy="3154362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"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buFont typeface="Arial" panose="020B0604020202020204" pitchFamily="34" charset="0"/>
                <a:buNone/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6F993B2-BB5A-409F-8B74-51AE01E77FEC}"/>
                </a:ext>
              </a:extLst>
            </p:cNvPr>
            <p:cNvSpPr/>
            <p:nvPr/>
          </p:nvSpPr>
          <p:spPr bwMode="auto">
            <a:xfrm>
              <a:off x="7762875" y="3135313"/>
              <a:ext cx="2249488" cy="765175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Broker Server  A</a:t>
              </a:r>
              <a:endPara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D55EE31-483B-440C-9FB2-8217F3C56398}"/>
                </a:ext>
              </a:extLst>
            </p:cNvPr>
            <p:cNvSpPr/>
            <p:nvPr/>
          </p:nvSpPr>
          <p:spPr bwMode="auto">
            <a:xfrm>
              <a:off x="7781925" y="4822825"/>
              <a:ext cx="2249488" cy="7651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Broker Server  B</a:t>
              </a:r>
              <a:endPara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63255F4F-6505-4EE7-91E9-AC3FC3174256}"/>
                </a:ext>
              </a:extLst>
            </p:cNvPr>
            <p:cNvSpPr/>
            <p:nvPr/>
          </p:nvSpPr>
          <p:spPr bwMode="auto">
            <a:xfrm>
              <a:off x="6845300" y="3143250"/>
              <a:ext cx="233363" cy="757238"/>
            </a:xfrm>
            <a:prstGeom prst="rightBrace">
              <a:avLst/>
            </a:prstGeom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eaLnBrk="1" hangingPunct="1">
                <a:defRPr/>
              </a:pPr>
              <a:endParaRPr lang="zh-CN" altLang="en-US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右大括号 28">
              <a:extLst>
                <a:ext uri="{FF2B5EF4-FFF2-40B4-BE49-F238E27FC236}">
                  <a16:creationId xmlns:a16="http://schemas.microsoft.com/office/drawing/2014/main" id="{36BE7F34-85CA-45B7-8DAB-12CD67397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300" y="4543425"/>
              <a:ext cx="280988" cy="1304925"/>
            </a:xfrm>
            <a:prstGeom prst="rightBrace">
              <a:avLst>
                <a:gd name="adj1" fmla="val 8342"/>
                <a:gd name="adj2" fmla="val 50000"/>
              </a:avLst>
            </a:prstGeom>
            <a:noFill/>
            <a:ln w="38100" algn="ctr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3" name="直接箭头连接符 27">
              <a:extLst>
                <a:ext uri="{FF2B5EF4-FFF2-40B4-BE49-F238E27FC236}">
                  <a16:creationId xmlns:a16="http://schemas.microsoft.com/office/drawing/2014/main" id="{C005B831-5EA0-409A-8E86-4C78CE52D788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 flipV="1">
              <a:off x="7032625" y="3517900"/>
              <a:ext cx="730250" cy="9525"/>
            </a:xfrm>
            <a:prstGeom prst="straightConnector1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文本框 29">
              <a:extLst>
                <a:ext uri="{FF2B5EF4-FFF2-40B4-BE49-F238E27FC236}">
                  <a16:creationId xmlns:a16="http://schemas.microsoft.com/office/drawing/2014/main" id="{1E760D98-E078-4956-B50F-BF0EE4B94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3538" y="6121400"/>
              <a:ext cx="154781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MQ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</a:t>
              </a:r>
            </a:p>
          </p:txBody>
        </p:sp>
        <p:sp>
          <p:nvSpPr>
            <p:cNvPr id="35" name="文本框 40">
              <a:extLst>
                <a:ext uri="{FF2B5EF4-FFF2-40B4-BE49-F238E27FC236}">
                  <a16:creationId xmlns:a16="http://schemas.microsoft.com/office/drawing/2014/main" id="{741CD01B-0DC6-4E98-87D0-E025AD85E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238" y="4279900"/>
              <a:ext cx="1123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Topic_A</a:t>
              </a:r>
              <a:endPara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9E9A189-F88C-45AC-B65A-44E52638CF11}"/>
                </a:ext>
              </a:extLst>
            </p:cNvPr>
            <p:cNvSpPr/>
            <p:nvPr/>
          </p:nvSpPr>
          <p:spPr bwMode="auto">
            <a:xfrm>
              <a:off x="7761288" y="3962400"/>
              <a:ext cx="2249487" cy="7635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 err="1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NameServer</a:t>
              </a:r>
              <a:r>
                <a:rPr lang="en-US" altLang="zh-CN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  <a:p>
              <a:pPr algn="just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协调</a:t>
              </a:r>
              <a:r>
                <a:rPr lang="en-US" altLang="zh-CN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Brokers</a:t>
              </a:r>
              <a:endPara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2">
              <a:extLst>
                <a:ext uri="{FF2B5EF4-FFF2-40B4-BE49-F238E27FC236}">
                  <a16:creationId xmlns:a16="http://schemas.microsoft.com/office/drawing/2014/main" id="{7E338A0A-57A6-411D-847F-6ABEA7FCC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0725" y="2952750"/>
              <a:ext cx="11207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Queue1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1">
              <a:extLst>
                <a:ext uri="{FF2B5EF4-FFF2-40B4-BE49-F238E27FC236}">
                  <a16:creationId xmlns:a16="http://schemas.microsoft.com/office/drawing/2014/main" id="{B5280E43-A22D-4A22-8E31-64BB627F2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0563" y="3668713"/>
              <a:ext cx="112395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Queue2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2">
              <a:extLst>
                <a:ext uri="{FF2B5EF4-FFF2-40B4-BE49-F238E27FC236}">
                  <a16:creationId xmlns:a16="http://schemas.microsoft.com/office/drawing/2014/main" id="{5903E87D-39EB-4B50-B379-CEED07810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9450" y="4351338"/>
              <a:ext cx="112395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Queue3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3">
              <a:extLst>
                <a:ext uri="{FF2B5EF4-FFF2-40B4-BE49-F238E27FC236}">
                  <a16:creationId xmlns:a16="http://schemas.microsoft.com/office/drawing/2014/main" id="{6B1C7384-2A22-4AA1-8AA6-8BCF92D3C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350" y="4976813"/>
              <a:ext cx="112395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Queue4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34">
              <a:extLst>
                <a:ext uri="{FF2B5EF4-FFF2-40B4-BE49-F238E27FC236}">
                  <a16:creationId xmlns:a16="http://schemas.microsoft.com/office/drawing/2014/main" id="{85FEB101-CB80-4B19-9398-3107F7FBE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5640388"/>
              <a:ext cx="112395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Queue5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4" name="直接箭头连接符 27">
            <a:extLst>
              <a:ext uri="{FF2B5EF4-FFF2-40B4-BE49-F238E27FC236}">
                <a16:creationId xmlns:a16="http://schemas.microsoft.com/office/drawing/2014/main" id="{7ACC24B3-B5F7-4A0E-BA7B-53EB346FDDCD}"/>
              </a:ext>
            </a:extLst>
          </p:cNvPr>
          <p:cNvCxnSpPr>
            <a:cxnSpLocks/>
          </p:cNvCxnSpPr>
          <p:nvPr/>
        </p:nvCxnSpPr>
        <p:spPr bwMode="auto">
          <a:xfrm flipV="1">
            <a:off x="5995845" y="4119648"/>
            <a:ext cx="666254" cy="876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86112530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8D314ACD-B674-40D0-BDDA-8BB9DC17D8C8}"/>
              </a:ext>
            </a:extLst>
          </p:cNvPr>
          <p:cNvSpPr/>
          <p:nvPr/>
        </p:nvSpPr>
        <p:spPr>
          <a:xfrm>
            <a:off x="1551303" y="2884854"/>
            <a:ext cx="1160892" cy="98794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1EC3583-D5E1-4C4A-8371-5E990B0F52BD}"/>
              </a:ext>
            </a:extLst>
          </p:cNvPr>
          <p:cNvSpPr/>
          <p:nvPr/>
        </p:nvSpPr>
        <p:spPr>
          <a:xfrm>
            <a:off x="1551303" y="453527"/>
            <a:ext cx="1160891" cy="243159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914AEB-DD50-471E-9C12-1129534DD654}"/>
              </a:ext>
            </a:extLst>
          </p:cNvPr>
          <p:cNvSpPr txBox="1"/>
          <p:nvPr/>
        </p:nvSpPr>
        <p:spPr>
          <a:xfrm>
            <a:off x="245085" y="1480156"/>
            <a:ext cx="129618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IndexHeader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3248792-393A-4784-82C8-B391E67D723F}"/>
              </a:ext>
            </a:extLst>
          </p:cNvPr>
          <p:cNvSpPr txBox="1"/>
          <p:nvPr/>
        </p:nvSpPr>
        <p:spPr>
          <a:xfrm>
            <a:off x="275167" y="3194163"/>
            <a:ext cx="107978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SlotTable0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CD2F7D6-9B80-4E9D-A234-D0D9024EBC3D}"/>
              </a:ext>
            </a:extLst>
          </p:cNvPr>
          <p:cNvSpPr txBox="1"/>
          <p:nvPr/>
        </p:nvSpPr>
        <p:spPr>
          <a:xfrm>
            <a:off x="245620" y="4173930"/>
            <a:ext cx="107978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SlotTable1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5C6E9AC-A6A6-451A-BCB9-6E7B5EE2C8E4}"/>
              </a:ext>
            </a:extLst>
          </p:cNvPr>
          <p:cNvSpPr txBox="1"/>
          <p:nvPr/>
        </p:nvSpPr>
        <p:spPr>
          <a:xfrm>
            <a:off x="245085" y="5167281"/>
            <a:ext cx="12000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SlotTable</a:t>
            </a:r>
            <a:r>
              <a:rPr lang="en-US" altLang="zh-CN" dirty="0"/>
              <a:t>..n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DB3DE6A-CB9D-46E9-95C1-004FB20A5FE6}"/>
              </a:ext>
            </a:extLst>
          </p:cNvPr>
          <p:cNvSpPr/>
          <p:nvPr/>
        </p:nvSpPr>
        <p:spPr>
          <a:xfrm>
            <a:off x="3464080" y="3276489"/>
            <a:ext cx="795131" cy="6042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9B3AF4-7398-4B20-B04F-95E31AF28C9F}"/>
              </a:ext>
            </a:extLst>
          </p:cNvPr>
          <p:cNvSpPr/>
          <p:nvPr/>
        </p:nvSpPr>
        <p:spPr>
          <a:xfrm>
            <a:off x="4259212" y="3276489"/>
            <a:ext cx="570370" cy="6042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92E735B-AB94-46B5-897F-AAE799E2A057}"/>
              </a:ext>
            </a:extLst>
          </p:cNvPr>
          <p:cNvSpPr/>
          <p:nvPr/>
        </p:nvSpPr>
        <p:spPr>
          <a:xfrm>
            <a:off x="5122381" y="3276489"/>
            <a:ext cx="795131" cy="6042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A7CD52F-BF13-4E2E-8F3F-D41828D21093}"/>
              </a:ext>
            </a:extLst>
          </p:cNvPr>
          <p:cNvSpPr/>
          <p:nvPr/>
        </p:nvSpPr>
        <p:spPr>
          <a:xfrm>
            <a:off x="5917513" y="3276489"/>
            <a:ext cx="570370" cy="6042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0B52E34-C8AE-4BC7-97C6-C3812E5A8771}"/>
              </a:ext>
            </a:extLst>
          </p:cNvPr>
          <p:cNvCxnSpPr>
            <a:cxnSpLocks/>
          </p:cNvCxnSpPr>
          <p:nvPr/>
        </p:nvCxnSpPr>
        <p:spPr>
          <a:xfrm flipV="1">
            <a:off x="4515956" y="3578635"/>
            <a:ext cx="776918" cy="913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92FA1A30-EE2A-451E-8F9A-2E16AC43501A}"/>
              </a:ext>
            </a:extLst>
          </p:cNvPr>
          <p:cNvSpPr/>
          <p:nvPr/>
        </p:nvSpPr>
        <p:spPr>
          <a:xfrm>
            <a:off x="6864061" y="3255022"/>
            <a:ext cx="795131" cy="6042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F927707-31E1-42D2-9639-EC4845D123C8}"/>
              </a:ext>
            </a:extLst>
          </p:cNvPr>
          <p:cNvSpPr/>
          <p:nvPr/>
        </p:nvSpPr>
        <p:spPr>
          <a:xfrm>
            <a:off x="7659193" y="3255022"/>
            <a:ext cx="570370" cy="6042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9A1A3EF-17B9-4311-A499-A740064A9C8F}"/>
              </a:ext>
            </a:extLst>
          </p:cNvPr>
          <p:cNvCxnSpPr>
            <a:cxnSpLocks/>
          </p:cNvCxnSpPr>
          <p:nvPr/>
        </p:nvCxnSpPr>
        <p:spPr>
          <a:xfrm>
            <a:off x="6293691" y="3585523"/>
            <a:ext cx="748477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7F95489D-9DC0-4F1F-A47A-A8358919BF87}"/>
              </a:ext>
            </a:extLst>
          </p:cNvPr>
          <p:cNvSpPr/>
          <p:nvPr/>
        </p:nvSpPr>
        <p:spPr>
          <a:xfrm>
            <a:off x="1551305" y="3872802"/>
            <a:ext cx="1160892" cy="98794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9BD7193-0260-467A-BBEF-E8380BD3C6FD}"/>
              </a:ext>
            </a:extLst>
          </p:cNvPr>
          <p:cNvSpPr/>
          <p:nvPr/>
        </p:nvSpPr>
        <p:spPr>
          <a:xfrm>
            <a:off x="3474369" y="4715220"/>
            <a:ext cx="795131" cy="6042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15E68EC-9BF1-4BC4-A328-F91BD5FEBAC1}"/>
              </a:ext>
            </a:extLst>
          </p:cNvPr>
          <p:cNvSpPr/>
          <p:nvPr/>
        </p:nvSpPr>
        <p:spPr>
          <a:xfrm>
            <a:off x="4269501" y="4715220"/>
            <a:ext cx="570370" cy="6042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06AF942-6647-4982-B37D-30335438A94B}"/>
              </a:ext>
            </a:extLst>
          </p:cNvPr>
          <p:cNvSpPr/>
          <p:nvPr/>
        </p:nvSpPr>
        <p:spPr>
          <a:xfrm>
            <a:off x="5132670" y="4715220"/>
            <a:ext cx="795131" cy="6042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1AF23FB-3CF3-44A1-9579-3D67B8E644CC}"/>
              </a:ext>
            </a:extLst>
          </p:cNvPr>
          <p:cNvSpPr/>
          <p:nvPr/>
        </p:nvSpPr>
        <p:spPr>
          <a:xfrm>
            <a:off x="5927802" y="4715220"/>
            <a:ext cx="570370" cy="6042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26823C94-F7D5-442D-B532-50C1DB8AF3F5}"/>
              </a:ext>
            </a:extLst>
          </p:cNvPr>
          <p:cNvCxnSpPr>
            <a:cxnSpLocks/>
          </p:cNvCxnSpPr>
          <p:nvPr/>
        </p:nvCxnSpPr>
        <p:spPr>
          <a:xfrm>
            <a:off x="4562637" y="5001464"/>
            <a:ext cx="748477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356997E2-25C9-40D0-AD85-D81E406FD6B3}"/>
              </a:ext>
            </a:extLst>
          </p:cNvPr>
          <p:cNvSpPr/>
          <p:nvPr/>
        </p:nvSpPr>
        <p:spPr>
          <a:xfrm>
            <a:off x="6874350" y="4693753"/>
            <a:ext cx="795131" cy="6042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32568195-9300-4DA2-99A0-F9B8C573DE55}"/>
              </a:ext>
            </a:extLst>
          </p:cNvPr>
          <p:cNvSpPr/>
          <p:nvPr/>
        </p:nvSpPr>
        <p:spPr>
          <a:xfrm>
            <a:off x="7669482" y="4693753"/>
            <a:ext cx="570370" cy="6042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DE416C5-0682-4E09-93E9-9DBF139C4616}"/>
              </a:ext>
            </a:extLst>
          </p:cNvPr>
          <p:cNvCxnSpPr>
            <a:cxnSpLocks/>
          </p:cNvCxnSpPr>
          <p:nvPr/>
        </p:nvCxnSpPr>
        <p:spPr>
          <a:xfrm>
            <a:off x="6303980" y="5024254"/>
            <a:ext cx="748477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179739-6FC4-4037-84CA-6EAA715F2334}"/>
              </a:ext>
            </a:extLst>
          </p:cNvPr>
          <p:cNvCxnSpPr>
            <a:cxnSpLocks/>
          </p:cNvCxnSpPr>
          <p:nvPr/>
        </p:nvCxnSpPr>
        <p:spPr>
          <a:xfrm>
            <a:off x="2170321" y="3525929"/>
            <a:ext cx="1162482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FB87DE6-6682-4F73-9491-409DD3CC8A3F}"/>
              </a:ext>
            </a:extLst>
          </p:cNvPr>
          <p:cNvCxnSpPr>
            <a:cxnSpLocks/>
          </p:cNvCxnSpPr>
          <p:nvPr/>
        </p:nvCxnSpPr>
        <p:spPr>
          <a:xfrm flipV="1">
            <a:off x="4521255" y="3587773"/>
            <a:ext cx="0" cy="65529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7A6EFB2B-DB12-4367-93FD-F6D42982FD35}"/>
              </a:ext>
            </a:extLst>
          </p:cNvPr>
          <p:cNvSpPr txBox="1"/>
          <p:nvPr/>
        </p:nvSpPr>
        <p:spPr>
          <a:xfrm>
            <a:off x="1732441" y="3163556"/>
            <a:ext cx="86658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Index(4)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3459C1F-D846-4DD7-A090-8DC6082A955F}"/>
              </a:ext>
            </a:extLst>
          </p:cNvPr>
          <p:cNvSpPr txBox="1"/>
          <p:nvPr/>
        </p:nvSpPr>
        <p:spPr>
          <a:xfrm>
            <a:off x="1764979" y="4139906"/>
            <a:ext cx="86658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Index(4)</a:t>
            </a:r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E402B1A-F791-4EB3-88D8-69682F793B94}"/>
              </a:ext>
            </a:extLst>
          </p:cNvPr>
          <p:cNvCxnSpPr>
            <a:cxnSpLocks/>
          </p:cNvCxnSpPr>
          <p:nvPr/>
        </p:nvCxnSpPr>
        <p:spPr>
          <a:xfrm flipV="1">
            <a:off x="3231710" y="5316445"/>
            <a:ext cx="0" cy="48253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856A2F29-1676-4668-9475-6AF070670330}"/>
              </a:ext>
            </a:extLst>
          </p:cNvPr>
          <p:cNvCxnSpPr>
            <a:cxnSpLocks/>
          </p:cNvCxnSpPr>
          <p:nvPr/>
        </p:nvCxnSpPr>
        <p:spPr>
          <a:xfrm>
            <a:off x="3228346" y="5798975"/>
            <a:ext cx="1363759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DA82993-367B-423A-829D-F6074CF1492E}"/>
              </a:ext>
            </a:extLst>
          </p:cNvPr>
          <p:cNvCxnSpPr>
            <a:cxnSpLocks/>
          </p:cNvCxnSpPr>
          <p:nvPr/>
        </p:nvCxnSpPr>
        <p:spPr>
          <a:xfrm flipV="1">
            <a:off x="4576203" y="4995691"/>
            <a:ext cx="0" cy="80328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08327C0D-2778-4968-A448-E680214DE84B}"/>
              </a:ext>
            </a:extLst>
          </p:cNvPr>
          <p:cNvSpPr/>
          <p:nvPr/>
        </p:nvSpPr>
        <p:spPr>
          <a:xfrm>
            <a:off x="1552895" y="4860749"/>
            <a:ext cx="1160892" cy="98794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33BC1F6-2236-4758-841A-BFB01624D032}"/>
              </a:ext>
            </a:extLst>
          </p:cNvPr>
          <p:cNvSpPr txBox="1"/>
          <p:nvPr/>
        </p:nvSpPr>
        <p:spPr>
          <a:xfrm>
            <a:off x="1764979" y="5131779"/>
            <a:ext cx="86658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Index(4)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07CCD9D-4C28-40E0-AC91-C250D6F99C8A}"/>
              </a:ext>
            </a:extLst>
          </p:cNvPr>
          <p:cNvSpPr/>
          <p:nvPr/>
        </p:nvSpPr>
        <p:spPr>
          <a:xfrm>
            <a:off x="4156724" y="830957"/>
            <a:ext cx="952305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600DADB4-9F67-4779-9541-9C796D9B3570}"/>
              </a:ext>
            </a:extLst>
          </p:cNvPr>
          <p:cNvSpPr/>
          <p:nvPr/>
        </p:nvSpPr>
        <p:spPr>
          <a:xfrm>
            <a:off x="4156897" y="1272621"/>
            <a:ext cx="952304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3192D87B-A7A1-41A6-AEF3-8EA9D22A2D1F}"/>
              </a:ext>
            </a:extLst>
          </p:cNvPr>
          <p:cNvSpPr/>
          <p:nvPr/>
        </p:nvSpPr>
        <p:spPr>
          <a:xfrm>
            <a:off x="4156897" y="1735424"/>
            <a:ext cx="952304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2F045037-62A8-4C3B-9B71-E49E15409B50}"/>
              </a:ext>
            </a:extLst>
          </p:cNvPr>
          <p:cNvSpPr/>
          <p:nvPr/>
        </p:nvSpPr>
        <p:spPr>
          <a:xfrm>
            <a:off x="4156731" y="2174297"/>
            <a:ext cx="952469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2F634057-51D2-49AA-9D55-9880F73C024D}"/>
              </a:ext>
            </a:extLst>
          </p:cNvPr>
          <p:cNvSpPr/>
          <p:nvPr/>
        </p:nvSpPr>
        <p:spPr>
          <a:xfrm>
            <a:off x="4156897" y="2631652"/>
            <a:ext cx="952132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BC9AAA6-D285-4903-B10E-3047449E19D8}"/>
              </a:ext>
            </a:extLst>
          </p:cNvPr>
          <p:cNvSpPr/>
          <p:nvPr/>
        </p:nvSpPr>
        <p:spPr>
          <a:xfrm>
            <a:off x="4155716" y="373057"/>
            <a:ext cx="952305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AFB17289-E861-4975-81B2-0F5D0A5A4B65}"/>
              </a:ext>
            </a:extLst>
          </p:cNvPr>
          <p:cNvSpPr/>
          <p:nvPr/>
        </p:nvSpPr>
        <p:spPr>
          <a:xfrm>
            <a:off x="5595864" y="374460"/>
            <a:ext cx="2039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BeginTimestamp</a:t>
            </a:r>
            <a:endParaRPr lang="zh-CN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DA230EC-067D-479D-B485-ED4C451BDA93}"/>
              </a:ext>
            </a:extLst>
          </p:cNvPr>
          <p:cNvSpPr/>
          <p:nvPr/>
        </p:nvSpPr>
        <p:spPr>
          <a:xfrm>
            <a:off x="5615181" y="785334"/>
            <a:ext cx="1829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EndTimestamp</a:t>
            </a:r>
            <a:endParaRPr lang="zh-CN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09C1517E-5210-4D34-8E52-B5B830464B5D}"/>
              </a:ext>
            </a:extLst>
          </p:cNvPr>
          <p:cNvSpPr/>
          <p:nvPr/>
        </p:nvSpPr>
        <p:spPr>
          <a:xfrm>
            <a:off x="5615181" y="1266400"/>
            <a:ext cx="1893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beginPhyOffset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8435BD2-DF6E-4753-B96A-5309E8FCD865}"/>
              </a:ext>
            </a:extLst>
          </p:cNvPr>
          <p:cNvSpPr/>
          <p:nvPr/>
        </p:nvSpPr>
        <p:spPr>
          <a:xfrm>
            <a:off x="5595864" y="1750883"/>
            <a:ext cx="1749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EndPhyOffset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44EBE354-82BE-4C73-BFDD-E46ADCC93F81}"/>
              </a:ext>
            </a:extLst>
          </p:cNvPr>
          <p:cNvSpPr/>
          <p:nvPr/>
        </p:nvSpPr>
        <p:spPr>
          <a:xfrm>
            <a:off x="5633922" y="2587314"/>
            <a:ext cx="1463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IndexCount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36330E1A-DEBE-4147-B267-F696E437F983}"/>
              </a:ext>
            </a:extLst>
          </p:cNvPr>
          <p:cNvSpPr/>
          <p:nvPr/>
        </p:nvSpPr>
        <p:spPr>
          <a:xfrm>
            <a:off x="5635704" y="2156481"/>
            <a:ext cx="1842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HashSlotCount</a:t>
            </a:r>
            <a:endParaRPr lang="zh-CN" altLang="en-US" dirty="0"/>
          </a:p>
        </p:txBody>
      </p:sp>
      <p:sp>
        <p:nvSpPr>
          <p:cNvPr id="168" name="箭头: 右 167">
            <a:extLst>
              <a:ext uri="{FF2B5EF4-FFF2-40B4-BE49-F238E27FC236}">
                <a16:creationId xmlns:a16="http://schemas.microsoft.com/office/drawing/2014/main" id="{5ED01631-456C-4648-A04E-30667F0BE565}"/>
              </a:ext>
            </a:extLst>
          </p:cNvPr>
          <p:cNvSpPr/>
          <p:nvPr/>
        </p:nvSpPr>
        <p:spPr>
          <a:xfrm>
            <a:off x="2713960" y="1485050"/>
            <a:ext cx="1442937" cy="382446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D5E4E2B0-01C4-455F-8ECD-911AF75AE4D7}"/>
              </a:ext>
            </a:extLst>
          </p:cNvPr>
          <p:cNvCxnSpPr>
            <a:cxnSpLocks/>
          </p:cNvCxnSpPr>
          <p:nvPr/>
        </p:nvCxnSpPr>
        <p:spPr>
          <a:xfrm flipV="1">
            <a:off x="3325647" y="3518505"/>
            <a:ext cx="0" cy="724563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77119CF3-E910-48ED-804B-B8425CDC5EEB}"/>
              </a:ext>
            </a:extLst>
          </p:cNvPr>
          <p:cNvCxnSpPr>
            <a:cxnSpLocks/>
          </p:cNvCxnSpPr>
          <p:nvPr/>
        </p:nvCxnSpPr>
        <p:spPr>
          <a:xfrm>
            <a:off x="3325647" y="4243068"/>
            <a:ext cx="1190309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7" name="矩形 186">
            <a:extLst>
              <a:ext uri="{FF2B5EF4-FFF2-40B4-BE49-F238E27FC236}">
                <a16:creationId xmlns:a16="http://schemas.microsoft.com/office/drawing/2014/main" id="{0D3D64DD-17A5-42A8-AA6C-FA596C497BFE}"/>
              </a:ext>
            </a:extLst>
          </p:cNvPr>
          <p:cNvSpPr/>
          <p:nvPr/>
        </p:nvSpPr>
        <p:spPr>
          <a:xfrm>
            <a:off x="3625466" y="6132485"/>
            <a:ext cx="1105418" cy="48252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4995FA03-ED9F-40B1-B080-1CCD61843A4F}"/>
              </a:ext>
            </a:extLst>
          </p:cNvPr>
          <p:cNvSpPr txBox="1"/>
          <p:nvPr/>
        </p:nvSpPr>
        <p:spPr>
          <a:xfrm>
            <a:off x="3725565" y="6221754"/>
            <a:ext cx="1166933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KeyHash</a:t>
            </a:r>
            <a:endParaRPr kumimoji="0" lang="zh-CN" alt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F3BF37A4-D06E-43F4-A997-80B5C2B64A20}"/>
              </a:ext>
            </a:extLst>
          </p:cNvPr>
          <p:cNvCxnSpPr>
            <a:cxnSpLocks/>
          </p:cNvCxnSpPr>
          <p:nvPr/>
        </p:nvCxnSpPr>
        <p:spPr>
          <a:xfrm>
            <a:off x="2069228" y="5316444"/>
            <a:ext cx="1162482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2A417EB9-D6F4-45F3-AD1D-D47C40A7B65B}"/>
              </a:ext>
            </a:extLst>
          </p:cNvPr>
          <p:cNvSpPr/>
          <p:nvPr/>
        </p:nvSpPr>
        <p:spPr>
          <a:xfrm>
            <a:off x="4727002" y="6132484"/>
            <a:ext cx="1105418" cy="48252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9AF57A1-DEB9-4C9C-B0DC-04A283DB9F33}"/>
              </a:ext>
            </a:extLst>
          </p:cNvPr>
          <p:cNvSpPr txBox="1"/>
          <p:nvPr/>
        </p:nvSpPr>
        <p:spPr>
          <a:xfrm>
            <a:off x="4809090" y="6212166"/>
            <a:ext cx="993219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PhyOffset</a:t>
            </a:r>
            <a:endParaRPr kumimoji="0" lang="zh-CN" alt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478EEC14-D0DE-48C7-9230-9D83D64D3C9A}"/>
              </a:ext>
            </a:extLst>
          </p:cNvPr>
          <p:cNvSpPr/>
          <p:nvPr/>
        </p:nvSpPr>
        <p:spPr>
          <a:xfrm>
            <a:off x="5825783" y="6132485"/>
            <a:ext cx="1105418" cy="48252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69CCFEEA-0B69-498D-BAEF-7737D47C1746}"/>
              </a:ext>
            </a:extLst>
          </p:cNvPr>
          <p:cNvSpPr txBox="1"/>
          <p:nvPr/>
        </p:nvSpPr>
        <p:spPr>
          <a:xfrm>
            <a:off x="5823336" y="6222634"/>
            <a:ext cx="1105429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TimeOffset</a:t>
            </a:r>
            <a:endParaRPr kumimoji="0" lang="zh-CN" alt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01449CDC-790B-4337-8927-743118D3E7CC}"/>
              </a:ext>
            </a:extLst>
          </p:cNvPr>
          <p:cNvSpPr/>
          <p:nvPr/>
        </p:nvSpPr>
        <p:spPr>
          <a:xfrm>
            <a:off x="6925166" y="6132485"/>
            <a:ext cx="1105418" cy="48252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6A42BD12-30AE-486D-AB50-2C61CC7222C8}"/>
              </a:ext>
            </a:extLst>
          </p:cNvPr>
          <p:cNvSpPr txBox="1"/>
          <p:nvPr/>
        </p:nvSpPr>
        <p:spPr>
          <a:xfrm>
            <a:off x="7100592" y="6201644"/>
            <a:ext cx="597277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Index</a:t>
            </a:r>
            <a:endParaRPr kumimoji="0" lang="zh-CN" alt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ABE37697-06FF-443C-8293-3C946DC6C26E}"/>
              </a:ext>
            </a:extLst>
          </p:cNvPr>
          <p:cNvSpPr txBox="1"/>
          <p:nvPr/>
        </p:nvSpPr>
        <p:spPr>
          <a:xfrm>
            <a:off x="1922041" y="1498166"/>
            <a:ext cx="3263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40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6F1699E5-429D-4631-B647-5F9E0BC5DD60}"/>
              </a:ext>
            </a:extLst>
          </p:cNvPr>
          <p:cNvSpPr/>
          <p:nvPr/>
        </p:nvSpPr>
        <p:spPr>
          <a:xfrm>
            <a:off x="174697" y="286510"/>
            <a:ext cx="7886118" cy="2907653"/>
          </a:xfrm>
          <a:prstGeom prst="rect">
            <a:avLst/>
          </a:prstGeom>
          <a:noFill/>
          <a:ln w="28575" cap="flat">
            <a:solidFill>
              <a:schemeClr val="accent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0DA808D1-5186-47D8-9896-B2FCC49F8370}"/>
              </a:ext>
            </a:extLst>
          </p:cNvPr>
          <p:cNvSpPr/>
          <p:nvPr/>
        </p:nvSpPr>
        <p:spPr>
          <a:xfrm>
            <a:off x="1404119" y="2821593"/>
            <a:ext cx="1450014" cy="3174562"/>
          </a:xfrm>
          <a:prstGeom prst="rect">
            <a:avLst/>
          </a:prstGeom>
          <a:noFill/>
          <a:ln w="28575" cap="flat">
            <a:solidFill>
              <a:srgbClr val="FFC000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连接符: 曲线 206">
            <a:extLst>
              <a:ext uri="{FF2B5EF4-FFF2-40B4-BE49-F238E27FC236}">
                <a16:creationId xmlns:a16="http://schemas.microsoft.com/office/drawing/2014/main" id="{A44C80E8-A3A8-4A40-8FB5-632972D90E1A}"/>
              </a:ext>
            </a:extLst>
          </p:cNvPr>
          <p:cNvCxnSpPr>
            <a:cxnSpLocks/>
          </p:cNvCxnSpPr>
          <p:nvPr/>
        </p:nvCxnSpPr>
        <p:spPr>
          <a:xfrm rot="10800000">
            <a:off x="3474370" y="4937574"/>
            <a:ext cx="2077255" cy="1182171"/>
          </a:xfrm>
          <a:prstGeom prst="curvedConnector3">
            <a:avLst>
              <a:gd name="adj1" fmla="val 111005"/>
            </a:avLst>
          </a:prstGeom>
          <a:noFill/>
          <a:ln w="28575" cap="flat">
            <a:solidFill>
              <a:srgbClr val="00B050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84ADFFDE-D3A0-4ACB-9514-306B570EC821}"/>
              </a:ext>
            </a:extLst>
          </p:cNvPr>
          <p:cNvSpPr/>
          <p:nvPr/>
        </p:nvSpPr>
        <p:spPr>
          <a:xfrm>
            <a:off x="3158382" y="4419348"/>
            <a:ext cx="5198011" cy="2419642"/>
          </a:xfrm>
          <a:prstGeom prst="rect">
            <a:avLst/>
          </a:prstGeom>
          <a:noFill/>
          <a:ln w="28575" cap="flat">
            <a:solidFill>
              <a:srgbClr val="00B050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9FD656B9-D834-4EB6-952B-CF6E719D02FA}"/>
              </a:ext>
            </a:extLst>
          </p:cNvPr>
          <p:cNvCxnSpPr>
            <a:cxnSpLocks/>
          </p:cNvCxnSpPr>
          <p:nvPr/>
        </p:nvCxnSpPr>
        <p:spPr>
          <a:xfrm>
            <a:off x="785510" y="6383335"/>
            <a:ext cx="3332246" cy="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17B88E52-3D61-4204-A84A-57B6F0720F37}"/>
              </a:ext>
            </a:extLst>
          </p:cNvPr>
          <p:cNvCxnSpPr>
            <a:cxnSpLocks/>
          </p:cNvCxnSpPr>
          <p:nvPr/>
        </p:nvCxnSpPr>
        <p:spPr>
          <a:xfrm flipV="1">
            <a:off x="785510" y="5447055"/>
            <a:ext cx="0" cy="93628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708519CE-5D4E-443F-81A1-D0582C515DC8}"/>
              </a:ext>
            </a:extLst>
          </p:cNvPr>
          <p:cNvSpPr txBox="1"/>
          <p:nvPr/>
        </p:nvSpPr>
        <p:spPr>
          <a:xfrm>
            <a:off x="1287781" y="6373747"/>
            <a:ext cx="169212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KeyHash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% n</a:t>
            </a:r>
          </a:p>
        </p:txBody>
      </p:sp>
    </p:spTree>
    <p:extLst>
      <p:ext uri="{BB962C8B-B14F-4D97-AF65-F5344CB8AC3E}">
        <p14:creationId xmlns:p14="http://schemas.microsoft.com/office/powerpoint/2010/main" val="3459806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5" grpId="0" animBg="1"/>
      <p:bldP spid="211" grpId="0" animBg="1"/>
      <p:bldP spid="2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04365B3-39C6-486E-83F9-097EB64811D8}"/>
              </a:ext>
            </a:extLst>
          </p:cNvPr>
          <p:cNvSpPr/>
          <p:nvPr/>
        </p:nvSpPr>
        <p:spPr bwMode="auto">
          <a:xfrm>
            <a:off x="1787228" y="5632810"/>
            <a:ext cx="5841481" cy="963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9B70481-1616-4A24-BED9-C57F87CB2E7E}"/>
              </a:ext>
            </a:extLst>
          </p:cNvPr>
          <p:cNvSpPr/>
          <p:nvPr/>
        </p:nvSpPr>
        <p:spPr bwMode="auto">
          <a:xfrm>
            <a:off x="1787228" y="2426299"/>
            <a:ext cx="5841481" cy="2957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74247A-FEFB-494A-BD4A-0E62E3D5C5F9}"/>
              </a:ext>
            </a:extLst>
          </p:cNvPr>
          <p:cNvSpPr/>
          <p:nvPr/>
        </p:nvSpPr>
        <p:spPr bwMode="auto">
          <a:xfrm>
            <a:off x="1769653" y="292209"/>
            <a:ext cx="5832207" cy="1939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灯片编号占位符 1">
            <a:extLst>
              <a:ext uri="{FF2B5EF4-FFF2-40B4-BE49-F238E27FC236}">
                <a16:creationId xmlns:a16="http://schemas.microsoft.com/office/drawing/2014/main" id="{D7748776-E7E0-4841-AC05-D5C867AA0F8B}"/>
              </a:ext>
            </a:extLst>
          </p:cNvPr>
          <p:cNvSpPr txBox="1">
            <a:spLocks/>
          </p:cNvSpPr>
          <p:nvPr/>
        </p:nvSpPr>
        <p:spPr>
          <a:xfrm>
            <a:off x="11788775" y="6315075"/>
            <a:ext cx="40005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1pPr>
            <a:lvl2pPr marL="742950" marR="0" indent="-28575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2pPr>
            <a:lvl3pPr marL="1143000" marR="0" indent="-22860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3pPr>
            <a:lvl4pPr marL="1600200" marR="0" indent="-22860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4pPr>
            <a:lvl5pPr marL="2057400" marR="0" indent="-22860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5pPr>
            <a:lvl6pPr marL="2514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6pPr>
            <a:lvl7pPr marL="29718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7pPr>
            <a:lvl8pPr marL="3429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8pPr>
            <a:lvl9pPr marL="3886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86D77CF7-EB69-490C-B7A8-F508A9667399}" type="slidenum">
              <a:rPr lang="en-US" altLang="zh-CN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21</a:t>
            </a:fld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AC2898-C2A9-423A-8E50-BC8A369DB1E3}"/>
              </a:ext>
            </a:extLst>
          </p:cNvPr>
          <p:cNvSpPr/>
          <p:nvPr/>
        </p:nvSpPr>
        <p:spPr bwMode="auto">
          <a:xfrm>
            <a:off x="1891860" y="5827781"/>
            <a:ext cx="2572416" cy="63023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MappedFile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23DB39D-5B91-4491-86F5-2A693ADA008D}"/>
              </a:ext>
            </a:extLst>
          </p:cNvPr>
          <p:cNvSpPr/>
          <p:nvPr/>
        </p:nvSpPr>
        <p:spPr bwMode="auto">
          <a:xfrm>
            <a:off x="1915678" y="4023155"/>
            <a:ext cx="553694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MappedFileQueue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FC687E-20FC-408B-A5D1-78F5F12948D6}"/>
              </a:ext>
            </a:extLst>
          </p:cNvPr>
          <p:cNvSpPr/>
          <p:nvPr/>
        </p:nvSpPr>
        <p:spPr bwMode="auto">
          <a:xfrm>
            <a:off x="4832854" y="5800153"/>
            <a:ext cx="2572415" cy="63023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MapedByteBuffer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646BDC-92B4-4FE2-9464-7C291DA38672}"/>
              </a:ext>
            </a:extLst>
          </p:cNvPr>
          <p:cNvSpPr/>
          <p:nvPr/>
        </p:nvSpPr>
        <p:spPr bwMode="auto">
          <a:xfrm>
            <a:off x="1923754" y="4698782"/>
            <a:ext cx="5536945" cy="6302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TransientStorePool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5AF4F8-D9BB-403D-90EF-5EDCFD3812D3}"/>
              </a:ext>
            </a:extLst>
          </p:cNvPr>
          <p:cNvSpPr/>
          <p:nvPr/>
        </p:nvSpPr>
        <p:spPr bwMode="auto">
          <a:xfrm>
            <a:off x="1979187" y="474013"/>
            <a:ext cx="2572416" cy="630237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SendMessageProcessor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727A0F1-D4A9-44F0-A2DF-AE06B7BDF011}"/>
              </a:ext>
            </a:extLst>
          </p:cNvPr>
          <p:cNvSpPr/>
          <p:nvPr/>
        </p:nvSpPr>
        <p:spPr>
          <a:xfrm>
            <a:off x="1825947" y="3302401"/>
            <a:ext cx="2725656" cy="698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rgbClr val="FF0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73B415-C226-4874-95FB-8934A255C32D}"/>
              </a:ext>
            </a:extLst>
          </p:cNvPr>
          <p:cNvSpPr/>
          <p:nvPr/>
        </p:nvSpPr>
        <p:spPr bwMode="auto">
          <a:xfrm>
            <a:off x="1915678" y="2618860"/>
            <a:ext cx="257241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CommitLog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11270">
            <a:extLst>
              <a:ext uri="{FF2B5EF4-FFF2-40B4-BE49-F238E27FC236}">
                <a16:creationId xmlns:a16="http://schemas.microsoft.com/office/drawing/2014/main" id="{9E737D5E-70AA-4E53-81C5-08447A9C9288}"/>
              </a:ext>
            </a:extLst>
          </p:cNvPr>
          <p:cNvCxnSpPr>
            <a:cxnSpLocks/>
          </p:cNvCxnSpPr>
          <p:nvPr/>
        </p:nvCxnSpPr>
        <p:spPr bwMode="auto">
          <a:xfrm>
            <a:off x="108379" y="2361536"/>
            <a:ext cx="853608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11270">
            <a:extLst>
              <a:ext uri="{FF2B5EF4-FFF2-40B4-BE49-F238E27FC236}">
                <a16:creationId xmlns:a16="http://schemas.microsoft.com/office/drawing/2014/main" id="{7224F157-200A-4E13-8166-880D6EADE8BD}"/>
              </a:ext>
            </a:extLst>
          </p:cNvPr>
          <p:cNvCxnSpPr>
            <a:cxnSpLocks/>
          </p:cNvCxnSpPr>
          <p:nvPr/>
        </p:nvCxnSpPr>
        <p:spPr bwMode="auto">
          <a:xfrm>
            <a:off x="83887" y="5484577"/>
            <a:ext cx="8560580" cy="84137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487A99B-FD8B-4381-B91F-8D63DD04BE01}"/>
              </a:ext>
            </a:extLst>
          </p:cNvPr>
          <p:cNvSpPr txBox="1"/>
          <p:nvPr/>
        </p:nvSpPr>
        <p:spPr>
          <a:xfrm>
            <a:off x="477065" y="1102647"/>
            <a:ext cx="101566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业务层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1498601-C595-43E5-9400-B3706ADD4D78}"/>
              </a:ext>
            </a:extLst>
          </p:cNvPr>
          <p:cNvSpPr txBox="1"/>
          <p:nvPr/>
        </p:nvSpPr>
        <p:spPr>
          <a:xfrm>
            <a:off x="108379" y="3522059"/>
            <a:ext cx="163121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存储逻辑层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F562E01-8552-4AC0-9024-DFFE12CD23CF}"/>
              </a:ext>
            </a:extLst>
          </p:cNvPr>
          <p:cNvSpPr txBox="1"/>
          <p:nvPr/>
        </p:nvSpPr>
        <p:spPr>
          <a:xfrm>
            <a:off x="181477" y="5853412"/>
            <a:ext cx="148694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BF81418-7C37-43D9-9153-1E1FF4E2ED00}"/>
              </a:ext>
            </a:extLst>
          </p:cNvPr>
          <p:cNvSpPr/>
          <p:nvPr/>
        </p:nvSpPr>
        <p:spPr bwMode="auto">
          <a:xfrm>
            <a:off x="4897671" y="2618860"/>
            <a:ext cx="257241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ConsumeQueue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F3F66CF-1793-4BF5-BD11-178F971CFDB0}"/>
              </a:ext>
            </a:extLst>
          </p:cNvPr>
          <p:cNvSpPr/>
          <p:nvPr/>
        </p:nvSpPr>
        <p:spPr>
          <a:xfrm>
            <a:off x="1891861" y="1183434"/>
            <a:ext cx="5530872" cy="893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rgbClr val="FF0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98022E-0165-455B-BED8-012FC05FACEB}"/>
              </a:ext>
            </a:extLst>
          </p:cNvPr>
          <p:cNvSpPr/>
          <p:nvPr/>
        </p:nvSpPr>
        <p:spPr bwMode="auto">
          <a:xfrm>
            <a:off x="1979186" y="1301735"/>
            <a:ext cx="5426083" cy="630237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DefaultMessageStore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8DC6AE-9F34-4BDE-9212-12582C0698A6}"/>
              </a:ext>
            </a:extLst>
          </p:cNvPr>
          <p:cNvSpPr/>
          <p:nvPr/>
        </p:nvSpPr>
        <p:spPr bwMode="auto">
          <a:xfrm>
            <a:off x="1915678" y="3332245"/>
            <a:ext cx="257241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IndexService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4517B3-A521-4419-9CE8-8590A9FD9ED4}"/>
              </a:ext>
            </a:extLst>
          </p:cNvPr>
          <p:cNvSpPr/>
          <p:nvPr/>
        </p:nvSpPr>
        <p:spPr>
          <a:xfrm>
            <a:off x="4782428" y="3294487"/>
            <a:ext cx="2725656" cy="698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rgbClr val="FF0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A0713C-E19D-484A-B3CF-8F7843240186}"/>
              </a:ext>
            </a:extLst>
          </p:cNvPr>
          <p:cNvSpPr/>
          <p:nvPr/>
        </p:nvSpPr>
        <p:spPr bwMode="auto">
          <a:xfrm>
            <a:off x="4880208" y="3309770"/>
            <a:ext cx="257241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IndexFile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6A882A0-6ECA-4C5A-8287-72229B62D899}"/>
              </a:ext>
            </a:extLst>
          </p:cNvPr>
          <p:cNvSpPr/>
          <p:nvPr/>
        </p:nvSpPr>
        <p:spPr>
          <a:xfrm>
            <a:off x="4832854" y="406673"/>
            <a:ext cx="2725656" cy="698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rgbClr val="FF0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F742F70-DFCC-4F3B-9E26-D61C31BBF1D4}"/>
              </a:ext>
            </a:extLst>
          </p:cNvPr>
          <p:cNvSpPr/>
          <p:nvPr/>
        </p:nvSpPr>
        <p:spPr bwMode="auto">
          <a:xfrm>
            <a:off x="4867780" y="457487"/>
            <a:ext cx="2734080" cy="630237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QueryMessageProcessor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7805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">
            <a:extLst>
              <a:ext uri="{FF2B5EF4-FFF2-40B4-BE49-F238E27FC236}">
                <a16:creationId xmlns:a16="http://schemas.microsoft.com/office/drawing/2014/main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65" y="1060505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ReputMessageService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doReput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独立线程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F6AA6-21C3-46DE-8810-6567F7F4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91D022-749A-482F-B01A-7522B23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3D65C9-41DC-4963-8066-E184A04D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5584"/>
            <a:ext cx="248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1300D0-3797-458E-B94B-7DA037B2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7EF10CC7-878A-4232-A4F9-6955B33B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774" y="2163469"/>
            <a:ext cx="851222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457200" lvl="1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CommitLogDispatcherBuildIndex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dispatch(DispatchRequest request)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IndexService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buildIndex(DispatchRequest req)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构建供消息查询系统使用的消息索引数据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0F34A-C1AE-4AAE-85A0-F8587F4F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DBBBDD3-4ECC-48A2-A02A-24FCDF35E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D550F8-3F08-49CF-86F9-5BD7F5E577C9}"/>
              </a:ext>
            </a:extLst>
          </p:cNvPr>
          <p:cNvSpPr txBox="1"/>
          <p:nvPr/>
        </p:nvSpPr>
        <p:spPr>
          <a:xfrm>
            <a:off x="2859354" y="465884"/>
            <a:ext cx="9239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9CD334-3636-4124-AA67-866BFF934A98}"/>
              </a:ext>
            </a:extLst>
          </p:cNvPr>
          <p:cNvSpPr txBox="1"/>
          <p:nvPr/>
        </p:nvSpPr>
        <p:spPr>
          <a:xfrm>
            <a:off x="3727893" y="417974"/>
            <a:ext cx="103489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Index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53584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">
            <a:extLst>
              <a:ext uri="{FF2B5EF4-FFF2-40B4-BE49-F238E27FC236}">
                <a16:creationId xmlns:a16="http://schemas.microsoft.com/office/drawing/2014/main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65" y="1060505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F6AA6-21C3-46DE-8810-6567F7F4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91D022-749A-482F-B01A-7522B23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3D65C9-41DC-4963-8066-E184A04D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5584"/>
            <a:ext cx="248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1300D0-3797-458E-B94B-7DA037B2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7EF10CC7-878A-4232-A4F9-6955B33B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89" y="1441948"/>
            <a:ext cx="851222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457200" lvl="1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broker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生成的消息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客户端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SDK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生成的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UniqueKey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zh-CN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0F34A-C1AE-4AAE-85A0-F8587F4F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DBBBDD3-4ECC-48A2-A02A-24FCDF35E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2A9444F-B687-4551-8FC8-1AE1C6C1A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5308E936-A92D-44CD-AF38-71615B209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1C6AE74C-3C0A-4D1D-8C91-1159CA71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C6DBEEF0-4A4D-4003-BCCB-9310316DE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580" y="67952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消息查询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868109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">
            <a:extLst>
              <a:ext uri="{FF2B5EF4-FFF2-40B4-BE49-F238E27FC236}">
                <a16:creationId xmlns:a16="http://schemas.microsoft.com/office/drawing/2014/main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65" y="1060505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F6AA6-21C3-46DE-8810-6567F7F4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91D022-749A-482F-B01A-7522B23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3D65C9-41DC-4963-8066-E184A04D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5584"/>
            <a:ext cx="248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1300D0-3797-458E-B94B-7DA037B2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7EF10CC7-878A-4232-A4F9-6955B33B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77" y="565666"/>
            <a:ext cx="8512226" cy="766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457200" lvl="1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按照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MessageID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查询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依赖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CommitLog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MQAdminImpl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viewMessage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MQAdminImpl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viewMessage(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final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addr,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final long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phyoffset,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final long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timeoutMillis)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QueryMessageProcessor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viewMessageById(ChannelHandlerContext ctx, RemotingCommand request)</a:t>
            </a:r>
            <a:endParaRPr lang="zh-CN" altLang="zh-CN" sz="4000" dirty="0">
              <a:latin typeface="Arial" panose="020B0604020202020204" pitchFamily="34" charset="0"/>
            </a:endParaRPr>
          </a:p>
          <a:p>
            <a:pPr marL="457200" lvl="1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按照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uniqueKey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/Keys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查询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依赖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CommitLog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MQAdminImpl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queryMessage(String topic, String key,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maxNum,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begin,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en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d,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boolean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isUniqKey)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MQAdminImpl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queryMessage(final String addr,final QueryMessageRequestHeader requestHeader,final long timeoutMillis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final InvokeCallback invokeCallback,final Boolean isUnqiueKey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QueryMessageProcessor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queryMessage(ChannelHandlerContext ctx, RemotingCommand request)</a:t>
            </a:r>
            <a:endParaRPr lang="zh-CN" altLang="zh-CN" sz="4000" dirty="0">
              <a:latin typeface="Arial" panose="020B0604020202020204" pitchFamily="34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zh-CN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0F34A-C1AE-4AAE-85A0-F8587F4F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DBBBDD3-4ECC-48A2-A02A-24FCDF35E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38ABB402-7580-41D5-85F2-EEA1EC599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580" y="67952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消息查询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2A9444F-B687-4551-8FC8-1AE1C6C1A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5308E936-A92D-44CD-AF38-71615B209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1C6AE74C-3C0A-4D1D-8C91-1159CA71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85052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">
            <a:extLst>
              <a:ext uri="{FF2B5EF4-FFF2-40B4-BE49-F238E27FC236}">
                <a16:creationId xmlns:a16="http://schemas.microsoft.com/office/drawing/2014/main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65" y="1060505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F6AA6-21C3-46DE-8810-6567F7F4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91D022-749A-482F-B01A-7522B23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3D65C9-41DC-4963-8066-E184A04D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5584"/>
            <a:ext cx="248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1300D0-3797-458E-B94B-7DA037B2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7EF10CC7-878A-4232-A4F9-6955B33B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972" y="1105922"/>
            <a:ext cx="7903171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457200" lvl="1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lock</a:t>
            </a:r>
          </a:p>
          <a:p>
            <a:pPr mar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DefaultMessageStore.start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abort</a:t>
            </a:r>
          </a:p>
          <a:p>
            <a:pPr mar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getAbortFile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checkpoint</a:t>
            </a:r>
          </a:p>
          <a:p>
            <a:pPr mar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StoreCheckpoint</a:t>
            </a:r>
            <a:endParaRPr lang="zh-CN" altLang="zh-CN" sz="4000" dirty="0">
              <a:latin typeface="Arial" panose="020B0604020202020204" pitchFamily="34" charset="0"/>
            </a:endParaRPr>
          </a:p>
          <a:p>
            <a:pPr marL="457200" lvl="1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0F34A-C1AE-4AAE-85A0-F8587F4F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DBBBDD3-4ECC-48A2-A02A-24FCDF35E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38ABB402-7580-41D5-85F2-EEA1EC599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86" y="376463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其他文件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2A9444F-B687-4551-8FC8-1AE1C6C1A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5308E936-A92D-44CD-AF38-71615B209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1C6AE74C-3C0A-4D1D-8C91-1159CA71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36699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">
            <a:extLst>
              <a:ext uri="{FF2B5EF4-FFF2-40B4-BE49-F238E27FC236}">
                <a16:creationId xmlns:a16="http://schemas.microsoft.com/office/drawing/2014/main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9" y="572036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思考题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F6AA6-21C3-46DE-8810-6567F7F4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91D022-749A-482F-B01A-7522B23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3D65C9-41DC-4963-8066-E184A04D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5584"/>
            <a:ext cx="248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1300D0-3797-458E-B94B-7DA037B2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7EF10CC7-878A-4232-A4F9-6955B33B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80" y="2091906"/>
            <a:ext cx="816840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当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topic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数量增多时，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kafka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的单个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broker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TPS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降低了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个数量级，而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RocketMQ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在海量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topic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的场景下，依然保持较高的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TPS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？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CommitLog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随机读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对性能的影响？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0F34A-C1AE-4AAE-85A0-F8587F4F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97706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F6AA6-21C3-46DE-8810-6567F7F4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91D022-749A-482F-B01A-7522B23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3D65C9-41DC-4963-8066-E184A04D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5584"/>
            <a:ext cx="248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1300D0-3797-458E-B94B-7DA037B2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0F34A-C1AE-4AAE-85A0-F8587F4F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0E495F1-F0E2-40E5-ACB2-A18253D28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084" y="1249478"/>
            <a:ext cx="4909832" cy="493359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D2B5A02-E122-4367-AEA8-28CBE1ADAC6F}"/>
              </a:ext>
            </a:extLst>
          </p:cNvPr>
          <p:cNvSpPr txBox="1"/>
          <p:nvPr/>
        </p:nvSpPr>
        <p:spPr>
          <a:xfrm>
            <a:off x="2040675" y="6160606"/>
            <a:ext cx="724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Apache RocketMQ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官微公众号</a:t>
            </a:r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1EB891E5-F7A2-431F-B428-3440F5D97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12643" y="496416"/>
            <a:ext cx="9036050" cy="62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Thanks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2680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">
            <a:extLst>
              <a:ext uri="{FF2B5EF4-FFF2-40B4-BE49-F238E27FC236}">
                <a16:creationId xmlns:a16="http://schemas.microsoft.com/office/drawing/2014/main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9" y="572036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F6AA6-21C3-46DE-8810-6567F7F4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91D022-749A-482F-B01A-7522B23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3D65C9-41DC-4963-8066-E184A04D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5584"/>
            <a:ext cx="248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1300D0-3797-458E-B94B-7DA037B2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0F34A-C1AE-4AAE-85A0-F8587F4F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B1B497F-12C4-4E8C-83AD-723A755D54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238360"/>
              </p:ext>
            </p:extLst>
          </p:nvPr>
        </p:nvGraphicFramePr>
        <p:xfrm>
          <a:off x="3194740" y="2421808"/>
          <a:ext cx="18653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包装程序外壳对象" showAsIcon="1" r:id="rId4" imgW="1865520" imgH="473040" progId="Package">
                  <p:embed/>
                </p:oleObj>
              </mc:Choice>
              <mc:Fallback>
                <p:oleObj name="包装程序外壳对象" showAsIcon="1" r:id="rId4" imgW="1865520" imgH="473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94740" y="2421808"/>
                        <a:ext cx="1865313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576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">
            <a:extLst>
              <a:ext uri="{FF2B5EF4-FFF2-40B4-BE49-F238E27FC236}">
                <a16:creationId xmlns:a16="http://schemas.microsoft.com/office/drawing/2014/main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9" y="572036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思考题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F6AA6-21C3-46DE-8810-6567F7F4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91D022-749A-482F-B01A-7522B23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3D65C9-41DC-4963-8066-E184A04D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5584"/>
            <a:ext cx="248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1300D0-3797-458E-B94B-7DA037B2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7EF10CC7-878A-4232-A4F9-6955B33B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42" y="2091906"/>
            <a:ext cx="816840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当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topic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数量增多到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100+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时，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kafka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的单个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broker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TPS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降低了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个数量级，而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RocketMQ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在海量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topic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的场景下，依然保持较高的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TPS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？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CommitLog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随机读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对性能的影响？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0F34A-C1AE-4AAE-85A0-F8587F4F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6867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">
            <a:extLst>
              <a:ext uri="{FF2B5EF4-FFF2-40B4-BE49-F238E27FC236}">
                <a16:creationId xmlns:a16="http://schemas.microsoft.com/office/drawing/2014/main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5518" y="574741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消息存储技术选型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F6AA6-21C3-46DE-8810-6567F7F4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91D022-749A-482F-B01A-7522B23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3D65C9-41DC-4963-8066-E184A04D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5584"/>
            <a:ext cx="248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1300D0-3797-458E-B94B-7DA037B2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7EF10CC7-878A-4232-A4F9-6955B33B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83" y="2148651"/>
            <a:ext cx="816840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lv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分布式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KV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存储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LevelDB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RocksDB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Redis)</a:t>
            </a:r>
          </a:p>
          <a:p>
            <a:pPr marL="0" indent="0" eaLnBrk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NewSQL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存储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TiDB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文件系统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RocketMQ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Kafka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RabbitMQ)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0F34A-C1AE-4AAE-85A0-F8587F4F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3946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>
            <a:extLst>
              <a:ext uri="{FF2B5EF4-FFF2-40B4-BE49-F238E27FC236}">
                <a16:creationId xmlns:a16="http://schemas.microsoft.com/office/drawing/2014/main" id="{2AF1BE6A-9F3E-4E0C-9C4D-4794054C52DC}"/>
              </a:ext>
            </a:extLst>
          </p:cNvPr>
          <p:cNvSpPr/>
          <p:nvPr/>
        </p:nvSpPr>
        <p:spPr>
          <a:xfrm>
            <a:off x="2418239" y="1011334"/>
            <a:ext cx="5227148" cy="684865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7030A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AB997DC-490F-41F5-830B-A01AD58CEF65}"/>
              </a:ext>
            </a:extLst>
          </p:cNvPr>
          <p:cNvSpPr/>
          <p:nvPr/>
        </p:nvSpPr>
        <p:spPr>
          <a:xfrm>
            <a:off x="2419000" y="5880530"/>
            <a:ext cx="5241005" cy="630617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7030A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F613756-F98A-41CB-BE60-38C5AB7AECA4}"/>
              </a:ext>
            </a:extLst>
          </p:cNvPr>
          <p:cNvSpPr txBox="1"/>
          <p:nvPr/>
        </p:nvSpPr>
        <p:spPr>
          <a:xfrm>
            <a:off x="2589431" y="5609178"/>
            <a:ext cx="1533431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Topic1-Queue4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D081707-9C42-490A-8F8E-A624FDAECF7B}"/>
              </a:ext>
            </a:extLst>
          </p:cNvPr>
          <p:cNvSpPr/>
          <p:nvPr/>
        </p:nvSpPr>
        <p:spPr>
          <a:xfrm>
            <a:off x="2427468" y="4966125"/>
            <a:ext cx="5241005" cy="704644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7030A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E5EE27D-22F1-41D0-BC0F-2B6ADA5495C8}"/>
              </a:ext>
            </a:extLst>
          </p:cNvPr>
          <p:cNvSpPr txBox="1"/>
          <p:nvPr/>
        </p:nvSpPr>
        <p:spPr>
          <a:xfrm>
            <a:off x="2589432" y="4669662"/>
            <a:ext cx="1533431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Topic1-Queue3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346C992-7435-4597-98BD-DA7461A3B980}"/>
              </a:ext>
            </a:extLst>
          </p:cNvPr>
          <p:cNvSpPr/>
          <p:nvPr/>
        </p:nvSpPr>
        <p:spPr>
          <a:xfrm>
            <a:off x="2435934" y="4049132"/>
            <a:ext cx="5218689" cy="677595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7030A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0F5BE2D-F96B-4C9A-9859-3B221E6D0871}"/>
              </a:ext>
            </a:extLst>
          </p:cNvPr>
          <p:cNvSpPr txBox="1"/>
          <p:nvPr/>
        </p:nvSpPr>
        <p:spPr>
          <a:xfrm>
            <a:off x="2579957" y="3753801"/>
            <a:ext cx="1533431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Topic1-Queue2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ECA2292-CFA5-462D-AA37-13B5C5AB1312}"/>
              </a:ext>
            </a:extLst>
          </p:cNvPr>
          <p:cNvSpPr/>
          <p:nvPr/>
        </p:nvSpPr>
        <p:spPr>
          <a:xfrm>
            <a:off x="2429620" y="3043969"/>
            <a:ext cx="5227148" cy="684865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7030A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A278EA-2AD9-47C5-BF67-5E80B4929CF7}"/>
              </a:ext>
            </a:extLst>
          </p:cNvPr>
          <p:cNvSpPr/>
          <p:nvPr/>
        </p:nvSpPr>
        <p:spPr>
          <a:xfrm>
            <a:off x="2567213" y="1100305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 2050">
            <a:extLst>
              <a:ext uri="{FF2B5EF4-FFF2-40B4-BE49-F238E27FC236}">
                <a16:creationId xmlns:a16="http://schemas.microsoft.com/office/drawing/2014/main" id="{74064FBB-7854-41E2-AACB-DC264AEBC783}"/>
              </a:ext>
            </a:extLst>
          </p:cNvPr>
          <p:cNvSpPr/>
          <p:nvPr/>
        </p:nvSpPr>
        <p:spPr bwMode="auto">
          <a:xfrm flipH="1">
            <a:off x="482385" y="846505"/>
            <a:ext cx="400346" cy="1008148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ln w="9525">
            <a:solidFill>
              <a:schemeClr val="tx1"/>
            </a:solidFill>
            <a:rou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D013A1AB-7A17-4396-B4B9-2DBEECDCC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35" y="1913975"/>
            <a:ext cx="132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 </a:t>
            </a:r>
            <a:r>
              <a:rPr lang="en-US" altLang="zh-CN" sz="1800" dirty="0" err="1"/>
              <a:t>RocketMQ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   Producer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264FD47-E26C-43B0-B963-3287F21C0003}"/>
              </a:ext>
            </a:extLst>
          </p:cNvPr>
          <p:cNvCxnSpPr/>
          <p:nvPr/>
        </p:nvCxnSpPr>
        <p:spPr>
          <a:xfrm>
            <a:off x="874081" y="1477779"/>
            <a:ext cx="84656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8644D83-77A5-471A-9A60-AA47A6D49CED}"/>
              </a:ext>
            </a:extLst>
          </p:cNvPr>
          <p:cNvCxnSpPr>
            <a:cxnSpLocks/>
          </p:cNvCxnSpPr>
          <p:nvPr/>
        </p:nvCxnSpPr>
        <p:spPr>
          <a:xfrm>
            <a:off x="1729297" y="1473853"/>
            <a:ext cx="0" cy="73484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0C731EC-D9EB-4186-86FC-A1AE5764F3C9}"/>
              </a:ext>
            </a:extLst>
          </p:cNvPr>
          <p:cNvCxnSpPr>
            <a:cxnSpLocks/>
          </p:cNvCxnSpPr>
          <p:nvPr/>
        </p:nvCxnSpPr>
        <p:spPr>
          <a:xfrm>
            <a:off x="1729114" y="2204561"/>
            <a:ext cx="5241009" cy="325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B0E2A10-C1D8-4BD8-877B-ECE98EBF3B47}"/>
              </a:ext>
            </a:extLst>
          </p:cNvPr>
          <p:cNvCxnSpPr>
            <a:cxnSpLocks/>
          </p:cNvCxnSpPr>
          <p:nvPr/>
        </p:nvCxnSpPr>
        <p:spPr>
          <a:xfrm flipV="1">
            <a:off x="6953005" y="1631513"/>
            <a:ext cx="0" cy="61671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C555C51-621C-410A-B0F3-FC06984DDA23}"/>
              </a:ext>
            </a:extLst>
          </p:cNvPr>
          <p:cNvSpPr txBox="1"/>
          <p:nvPr/>
        </p:nvSpPr>
        <p:spPr>
          <a:xfrm>
            <a:off x="2650863" y="1162349"/>
            <a:ext cx="1134533" cy="376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C64F694-FB2D-4CF6-997D-0D7327C8DA0F}"/>
              </a:ext>
            </a:extLst>
          </p:cNvPr>
          <p:cNvSpPr/>
          <p:nvPr/>
        </p:nvSpPr>
        <p:spPr>
          <a:xfrm>
            <a:off x="3820565" y="1100305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47F87F0-A5C6-416C-BFDD-1207EE18543B}"/>
              </a:ext>
            </a:extLst>
          </p:cNvPr>
          <p:cNvSpPr txBox="1"/>
          <p:nvPr/>
        </p:nvSpPr>
        <p:spPr>
          <a:xfrm>
            <a:off x="3904215" y="1162349"/>
            <a:ext cx="1134533" cy="376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3C51E25-B30C-419B-B9D5-B0013247CA79}"/>
              </a:ext>
            </a:extLst>
          </p:cNvPr>
          <p:cNvSpPr/>
          <p:nvPr/>
        </p:nvSpPr>
        <p:spPr>
          <a:xfrm>
            <a:off x="5073917" y="1100305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B346C40-2401-42A1-86AE-06828A672F9C}"/>
              </a:ext>
            </a:extLst>
          </p:cNvPr>
          <p:cNvSpPr txBox="1"/>
          <p:nvPr/>
        </p:nvSpPr>
        <p:spPr>
          <a:xfrm>
            <a:off x="5109086" y="1162349"/>
            <a:ext cx="1134533" cy="376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4B13C0F-264F-4679-AB3D-AAC34F237E22}"/>
              </a:ext>
            </a:extLst>
          </p:cNvPr>
          <p:cNvSpPr/>
          <p:nvPr/>
        </p:nvSpPr>
        <p:spPr>
          <a:xfrm>
            <a:off x="6318046" y="1096852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663204E-F343-4D35-B829-2C011702346B}"/>
              </a:ext>
            </a:extLst>
          </p:cNvPr>
          <p:cNvSpPr txBox="1"/>
          <p:nvPr/>
        </p:nvSpPr>
        <p:spPr>
          <a:xfrm>
            <a:off x="6386257" y="1162349"/>
            <a:ext cx="13548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Message…n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21C399F-43F6-4782-B362-BF0891E53A6C}"/>
              </a:ext>
            </a:extLst>
          </p:cNvPr>
          <p:cNvSpPr/>
          <p:nvPr/>
        </p:nvSpPr>
        <p:spPr>
          <a:xfrm>
            <a:off x="2551040" y="3138130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0C24991-0D8F-4A02-9E9D-984F2D7179D1}"/>
              </a:ext>
            </a:extLst>
          </p:cNvPr>
          <p:cNvSpPr txBox="1"/>
          <p:nvPr/>
        </p:nvSpPr>
        <p:spPr>
          <a:xfrm>
            <a:off x="2634690" y="3200174"/>
            <a:ext cx="1134533" cy="376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0BEE07-D783-421B-B37D-3785E0035ED0}"/>
              </a:ext>
            </a:extLst>
          </p:cNvPr>
          <p:cNvSpPr/>
          <p:nvPr/>
        </p:nvSpPr>
        <p:spPr>
          <a:xfrm>
            <a:off x="3804392" y="3138130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9521D05-E7EF-42E8-B3A2-41BA1DB6BFAF}"/>
              </a:ext>
            </a:extLst>
          </p:cNvPr>
          <p:cNvSpPr txBox="1"/>
          <p:nvPr/>
        </p:nvSpPr>
        <p:spPr>
          <a:xfrm>
            <a:off x="3888042" y="3200174"/>
            <a:ext cx="1134533" cy="376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677176F-D347-4DA7-9B73-5DD54BED09B3}"/>
              </a:ext>
            </a:extLst>
          </p:cNvPr>
          <p:cNvSpPr/>
          <p:nvPr/>
        </p:nvSpPr>
        <p:spPr>
          <a:xfrm>
            <a:off x="5057744" y="3138130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02106CC-5628-4930-88F2-C954CB099637}"/>
              </a:ext>
            </a:extLst>
          </p:cNvPr>
          <p:cNvSpPr txBox="1"/>
          <p:nvPr/>
        </p:nvSpPr>
        <p:spPr>
          <a:xfrm>
            <a:off x="5092913" y="3200174"/>
            <a:ext cx="1134533" cy="376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77158C4-8226-42E4-AFA7-C972BC78F7CB}"/>
              </a:ext>
            </a:extLst>
          </p:cNvPr>
          <p:cNvSpPr/>
          <p:nvPr/>
        </p:nvSpPr>
        <p:spPr>
          <a:xfrm>
            <a:off x="6301873" y="3134677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77E2E58-0B2E-479D-9402-DECCBF5BE4D3}"/>
              </a:ext>
            </a:extLst>
          </p:cNvPr>
          <p:cNvSpPr txBox="1"/>
          <p:nvPr/>
        </p:nvSpPr>
        <p:spPr>
          <a:xfrm>
            <a:off x="6370084" y="3200174"/>
            <a:ext cx="13548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Message…n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4C5AC26-B65E-4FF8-B9D7-5B2A3A415473}"/>
              </a:ext>
            </a:extLst>
          </p:cNvPr>
          <p:cNvSpPr/>
          <p:nvPr/>
        </p:nvSpPr>
        <p:spPr>
          <a:xfrm>
            <a:off x="2541817" y="4123131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89B1606-571F-4C57-847A-7F88063DA2A5}"/>
              </a:ext>
            </a:extLst>
          </p:cNvPr>
          <p:cNvSpPr txBox="1"/>
          <p:nvPr/>
        </p:nvSpPr>
        <p:spPr>
          <a:xfrm>
            <a:off x="2625467" y="4185175"/>
            <a:ext cx="1134533" cy="376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1AE1B7F-6246-4290-9765-9F5B483D65D2}"/>
              </a:ext>
            </a:extLst>
          </p:cNvPr>
          <p:cNvSpPr/>
          <p:nvPr/>
        </p:nvSpPr>
        <p:spPr>
          <a:xfrm>
            <a:off x="3795169" y="4123131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1F81302-FAE0-4523-A405-930220B96211}"/>
              </a:ext>
            </a:extLst>
          </p:cNvPr>
          <p:cNvSpPr txBox="1"/>
          <p:nvPr/>
        </p:nvSpPr>
        <p:spPr>
          <a:xfrm>
            <a:off x="3878819" y="4185175"/>
            <a:ext cx="1134533" cy="376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121A37A-A87D-413A-8E19-E70E476F6191}"/>
              </a:ext>
            </a:extLst>
          </p:cNvPr>
          <p:cNvSpPr/>
          <p:nvPr/>
        </p:nvSpPr>
        <p:spPr>
          <a:xfrm>
            <a:off x="5048521" y="4123131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30346C3-2BF5-462E-A972-00D28DD63B6D}"/>
              </a:ext>
            </a:extLst>
          </p:cNvPr>
          <p:cNvSpPr txBox="1"/>
          <p:nvPr/>
        </p:nvSpPr>
        <p:spPr>
          <a:xfrm>
            <a:off x="5083690" y="4185175"/>
            <a:ext cx="1134533" cy="376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6F62772-CC35-49AC-BCA6-B17D9D6BB012}"/>
              </a:ext>
            </a:extLst>
          </p:cNvPr>
          <p:cNvSpPr/>
          <p:nvPr/>
        </p:nvSpPr>
        <p:spPr>
          <a:xfrm>
            <a:off x="6292650" y="4119678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86AC606-A6C0-404C-969C-1FDD15E514ED}"/>
              </a:ext>
            </a:extLst>
          </p:cNvPr>
          <p:cNvSpPr txBox="1"/>
          <p:nvPr/>
        </p:nvSpPr>
        <p:spPr>
          <a:xfrm>
            <a:off x="6360861" y="4185175"/>
            <a:ext cx="13548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Message…n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8D6403F-23FE-4219-9275-DAFAD29861D7}"/>
              </a:ext>
            </a:extLst>
          </p:cNvPr>
          <p:cNvSpPr/>
          <p:nvPr/>
        </p:nvSpPr>
        <p:spPr>
          <a:xfrm>
            <a:off x="2567213" y="5061279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EE68BC7-0984-40B0-8383-AD6DB0AF650D}"/>
              </a:ext>
            </a:extLst>
          </p:cNvPr>
          <p:cNvSpPr txBox="1"/>
          <p:nvPr/>
        </p:nvSpPr>
        <p:spPr>
          <a:xfrm>
            <a:off x="2650863" y="5123323"/>
            <a:ext cx="1134533" cy="376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083902F-E08F-4BB4-9876-63D5C3DE8C4A}"/>
              </a:ext>
            </a:extLst>
          </p:cNvPr>
          <p:cNvSpPr/>
          <p:nvPr/>
        </p:nvSpPr>
        <p:spPr>
          <a:xfrm>
            <a:off x="3820565" y="5061279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A8271BC-20E2-4484-B182-09234FECD7B7}"/>
              </a:ext>
            </a:extLst>
          </p:cNvPr>
          <p:cNvSpPr txBox="1"/>
          <p:nvPr/>
        </p:nvSpPr>
        <p:spPr>
          <a:xfrm>
            <a:off x="3904215" y="5123323"/>
            <a:ext cx="1134533" cy="376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C9A52C9-03D0-4429-ADFE-7C3A6BF21F5B}"/>
              </a:ext>
            </a:extLst>
          </p:cNvPr>
          <p:cNvSpPr/>
          <p:nvPr/>
        </p:nvSpPr>
        <p:spPr>
          <a:xfrm>
            <a:off x="5073917" y="5061279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513D2D2-5514-49AF-9920-0F78E2B02E02}"/>
              </a:ext>
            </a:extLst>
          </p:cNvPr>
          <p:cNvSpPr txBox="1"/>
          <p:nvPr/>
        </p:nvSpPr>
        <p:spPr>
          <a:xfrm>
            <a:off x="5109086" y="5123323"/>
            <a:ext cx="1134533" cy="376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E9A6A5F-89E9-4226-AC3D-BCF6752A10EA}"/>
              </a:ext>
            </a:extLst>
          </p:cNvPr>
          <p:cNvSpPr/>
          <p:nvPr/>
        </p:nvSpPr>
        <p:spPr>
          <a:xfrm>
            <a:off x="6318046" y="5057826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FFA8F4C-6291-485A-A114-46A1EBC9565E}"/>
              </a:ext>
            </a:extLst>
          </p:cNvPr>
          <p:cNvSpPr txBox="1"/>
          <p:nvPr/>
        </p:nvSpPr>
        <p:spPr>
          <a:xfrm>
            <a:off x="6386257" y="5123323"/>
            <a:ext cx="13548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Message…n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6E28B44-68D2-4C1C-8716-CEB95E170796}"/>
              </a:ext>
            </a:extLst>
          </p:cNvPr>
          <p:cNvSpPr/>
          <p:nvPr/>
        </p:nvSpPr>
        <p:spPr>
          <a:xfrm>
            <a:off x="2567213" y="5944684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7CCC7F0-1C28-4E9A-A013-0BE53C735FCA}"/>
              </a:ext>
            </a:extLst>
          </p:cNvPr>
          <p:cNvSpPr txBox="1"/>
          <p:nvPr/>
        </p:nvSpPr>
        <p:spPr>
          <a:xfrm>
            <a:off x="2650863" y="6006728"/>
            <a:ext cx="1134533" cy="376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2020E79-6A28-4DB6-B831-9CF59B2A5A86}"/>
              </a:ext>
            </a:extLst>
          </p:cNvPr>
          <p:cNvSpPr/>
          <p:nvPr/>
        </p:nvSpPr>
        <p:spPr>
          <a:xfrm>
            <a:off x="3820565" y="5944684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87FBDD1-11C0-4546-9940-E1E6DB42B280}"/>
              </a:ext>
            </a:extLst>
          </p:cNvPr>
          <p:cNvSpPr txBox="1"/>
          <p:nvPr/>
        </p:nvSpPr>
        <p:spPr>
          <a:xfrm>
            <a:off x="3904215" y="6006728"/>
            <a:ext cx="1134533" cy="376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63119B75-96E8-40D5-B8FA-AB3F23211BB7}"/>
              </a:ext>
            </a:extLst>
          </p:cNvPr>
          <p:cNvSpPr/>
          <p:nvPr/>
        </p:nvSpPr>
        <p:spPr>
          <a:xfrm>
            <a:off x="5073917" y="5944684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B53CDBC-A6CC-41D8-8629-0AF4AF60E606}"/>
              </a:ext>
            </a:extLst>
          </p:cNvPr>
          <p:cNvSpPr txBox="1"/>
          <p:nvPr/>
        </p:nvSpPr>
        <p:spPr>
          <a:xfrm>
            <a:off x="5109086" y="6006728"/>
            <a:ext cx="1134533" cy="376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576D5D8-D54E-4260-B712-9785D4031F05}"/>
              </a:ext>
            </a:extLst>
          </p:cNvPr>
          <p:cNvSpPr/>
          <p:nvPr/>
        </p:nvSpPr>
        <p:spPr>
          <a:xfrm>
            <a:off x="6318046" y="5941231"/>
            <a:ext cx="1253352" cy="5005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314D7A3-6EF2-4EFC-A0ED-CE4CC6BCC5B7}"/>
              </a:ext>
            </a:extLst>
          </p:cNvPr>
          <p:cNvSpPr txBox="1"/>
          <p:nvPr/>
        </p:nvSpPr>
        <p:spPr>
          <a:xfrm>
            <a:off x="6386257" y="6006728"/>
            <a:ext cx="13548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Message…n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0DCEF547-8B40-43A7-9C36-4536DD47B156}"/>
              </a:ext>
            </a:extLst>
          </p:cNvPr>
          <p:cNvCxnSpPr>
            <a:cxnSpLocks/>
          </p:cNvCxnSpPr>
          <p:nvPr/>
        </p:nvCxnSpPr>
        <p:spPr>
          <a:xfrm>
            <a:off x="1977796" y="3389544"/>
            <a:ext cx="0" cy="280472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6CDD8BF-AD4A-4EC6-BBD3-C43AB2042C20}"/>
              </a:ext>
            </a:extLst>
          </p:cNvPr>
          <p:cNvCxnSpPr/>
          <p:nvPr/>
        </p:nvCxnSpPr>
        <p:spPr>
          <a:xfrm>
            <a:off x="1977796" y="3392881"/>
            <a:ext cx="482640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D5FC4D93-85E8-433C-BD5A-2F0E9063E824}"/>
              </a:ext>
            </a:extLst>
          </p:cNvPr>
          <p:cNvCxnSpPr/>
          <p:nvPr/>
        </p:nvCxnSpPr>
        <p:spPr>
          <a:xfrm>
            <a:off x="1977796" y="4395938"/>
            <a:ext cx="482640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AC82844-A0B7-480C-8013-8C875E5B1B4C}"/>
              </a:ext>
            </a:extLst>
          </p:cNvPr>
          <p:cNvCxnSpPr/>
          <p:nvPr/>
        </p:nvCxnSpPr>
        <p:spPr>
          <a:xfrm>
            <a:off x="1977796" y="5297886"/>
            <a:ext cx="482640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3FF9D3F1-69D9-45F1-B40D-191678FA868F}"/>
              </a:ext>
            </a:extLst>
          </p:cNvPr>
          <p:cNvCxnSpPr/>
          <p:nvPr/>
        </p:nvCxnSpPr>
        <p:spPr>
          <a:xfrm>
            <a:off x="1977796" y="6193677"/>
            <a:ext cx="482640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88E291B-63F7-4644-AAD6-2A6A53DEF8CB}"/>
              </a:ext>
            </a:extLst>
          </p:cNvPr>
          <p:cNvSpPr txBox="1"/>
          <p:nvPr/>
        </p:nvSpPr>
        <p:spPr>
          <a:xfrm>
            <a:off x="2560263" y="2749125"/>
            <a:ext cx="1533431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Topic1-Queue1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 2050">
            <a:extLst>
              <a:ext uri="{FF2B5EF4-FFF2-40B4-BE49-F238E27FC236}">
                <a16:creationId xmlns:a16="http://schemas.microsoft.com/office/drawing/2014/main" id="{28C904A0-5BC1-4C0B-92BB-CE0014BAFB11}"/>
              </a:ext>
            </a:extLst>
          </p:cNvPr>
          <p:cNvSpPr/>
          <p:nvPr/>
        </p:nvSpPr>
        <p:spPr bwMode="auto">
          <a:xfrm flipH="1">
            <a:off x="474144" y="4338615"/>
            <a:ext cx="400346" cy="1008148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ln w="9525">
            <a:solidFill>
              <a:schemeClr val="tx1"/>
            </a:solidFill>
            <a:rou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22" name="文本框 5">
            <a:extLst>
              <a:ext uri="{FF2B5EF4-FFF2-40B4-BE49-F238E27FC236}">
                <a16:creationId xmlns:a16="http://schemas.microsoft.com/office/drawing/2014/main" id="{A12244FE-F047-4861-BC22-5561CD68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8" y="5347603"/>
            <a:ext cx="132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     Kafka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   Producer</a:t>
            </a:r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0E626FAF-01A4-4089-BD32-59169F452977}"/>
              </a:ext>
            </a:extLst>
          </p:cNvPr>
          <p:cNvCxnSpPr>
            <a:cxnSpLocks/>
          </p:cNvCxnSpPr>
          <p:nvPr/>
        </p:nvCxnSpPr>
        <p:spPr>
          <a:xfrm>
            <a:off x="1005535" y="4854327"/>
            <a:ext cx="975601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F9B7D907-2A78-4654-86B9-79025E993DCE}"/>
              </a:ext>
            </a:extLst>
          </p:cNvPr>
          <p:cNvSpPr txBox="1"/>
          <p:nvPr/>
        </p:nvSpPr>
        <p:spPr>
          <a:xfrm>
            <a:off x="3561085" y="118858"/>
            <a:ext cx="21041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CFB8880-E766-4293-91DB-98C92A47F4BA}"/>
              </a:ext>
            </a:extLst>
          </p:cNvPr>
          <p:cNvSpPr txBox="1"/>
          <p:nvPr/>
        </p:nvSpPr>
        <p:spPr>
          <a:xfrm>
            <a:off x="7831974" y="1095031"/>
            <a:ext cx="131702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 Log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E158E89-DCD4-4047-8855-8E91ECBEC53D}"/>
              </a:ext>
            </a:extLst>
          </p:cNvPr>
          <p:cNvSpPr txBox="1"/>
          <p:nvPr/>
        </p:nvSpPr>
        <p:spPr>
          <a:xfrm>
            <a:off x="7715706" y="3200174"/>
            <a:ext cx="146770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Log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1AA9083E-ECAB-419E-B674-43CE7992884D}"/>
              </a:ext>
            </a:extLst>
          </p:cNvPr>
          <p:cNvSpPr txBox="1"/>
          <p:nvPr/>
        </p:nvSpPr>
        <p:spPr>
          <a:xfrm>
            <a:off x="7741102" y="4138561"/>
            <a:ext cx="146770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Log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C46E00E-A17D-460F-869B-6CC48E90EB8E}"/>
              </a:ext>
            </a:extLst>
          </p:cNvPr>
          <p:cNvSpPr txBox="1"/>
          <p:nvPr/>
        </p:nvSpPr>
        <p:spPr>
          <a:xfrm>
            <a:off x="7685124" y="5099674"/>
            <a:ext cx="146770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Log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6EF15E9-E7A0-4EBD-8162-8265134F9443}"/>
              </a:ext>
            </a:extLst>
          </p:cNvPr>
          <p:cNvSpPr txBox="1"/>
          <p:nvPr/>
        </p:nvSpPr>
        <p:spPr>
          <a:xfrm>
            <a:off x="7724929" y="5983079"/>
            <a:ext cx="146770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Log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588044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ABD0114B-75C6-4ED3-92A0-5CD250803E1A}"/>
              </a:ext>
            </a:extLst>
          </p:cNvPr>
          <p:cNvSpPr/>
          <p:nvPr/>
        </p:nvSpPr>
        <p:spPr>
          <a:xfrm>
            <a:off x="4012674" y="2133640"/>
            <a:ext cx="3283889" cy="58567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64483D-BFA0-49D1-A1BA-B672E553E829}"/>
              </a:ext>
            </a:extLst>
          </p:cNvPr>
          <p:cNvSpPr/>
          <p:nvPr/>
        </p:nvSpPr>
        <p:spPr>
          <a:xfrm>
            <a:off x="129788" y="1269274"/>
            <a:ext cx="1445812" cy="186134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FC2A5A-C0BD-452E-B89D-51D0DAF351A1}"/>
              </a:ext>
            </a:extLst>
          </p:cNvPr>
          <p:cNvSpPr/>
          <p:nvPr/>
        </p:nvSpPr>
        <p:spPr>
          <a:xfrm>
            <a:off x="1742577" y="1889006"/>
            <a:ext cx="866692" cy="428575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文本框 1">
            <a:extLst>
              <a:ext uri="{FF2B5EF4-FFF2-40B4-BE49-F238E27FC236}">
                <a16:creationId xmlns:a16="http://schemas.microsoft.com/office/drawing/2014/main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4770" y="218058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存储架构图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F6AA6-21C3-46DE-8810-6567F7F4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91D022-749A-482F-B01A-7522B23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8" y="7965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3D65C9-41DC-4963-8066-E184A04D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8" y="865816"/>
            <a:ext cx="248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1300D0-3797-458E-B94B-7DA037B2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8" y="7965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0F34A-C1AE-4AAE-85A0-F8587F4F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6429FE-DB8A-4BD0-A0EC-9F11C0990327}"/>
              </a:ext>
            </a:extLst>
          </p:cNvPr>
          <p:cNvSpPr/>
          <p:nvPr/>
        </p:nvSpPr>
        <p:spPr>
          <a:xfrm>
            <a:off x="1893652" y="2059960"/>
            <a:ext cx="548640" cy="341906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6C5F8B0-2337-44F8-8D6C-160A2BD87501}"/>
              </a:ext>
            </a:extLst>
          </p:cNvPr>
          <p:cNvSpPr/>
          <p:nvPr/>
        </p:nvSpPr>
        <p:spPr>
          <a:xfrm>
            <a:off x="1893652" y="2540554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94BD433-563A-4675-94A4-E29FD66ED6A1}"/>
              </a:ext>
            </a:extLst>
          </p:cNvPr>
          <p:cNvSpPr/>
          <p:nvPr/>
        </p:nvSpPr>
        <p:spPr>
          <a:xfrm>
            <a:off x="1893652" y="3034860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9F37DE8-9387-4E60-9542-4BDCADE4B4FF}"/>
              </a:ext>
            </a:extLst>
          </p:cNvPr>
          <p:cNvSpPr/>
          <p:nvPr/>
        </p:nvSpPr>
        <p:spPr>
          <a:xfrm>
            <a:off x="1893653" y="3521215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F2C15CA-E1D5-4209-A666-94110537C546}"/>
              </a:ext>
            </a:extLst>
          </p:cNvPr>
          <p:cNvSpPr/>
          <p:nvPr/>
        </p:nvSpPr>
        <p:spPr>
          <a:xfrm>
            <a:off x="1893653" y="4015521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77D7DF3-CB9C-4C4E-AB6A-2F348D7FF65F}"/>
              </a:ext>
            </a:extLst>
          </p:cNvPr>
          <p:cNvSpPr/>
          <p:nvPr/>
        </p:nvSpPr>
        <p:spPr>
          <a:xfrm>
            <a:off x="1893653" y="4509827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920888B-CA26-4445-9ADF-91579EC6343D}"/>
              </a:ext>
            </a:extLst>
          </p:cNvPr>
          <p:cNvSpPr/>
          <p:nvPr/>
        </p:nvSpPr>
        <p:spPr>
          <a:xfrm>
            <a:off x="1893653" y="5004133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2818F87-5C3C-49DD-8E5B-25C1E409547D}"/>
              </a:ext>
            </a:extLst>
          </p:cNvPr>
          <p:cNvSpPr/>
          <p:nvPr/>
        </p:nvSpPr>
        <p:spPr>
          <a:xfrm>
            <a:off x="1893653" y="5567811"/>
            <a:ext cx="548640" cy="34190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5781DF7-02AF-4475-AADE-E9D6300AED52}"/>
              </a:ext>
            </a:extLst>
          </p:cNvPr>
          <p:cNvSpPr/>
          <p:nvPr/>
        </p:nvSpPr>
        <p:spPr>
          <a:xfrm>
            <a:off x="225203" y="194434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B35A9F7-3070-43C9-9773-1C4E0A8AFF6E}"/>
              </a:ext>
            </a:extLst>
          </p:cNvPr>
          <p:cNvSpPr/>
          <p:nvPr/>
        </p:nvSpPr>
        <p:spPr>
          <a:xfrm>
            <a:off x="225203" y="2520285"/>
            <a:ext cx="372386" cy="43533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050707-F2BC-4731-9067-6F2304825471}"/>
              </a:ext>
            </a:extLst>
          </p:cNvPr>
          <p:cNvSpPr txBox="1"/>
          <p:nvPr/>
        </p:nvSpPr>
        <p:spPr>
          <a:xfrm>
            <a:off x="129788" y="1293330"/>
            <a:ext cx="144526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中图示的</a:t>
            </a:r>
            <a:endParaRPr kumimoji="0" lang="en-US" altLang="zh-CN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几种含义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30483FC-617C-420C-B155-236D1A9996CF}"/>
              </a:ext>
            </a:extLst>
          </p:cNvPr>
          <p:cNvSpPr txBox="1"/>
          <p:nvPr/>
        </p:nvSpPr>
        <p:spPr>
          <a:xfrm>
            <a:off x="636337" y="2059960"/>
            <a:ext cx="93871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已写入的消息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DBA019D-EB8F-4127-9DA3-987B11540FDA}"/>
              </a:ext>
            </a:extLst>
          </p:cNvPr>
          <p:cNvSpPr txBox="1"/>
          <p:nvPr/>
        </p:nvSpPr>
        <p:spPr>
          <a:xfrm>
            <a:off x="636337" y="2607147"/>
            <a:ext cx="93871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待写入的消息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0BDC35E-546B-48F5-9A3E-E72E6451D95F}"/>
              </a:ext>
            </a:extLst>
          </p:cNvPr>
          <p:cNvSpPr/>
          <p:nvPr/>
        </p:nvSpPr>
        <p:spPr>
          <a:xfrm>
            <a:off x="4107426" y="220616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F0EA371-C3B7-46A4-81EB-1909770324F0}"/>
              </a:ext>
            </a:extLst>
          </p:cNvPr>
          <p:cNvSpPr/>
          <p:nvPr/>
        </p:nvSpPr>
        <p:spPr>
          <a:xfrm>
            <a:off x="4655408" y="2202145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2597C2A-82FE-4866-A348-ACCEBBDEFA6A}"/>
              </a:ext>
            </a:extLst>
          </p:cNvPr>
          <p:cNvSpPr/>
          <p:nvPr/>
        </p:nvSpPr>
        <p:spPr>
          <a:xfrm>
            <a:off x="5203390" y="220616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4B3244D-1632-4DB6-980C-557A5231BE07}"/>
              </a:ext>
            </a:extLst>
          </p:cNvPr>
          <p:cNvSpPr/>
          <p:nvPr/>
        </p:nvSpPr>
        <p:spPr>
          <a:xfrm>
            <a:off x="5751372" y="220214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ED40FBC-5865-4AD9-9038-8172EC172C9F}"/>
              </a:ext>
            </a:extLst>
          </p:cNvPr>
          <p:cNvSpPr/>
          <p:nvPr/>
        </p:nvSpPr>
        <p:spPr>
          <a:xfrm>
            <a:off x="6312606" y="2202145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5A1F371-026B-42A6-BCC2-AFE650D014EC}"/>
              </a:ext>
            </a:extLst>
          </p:cNvPr>
          <p:cNvSpPr/>
          <p:nvPr/>
        </p:nvSpPr>
        <p:spPr>
          <a:xfrm>
            <a:off x="6860588" y="2206164"/>
            <a:ext cx="372386" cy="43533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2CCC66D-38E4-45A0-8A32-5D3E92911E1A}"/>
              </a:ext>
            </a:extLst>
          </p:cNvPr>
          <p:cNvSpPr/>
          <p:nvPr/>
        </p:nvSpPr>
        <p:spPr>
          <a:xfrm>
            <a:off x="4038516" y="3945614"/>
            <a:ext cx="3283889" cy="58567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A9385E4-9EB3-47BA-86B9-CE3BCFEEA7D9}"/>
              </a:ext>
            </a:extLst>
          </p:cNvPr>
          <p:cNvSpPr/>
          <p:nvPr/>
        </p:nvSpPr>
        <p:spPr>
          <a:xfrm>
            <a:off x="4133268" y="4018138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CD7440B-FAFF-4E6F-A287-52BE316F873A}"/>
              </a:ext>
            </a:extLst>
          </p:cNvPr>
          <p:cNvSpPr/>
          <p:nvPr/>
        </p:nvSpPr>
        <p:spPr>
          <a:xfrm>
            <a:off x="4681250" y="40141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0AE4968-7C1B-4CCE-A590-0A4FB32355C4}"/>
              </a:ext>
            </a:extLst>
          </p:cNvPr>
          <p:cNvSpPr/>
          <p:nvPr/>
        </p:nvSpPr>
        <p:spPr>
          <a:xfrm>
            <a:off x="5229232" y="4018138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D355FE1-ED62-44FB-A0DB-3670D1C7DEFE}"/>
              </a:ext>
            </a:extLst>
          </p:cNvPr>
          <p:cNvSpPr/>
          <p:nvPr/>
        </p:nvSpPr>
        <p:spPr>
          <a:xfrm>
            <a:off x="5777214" y="4014118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B4F7F33-2632-4B3F-8706-8D4ACA5E938D}"/>
              </a:ext>
            </a:extLst>
          </p:cNvPr>
          <p:cNvSpPr/>
          <p:nvPr/>
        </p:nvSpPr>
        <p:spPr>
          <a:xfrm>
            <a:off x="6338448" y="40141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6E1F7EF-32C8-401A-9ADF-BA1C61A5D628}"/>
              </a:ext>
            </a:extLst>
          </p:cNvPr>
          <p:cNvSpPr/>
          <p:nvPr/>
        </p:nvSpPr>
        <p:spPr>
          <a:xfrm>
            <a:off x="6886430" y="4018138"/>
            <a:ext cx="372386" cy="43533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AD45E60-630C-4A78-91F7-C45AEAA18FCE}"/>
              </a:ext>
            </a:extLst>
          </p:cNvPr>
          <p:cNvSpPr/>
          <p:nvPr/>
        </p:nvSpPr>
        <p:spPr>
          <a:xfrm>
            <a:off x="4072310" y="5620995"/>
            <a:ext cx="3283889" cy="58567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20A4190-DD03-43FE-A5A2-826E8CF5157A}"/>
              </a:ext>
            </a:extLst>
          </p:cNvPr>
          <p:cNvSpPr/>
          <p:nvPr/>
        </p:nvSpPr>
        <p:spPr>
          <a:xfrm>
            <a:off x="4167062" y="56935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3438B1-81CE-4013-869F-BAF1AF2D48F6}"/>
              </a:ext>
            </a:extLst>
          </p:cNvPr>
          <p:cNvSpPr/>
          <p:nvPr/>
        </p:nvSpPr>
        <p:spPr>
          <a:xfrm>
            <a:off x="4715044" y="5689500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11D98AD-3691-41EF-AB61-055A40BA7179}"/>
              </a:ext>
            </a:extLst>
          </p:cNvPr>
          <p:cNvSpPr/>
          <p:nvPr/>
        </p:nvSpPr>
        <p:spPr>
          <a:xfrm>
            <a:off x="5263026" y="56935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B4248A7-3E69-4AA5-94DA-05F9748507C7}"/>
              </a:ext>
            </a:extLst>
          </p:cNvPr>
          <p:cNvSpPr/>
          <p:nvPr/>
        </p:nvSpPr>
        <p:spPr>
          <a:xfrm>
            <a:off x="5811008" y="568949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213E512-110F-4B65-932F-06C4B3DCA418}"/>
              </a:ext>
            </a:extLst>
          </p:cNvPr>
          <p:cNvSpPr/>
          <p:nvPr/>
        </p:nvSpPr>
        <p:spPr>
          <a:xfrm>
            <a:off x="6372242" y="5689500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4220C98-6D2E-476C-83A2-82C2F1E1CEF8}"/>
              </a:ext>
            </a:extLst>
          </p:cNvPr>
          <p:cNvSpPr/>
          <p:nvPr/>
        </p:nvSpPr>
        <p:spPr>
          <a:xfrm>
            <a:off x="6920224" y="56935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36AB3EE-AE63-43C7-8AA8-0965F3BA50D8}"/>
              </a:ext>
            </a:extLst>
          </p:cNvPr>
          <p:cNvSpPr txBox="1"/>
          <p:nvPr/>
        </p:nvSpPr>
        <p:spPr>
          <a:xfrm>
            <a:off x="2853732" y="1303046"/>
            <a:ext cx="16857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CommitLogOffSet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MessageSize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、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TagHashCode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770A5DF-B6D1-4F0C-8D5D-D73A5B49EB61}"/>
              </a:ext>
            </a:extLst>
          </p:cNvPr>
          <p:cNvCxnSpPr>
            <a:cxnSpLocks/>
          </p:cNvCxnSpPr>
          <p:nvPr/>
        </p:nvCxnSpPr>
        <p:spPr>
          <a:xfrm>
            <a:off x="2442293" y="4200186"/>
            <a:ext cx="421418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D8C73B9-617C-46B5-985D-147A8FC5E0B4}"/>
              </a:ext>
            </a:extLst>
          </p:cNvPr>
          <p:cNvCxnSpPr/>
          <p:nvPr/>
        </p:nvCxnSpPr>
        <p:spPr>
          <a:xfrm flipV="1">
            <a:off x="2863711" y="1732166"/>
            <a:ext cx="0" cy="247597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CE2580A-8A54-4BD1-80D6-FCDD601BD54A}"/>
              </a:ext>
            </a:extLst>
          </p:cNvPr>
          <p:cNvCxnSpPr>
            <a:cxnSpLocks/>
          </p:cNvCxnSpPr>
          <p:nvPr/>
        </p:nvCxnSpPr>
        <p:spPr>
          <a:xfrm>
            <a:off x="7125611" y="1745221"/>
            <a:ext cx="7951" cy="44102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69DD4D76-CAAE-4C4C-84AF-F8A6D307F397}"/>
              </a:ext>
            </a:extLst>
          </p:cNvPr>
          <p:cNvCxnSpPr>
            <a:cxnSpLocks/>
          </p:cNvCxnSpPr>
          <p:nvPr/>
        </p:nvCxnSpPr>
        <p:spPr>
          <a:xfrm>
            <a:off x="2863711" y="1737270"/>
            <a:ext cx="426985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252B588F-4737-4961-A02C-247311BBD49F}"/>
              </a:ext>
            </a:extLst>
          </p:cNvPr>
          <p:cNvCxnSpPr>
            <a:cxnSpLocks/>
          </p:cNvCxnSpPr>
          <p:nvPr/>
        </p:nvCxnSpPr>
        <p:spPr>
          <a:xfrm>
            <a:off x="2442292" y="4726297"/>
            <a:ext cx="76465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FAB32F2A-9F86-404F-97E2-6614531228B3}"/>
              </a:ext>
            </a:extLst>
          </p:cNvPr>
          <p:cNvCxnSpPr>
            <a:cxnSpLocks/>
          </p:cNvCxnSpPr>
          <p:nvPr/>
        </p:nvCxnSpPr>
        <p:spPr>
          <a:xfrm flipV="1">
            <a:off x="3206942" y="3616184"/>
            <a:ext cx="0" cy="111806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CDAABC9B-83DB-476D-82EF-61D992765C9F}"/>
              </a:ext>
            </a:extLst>
          </p:cNvPr>
          <p:cNvCxnSpPr>
            <a:cxnSpLocks/>
          </p:cNvCxnSpPr>
          <p:nvPr/>
        </p:nvCxnSpPr>
        <p:spPr>
          <a:xfrm>
            <a:off x="3198991" y="3623056"/>
            <a:ext cx="392662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4B95FBF-2518-4349-BA8C-C4A8CE78D72F}"/>
              </a:ext>
            </a:extLst>
          </p:cNvPr>
          <p:cNvSpPr txBox="1"/>
          <p:nvPr/>
        </p:nvSpPr>
        <p:spPr>
          <a:xfrm>
            <a:off x="3242020" y="3613356"/>
            <a:ext cx="16857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CommitLogOffSet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MessageSize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、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TagHashCode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37DFA93-631D-4F2C-A7DA-5C57C8616140}"/>
              </a:ext>
            </a:extLst>
          </p:cNvPr>
          <p:cNvCxnSpPr>
            <a:cxnSpLocks/>
          </p:cNvCxnSpPr>
          <p:nvPr/>
        </p:nvCxnSpPr>
        <p:spPr>
          <a:xfrm>
            <a:off x="7117660" y="3616184"/>
            <a:ext cx="7951" cy="44102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AA6E728A-6E5E-4292-BD23-84B91CD73692}"/>
              </a:ext>
            </a:extLst>
          </p:cNvPr>
          <p:cNvCxnSpPr>
            <a:cxnSpLocks/>
          </p:cNvCxnSpPr>
          <p:nvPr/>
        </p:nvCxnSpPr>
        <p:spPr>
          <a:xfrm>
            <a:off x="2434341" y="5188798"/>
            <a:ext cx="469922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6BE15D2-14C6-4E76-BF94-D30E9B4EA753}"/>
              </a:ext>
            </a:extLst>
          </p:cNvPr>
          <p:cNvCxnSpPr>
            <a:cxnSpLocks/>
          </p:cNvCxnSpPr>
          <p:nvPr/>
        </p:nvCxnSpPr>
        <p:spPr>
          <a:xfrm>
            <a:off x="7133562" y="5188798"/>
            <a:ext cx="7951" cy="46400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9D642A2-1B97-4C81-A8E1-DC3F45D73788}"/>
              </a:ext>
            </a:extLst>
          </p:cNvPr>
          <p:cNvSpPr txBox="1"/>
          <p:nvPr/>
        </p:nvSpPr>
        <p:spPr>
          <a:xfrm>
            <a:off x="2653002" y="5188798"/>
            <a:ext cx="16857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CommitLogOffSet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MessageSize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、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TagHashCode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CE48A6F-4E4E-4DA7-A5C4-02FC7FBB61DC}"/>
              </a:ext>
            </a:extLst>
          </p:cNvPr>
          <p:cNvSpPr txBox="1"/>
          <p:nvPr/>
        </p:nvSpPr>
        <p:spPr>
          <a:xfrm>
            <a:off x="3820664" y="2988035"/>
            <a:ext cx="72872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minOffset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0300928-C6EB-45F7-9A97-920235CF5875}"/>
              </a:ext>
            </a:extLst>
          </p:cNvPr>
          <p:cNvSpPr txBox="1"/>
          <p:nvPr/>
        </p:nvSpPr>
        <p:spPr>
          <a:xfrm>
            <a:off x="6372242" y="2988035"/>
            <a:ext cx="752768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8727BA6-B2EB-40F9-B86D-632206D90BF9}"/>
              </a:ext>
            </a:extLst>
          </p:cNvPr>
          <p:cNvSpPr txBox="1"/>
          <p:nvPr/>
        </p:nvSpPr>
        <p:spPr>
          <a:xfrm>
            <a:off x="4766493" y="2981576"/>
            <a:ext cx="1068560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83FE263-6960-4284-8B4C-ACEA0F8B6022}"/>
              </a:ext>
            </a:extLst>
          </p:cNvPr>
          <p:cNvSpPr/>
          <p:nvPr/>
        </p:nvSpPr>
        <p:spPr>
          <a:xfrm>
            <a:off x="7385370" y="865816"/>
            <a:ext cx="1608826" cy="286591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8F4DE179-4C65-4B61-8DE7-1A162FA39160}"/>
              </a:ext>
            </a:extLst>
          </p:cNvPr>
          <p:cNvSpPr/>
          <p:nvPr/>
        </p:nvSpPr>
        <p:spPr>
          <a:xfrm>
            <a:off x="7494713" y="169985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56F3785-36FF-48C1-95D9-2E6D3EF4103D}"/>
              </a:ext>
            </a:extLst>
          </p:cNvPr>
          <p:cNvSpPr txBox="1"/>
          <p:nvPr/>
        </p:nvSpPr>
        <p:spPr>
          <a:xfrm>
            <a:off x="7536443" y="1182939"/>
            <a:ext cx="131702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ConsumeQueue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中</a:t>
            </a:r>
            <a:endParaRPr kumimoji="0" lang="en-US" altLang="zh-CN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图示的几种含义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791156F-E738-4927-94A1-392BA3F5F5CD}"/>
              </a:ext>
            </a:extLst>
          </p:cNvPr>
          <p:cNvSpPr txBox="1"/>
          <p:nvPr/>
        </p:nvSpPr>
        <p:spPr>
          <a:xfrm>
            <a:off x="7892261" y="1780412"/>
            <a:ext cx="107978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已经消费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的消息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88FC38E-EFA9-4C75-8397-DABEB77CAC80}"/>
              </a:ext>
            </a:extLst>
          </p:cNvPr>
          <p:cNvSpPr txBox="1"/>
          <p:nvPr/>
        </p:nvSpPr>
        <p:spPr>
          <a:xfrm>
            <a:off x="7914119" y="2371834"/>
            <a:ext cx="93871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未消费的消息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C58EEB4-87F1-4535-A746-4B75908031BB}"/>
              </a:ext>
            </a:extLst>
          </p:cNvPr>
          <p:cNvSpPr/>
          <p:nvPr/>
        </p:nvSpPr>
        <p:spPr>
          <a:xfrm>
            <a:off x="7536443" y="2966617"/>
            <a:ext cx="372386" cy="43533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FE5B2FD-2B4F-43E2-A808-6357C32002FC}"/>
              </a:ext>
            </a:extLst>
          </p:cNvPr>
          <p:cNvCxnSpPr>
            <a:cxnSpLocks/>
          </p:cNvCxnSpPr>
          <p:nvPr/>
        </p:nvCxnSpPr>
        <p:spPr>
          <a:xfrm flipV="1">
            <a:off x="4107426" y="2641497"/>
            <a:ext cx="186193" cy="3933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1D8F75C-2A2E-47D2-99E8-632DFBACA312}"/>
              </a:ext>
            </a:extLst>
          </p:cNvPr>
          <p:cNvCxnSpPr>
            <a:cxnSpLocks/>
          </p:cNvCxnSpPr>
          <p:nvPr/>
        </p:nvCxnSpPr>
        <p:spPr>
          <a:xfrm flipV="1">
            <a:off x="5186839" y="2650308"/>
            <a:ext cx="265041" cy="46753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A1BC90E5-E6D4-427C-936B-5C16B5AA75E6}"/>
              </a:ext>
            </a:extLst>
          </p:cNvPr>
          <p:cNvCxnSpPr>
            <a:cxnSpLocks/>
          </p:cNvCxnSpPr>
          <p:nvPr/>
        </p:nvCxnSpPr>
        <p:spPr>
          <a:xfrm flipH="1" flipV="1">
            <a:off x="6538858" y="2644350"/>
            <a:ext cx="321730" cy="4253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D0556AC0-1362-4F08-9C13-E58BA9850C54}"/>
              </a:ext>
            </a:extLst>
          </p:cNvPr>
          <p:cNvSpPr/>
          <p:nvPr/>
        </p:nvSpPr>
        <p:spPr>
          <a:xfrm>
            <a:off x="7512398" y="2334076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B11F12D-300D-47B4-ADFC-DE2B182398AA}"/>
              </a:ext>
            </a:extLst>
          </p:cNvPr>
          <p:cNvSpPr txBox="1"/>
          <p:nvPr/>
        </p:nvSpPr>
        <p:spPr>
          <a:xfrm>
            <a:off x="7943398" y="2868755"/>
            <a:ext cx="890901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待</a:t>
            </a:r>
            <a:r>
              <a:rPr lang="en-US" altLang="zh-CN" dirty="0"/>
              <a:t>dispatch</a:t>
            </a:r>
          </a:p>
          <a:p>
            <a:r>
              <a:rPr lang="zh-CN" altLang="en-US" dirty="0"/>
              <a:t>构建的逻辑</a:t>
            </a:r>
            <a:endParaRPr lang="en-US" altLang="zh-CN" dirty="0"/>
          </a:p>
          <a:p>
            <a:r>
              <a:rPr lang="zh-CN" altLang="en-US" dirty="0"/>
              <a:t>队列元素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150004C-80D3-4D8F-8D84-A46954320F24}"/>
              </a:ext>
            </a:extLst>
          </p:cNvPr>
          <p:cNvSpPr txBox="1"/>
          <p:nvPr/>
        </p:nvSpPr>
        <p:spPr>
          <a:xfrm>
            <a:off x="3863057" y="4809852"/>
            <a:ext cx="72872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minOffset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D48DF87-271F-47B8-B5C2-FDFE3E563EEE}"/>
              </a:ext>
            </a:extLst>
          </p:cNvPr>
          <p:cNvSpPr txBox="1"/>
          <p:nvPr/>
        </p:nvSpPr>
        <p:spPr>
          <a:xfrm>
            <a:off x="6414635" y="4809852"/>
            <a:ext cx="752768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8B39B68-D08E-4079-99CD-BE77D380A9A9}"/>
              </a:ext>
            </a:extLst>
          </p:cNvPr>
          <p:cNvSpPr txBox="1"/>
          <p:nvPr/>
        </p:nvSpPr>
        <p:spPr>
          <a:xfrm>
            <a:off x="4808886" y="4803393"/>
            <a:ext cx="1068560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31E66B6-8F01-4D23-A564-4046515DBA26}"/>
              </a:ext>
            </a:extLst>
          </p:cNvPr>
          <p:cNvCxnSpPr>
            <a:cxnSpLocks/>
          </p:cNvCxnSpPr>
          <p:nvPr/>
        </p:nvCxnSpPr>
        <p:spPr>
          <a:xfrm flipV="1">
            <a:off x="4149819" y="4463314"/>
            <a:ext cx="186193" cy="3933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C06A7C40-6C73-422C-9316-C7D6E642768E}"/>
              </a:ext>
            </a:extLst>
          </p:cNvPr>
          <p:cNvCxnSpPr>
            <a:cxnSpLocks/>
          </p:cNvCxnSpPr>
          <p:nvPr/>
        </p:nvCxnSpPr>
        <p:spPr>
          <a:xfrm flipV="1">
            <a:off x="5229232" y="4472125"/>
            <a:ext cx="265041" cy="46753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CB6800E-9129-444B-A57B-0340987DF47A}"/>
              </a:ext>
            </a:extLst>
          </p:cNvPr>
          <p:cNvCxnSpPr>
            <a:cxnSpLocks/>
          </p:cNvCxnSpPr>
          <p:nvPr/>
        </p:nvCxnSpPr>
        <p:spPr>
          <a:xfrm flipH="1" flipV="1">
            <a:off x="6581251" y="4466167"/>
            <a:ext cx="321730" cy="4253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9C4D1E45-5EA2-42EC-964B-05005F37CFB5}"/>
              </a:ext>
            </a:extLst>
          </p:cNvPr>
          <p:cNvSpPr txBox="1"/>
          <p:nvPr/>
        </p:nvSpPr>
        <p:spPr>
          <a:xfrm>
            <a:off x="3918039" y="6489959"/>
            <a:ext cx="72872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minOffset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D8545C8-9B18-42C3-858B-23A4B5D0C5EF}"/>
              </a:ext>
            </a:extLst>
          </p:cNvPr>
          <p:cNvSpPr txBox="1"/>
          <p:nvPr/>
        </p:nvSpPr>
        <p:spPr>
          <a:xfrm>
            <a:off x="6469617" y="6489959"/>
            <a:ext cx="752768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17B0AAEC-A26D-40A8-9E9E-BC2DF4FB2657}"/>
              </a:ext>
            </a:extLst>
          </p:cNvPr>
          <p:cNvSpPr txBox="1"/>
          <p:nvPr/>
        </p:nvSpPr>
        <p:spPr>
          <a:xfrm>
            <a:off x="4863868" y="6483500"/>
            <a:ext cx="1068560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7D09873-4F50-4290-ADB4-1A96359F1E00}"/>
              </a:ext>
            </a:extLst>
          </p:cNvPr>
          <p:cNvCxnSpPr>
            <a:cxnSpLocks/>
          </p:cNvCxnSpPr>
          <p:nvPr/>
        </p:nvCxnSpPr>
        <p:spPr>
          <a:xfrm flipV="1">
            <a:off x="4204801" y="6143421"/>
            <a:ext cx="186193" cy="3933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5FB58E30-8392-4CE6-A4F6-46AE982DA765}"/>
              </a:ext>
            </a:extLst>
          </p:cNvPr>
          <p:cNvCxnSpPr>
            <a:cxnSpLocks/>
          </p:cNvCxnSpPr>
          <p:nvPr/>
        </p:nvCxnSpPr>
        <p:spPr>
          <a:xfrm flipV="1">
            <a:off x="5284214" y="6152232"/>
            <a:ext cx="265041" cy="46753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FB71FA97-8600-4E59-8191-C766993E8FD9}"/>
              </a:ext>
            </a:extLst>
          </p:cNvPr>
          <p:cNvCxnSpPr>
            <a:cxnSpLocks/>
          </p:cNvCxnSpPr>
          <p:nvPr/>
        </p:nvCxnSpPr>
        <p:spPr>
          <a:xfrm flipH="1" flipV="1">
            <a:off x="6636233" y="6146274"/>
            <a:ext cx="321730" cy="4253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53D5EAC-5A03-4DE8-A41B-698E6F74A053}"/>
              </a:ext>
            </a:extLst>
          </p:cNvPr>
          <p:cNvSpPr txBox="1"/>
          <p:nvPr/>
        </p:nvSpPr>
        <p:spPr>
          <a:xfrm>
            <a:off x="2913856" y="2815034"/>
            <a:ext cx="92909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doDispatch</a:t>
            </a:r>
            <a:endParaRPr kumimoji="0" lang="en-US" altLang="zh-CN" sz="12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异步构建</a:t>
            </a:r>
            <a:b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</a:b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逻辑队列</a:t>
            </a:r>
          </a:p>
        </p:txBody>
      </p:sp>
      <p:sp>
        <p:nvSpPr>
          <p:cNvPr id="158" name=" 2050">
            <a:extLst>
              <a:ext uri="{FF2B5EF4-FFF2-40B4-BE49-F238E27FC236}">
                <a16:creationId xmlns:a16="http://schemas.microsoft.com/office/drawing/2014/main" id="{A06C9932-17CC-4A71-A7D2-CD66D689C0A5}"/>
              </a:ext>
            </a:extLst>
          </p:cNvPr>
          <p:cNvSpPr/>
          <p:nvPr/>
        </p:nvSpPr>
        <p:spPr bwMode="auto">
          <a:xfrm flipH="1">
            <a:off x="101884" y="3686344"/>
            <a:ext cx="400346" cy="1008148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ln w="9525">
            <a:solidFill>
              <a:schemeClr val="tx1"/>
            </a:solidFill>
            <a:rou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67" name=" 2050">
            <a:extLst>
              <a:ext uri="{FF2B5EF4-FFF2-40B4-BE49-F238E27FC236}">
                <a16:creationId xmlns:a16="http://schemas.microsoft.com/office/drawing/2014/main" id="{15B89BB9-0591-45B0-BCEF-160C6F583000}"/>
              </a:ext>
            </a:extLst>
          </p:cNvPr>
          <p:cNvSpPr/>
          <p:nvPr/>
        </p:nvSpPr>
        <p:spPr bwMode="auto">
          <a:xfrm flipH="1">
            <a:off x="8467292" y="3815035"/>
            <a:ext cx="400346" cy="1008148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ln w="9525">
            <a:solidFill>
              <a:schemeClr val="tx1"/>
            </a:solidFill>
            <a:rou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8C2B6005-6132-4F7A-BF60-5EE43C5144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4382" y="4342883"/>
            <a:ext cx="1388420" cy="1387033"/>
          </a:xfrm>
          <a:prstGeom prst="curvedConnector3">
            <a:avLst>
              <a:gd name="adj1" fmla="val 90160"/>
            </a:avLst>
          </a:prstGeom>
          <a:noFill/>
          <a:ln w="19050" cap="flat">
            <a:solidFill>
              <a:schemeClr val="tx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2" name="直接箭头连接符 209">
            <a:extLst>
              <a:ext uri="{FF2B5EF4-FFF2-40B4-BE49-F238E27FC236}">
                <a16:creationId xmlns:a16="http://schemas.microsoft.com/office/drawing/2014/main" id="{84A26C28-A367-42C4-8FE5-52FCB932A367}"/>
              </a:ext>
            </a:extLst>
          </p:cNvPr>
          <p:cNvCxnSpPr>
            <a:cxnSpLocks/>
          </p:cNvCxnSpPr>
          <p:nvPr/>
        </p:nvCxnSpPr>
        <p:spPr>
          <a:xfrm rot="10800000">
            <a:off x="5444643" y="2687673"/>
            <a:ext cx="3017797" cy="1736709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9" name="直接箭头连接符 209">
            <a:extLst>
              <a:ext uri="{FF2B5EF4-FFF2-40B4-BE49-F238E27FC236}">
                <a16:creationId xmlns:a16="http://schemas.microsoft.com/office/drawing/2014/main" id="{BD131BEB-4A42-4A13-860C-CF7258F10C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34558" y="4554667"/>
            <a:ext cx="3032734" cy="1644224"/>
          </a:xfrm>
          <a:prstGeom prst="curvedConnector3">
            <a:avLst>
              <a:gd name="adj1" fmla="val 20636"/>
            </a:avLst>
          </a:prstGeom>
          <a:noFill/>
          <a:ln w="1905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0" name="直接箭头连接符 209">
            <a:extLst>
              <a:ext uri="{FF2B5EF4-FFF2-40B4-BE49-F238E27FC236}">
                <a16:creationId xmlns:a16="http://schemas.microsoft.com/office/drawing/2014/main" id="{6F98E6BC-9B4C-46C6-893F-B249A2DDA53D}"/>
              </a:ext>
            </a:extLst>
          </p:cNvPr>
          <p:cNvCxnSpPr>
            <a:cxnSpLocks/>
          </p:cNvCxnSpPr>
          <p:nvPr/>
        </p:nvCxnSpPr>
        <p:spPr>
          <a:xfrm rot="10800000">
            <a:off x="5536788" y="4489923"/>
            <a:ext cx="2928078" cy="5727"/>
          </a:xfrm>
          <a:prstGeom prst="curvedConnector3">
            <a:avLst>
              <a:gd name="adj1" fmla="val 38594"/>
            </a:avLst>
          </a:prstGeom>
          <a:noFill/>
          <a:ln w="1905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3" name="文本框 342">
            <a:extLst>
              <a:ext uri="{FF2B5EF4-FFF2-40B4-BE49-F238E27FC236}">
                <a16:creationId xmlns:a16="http://schemas.microsoft.com/office/drawing/2014/main" id="{46DD0E03-A8BE-47EA-A33F-C44FB1107D62}"/>
              </a:ext>
            </a:extLst>
          </p:cNvPr>
          <p:cNvSpPr txBox="1"/>
          <p:nvPr/>
        </p:nvSpPr>
        <p:spPr>
          <a:xfrm>
            <a:off x="-44767" y="4731201"/>
            <a:ext cx="87299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Producer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50" name="文本框 349">
            <a:extLst>
              <a:ext uri="{FF2B5EF4-FFF2-40B4-BE49-F238E27FC236}">
                <a16:creationId xmlns:a16="http://schemas.microsoft.com/office/drawing/2014/main" id="{ACD85420-37E4-4AE0-9CAF-2DE9D8D3199D}"/>
              </a:ext>
            </a:extLst>
          </p:cNvPr>
          <p:cNvSpPr txBox="1"/>
          <p:nvPr/>
        </p:nvSpPr>
        <p:spPr>
          <a:xfrm>
            <a:off x="8189783" y="4796250"/>
            <a:ext cx="9707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51" name="文本框 350">
            <a:extLst>
              <a:ext uri="{FF2B5EF4-FFF2-40B4-BE49-F238E27FC236}">
                <a16:creationId xmlns:a16="http://schemas.microsoft.com/office/drawing/2014/main" id="{1969D06E-77D5-4C66-85E4-DB6FF2F51538}"/>
              </a:ext>
            </a:extLst>
          </p:cNvPr>
          <p:cNvSpPr txBox="1"/>
          <p:nvPr/>
        </p:nvSpPr>
        <p:spPr>
          <a:xfrm>
            <a:off x="1659877" y="6220807"/>
            <a:ext cx="11647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CommitLog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AutoShape 2" descr="https://mp.weixin.qq.com/mp/qrcode?scene=10000004&amp;size=102&amp;__biz=MzU5OTUyMTAwNQ==&amp;mid=2247483806&amp;idx=1&amp;sn=6c914173bbebcca1685966bc09847234&amp;send_time=">
            <a:extLst>
              <a:ext uri="{FF2B5EF4-FFF2-40B4-BE49-F238E27FC236}">
                <a16:creationId xmlns:a16="http://schemas.microsoft.com/office/drawing/2014/main" id="{0405A77F-762E-4CDF-8362-AF1DFAC9E7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5" name="文本框 354">
            <a:extLst>
              <a:ext uri="{FF2B5EF4-FFF2-40B4-BE49-F238E27FC236}">
                <a16:creationId xmlns:a16="http://schemas.microsoft.com/office/drawing/2014/main" id="{9D94D617-CD7F-442E-A316-81118453685D}"/>
              </a:ext>
            </a:extLst>
          </p:cNvPr>
          <p:cNvSpPr txBox="1"/>
          <p:nvPr/>
        </p:nvSpPr>
        <p:spPr>
          <a:xfrm>
            <a:off x="5010629" y="1770680"/>
            <a:ext cx="16007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B54251E1-910C-4213-85EC-E687F2215A7C}"/>
              </a:ext>
            </a:extLst>
          </p:cNvPr>
          <p:cNvSpPr txBox="1"/>
          <p:nvPr/>
        </p:nvSpPr>
        <p:spPr>
          <a:xfrm>
            <a:off x="4950993" y="3591620"/>
            <a:ext cx="16007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sp>
        <p:nvSpPr>
          <p:cNvPr id="357" name="文本框 356">
            <a:extLst>
              <a:ext uri="{FF2B5EF4-FFF2-40B4-BE49-F238E27FC236}">
                <a16:creationId xmlns:a16="http://schemas.microsoft.com/office/drawing/2014/main" id="{79CE31E8-9CFD-4167-9B26-99686851B161}"/>
              </a:ext>
            </a:extLst>
          </p:cNvPr>
          <p:cNvSpPr txBox="1"/>
          <p:nvPr/>
        </p:nvSpPr>
        <p:spPr>
          <a:xfrm>
            <a:off x="4882756" y="5270919"/>
            <a:ext cx="16007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41660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71" y="141308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854492-A038-4735-AF8F-DAF4A52CA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16" y="2181161"/>
            <a:ext cx="2597283" cy="2495678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75F920-1794-4D10-8752-904F6A2FDDD3}"/>
              </a:ext>
            </a:extLst>
          </p:cNvPr>
          <p:cNvCxnSpPr/>
          <p:nvPr/>
        </p:nvCxnSpPr>
        <p:spPr>
          <a:xfrm>
            <a:off x="3100086" y="2458333"/>
            <a:ext cx="1558456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C5FEA54-5AE0-4B30-B549-3AED4C54EBD4}"/>
              </a:ext>
            </a:extLst>
          </p:cNvPr>
          <p:cNvSpPr txBox="1"/>
          <p:nvPr/>
        </p:nvSpPr>
        <p:spPr>
          <a:xfrm>
            <a:off x="4746006" y="2273668"/>
            <a:ext cx="12080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2F462A-202C-47A5-8E12-4701E40E6AA8}"/>
              </a:ext>
            </a:extLst>
          </p:cNvPr>
          <p:cNvSpPr txBox="1"/>
          <p:nvPr/>
        </p:nvSpPr>
        <p:spPr>
          <a:xfrm>
            <a:off x="1348320" y="1700586"/>
            <a:ext cx="153182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62C69FC5-F1C4-4840-BFF9-CCC23C2259C1}"/>
              </a:ext>
            </a:extLst>
          </p:cNvPr>
          <p:cNvSpPr/>
          <p:nvPr/>
        </p:nvSpPr>
        <p:spPr>
          <a:xfrm>
            <a:off x="6425968" y="2458333"/>
            <a:ext cx="532738" cy="2218506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20B649-DF67-462D-9775-E282C7F440F4}"/>
              </a:ext>
            </a:extLst>
          </p:cNvPr>
          <p:cNvSpPr txBox="1"/>
          <p:nvPr/>
        </p:nvSpPr>
        <p:spPr>
          <a:xfrm>
            <a:off x="7044184" y="3292488"/>
            <a:ext cx="18380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MappedFileQueue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B176A7-7599-49FC-882E-BD1AC111EF09}"/>
              </a:ext>
            </a:extLst>
          </p:cNvPr>
          <p:cNvSpPr txBox="1"/>
          <p:nvPr/>
        </p:nvSpPr>
        <p:spPr>
          <a:xfrm>
            <a:off x="3628978" y="3366652"/>
            <a:ext cx="298575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本案例是按照</a:t>
            </a:r>
            <a:r>
              <a:rPr lang="en-US" altLang="zh-CN" dirty="0">
                <a:solidFill>
                  <a:srgbClr val="FF0000"/>
                </a:solidFill>
              </a:rPr>
              <a:t>10240</a:t>
            </a:r>
            <a:r>
              <a:rPr lang="zh-CN" altLang="en-US" dirty="0">
                <a:solidFill>
                  <a:srgbClr val="FF0000"/>
                </a:solidFill>
              </a:rPr>
              <a:t>大小切割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          </a:t>
            </a:r>
            <a:r>
              <a:rPr lang="en-US" altLang="zh-CN" dirty="0" err="1">
                <a:solidFill>
                  <a:srgbClr val="FF0000"/>
                </a:solidFill>
              </a:rPr>
              <a:t>CommitLog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D7E5BF5-6EAC-4BD0-B48E-14212190E48E}"/>
              </a:ext>
            </a:extLst>
          </p:cNvPr>
          <p:cNvSpPr txBox="1"/>
          <p:nvPr/>
        </p:nvSpPr>
        <p:spPr>
          <a:xfrm>
            <a:off x="3519950" y="380467"/>
            <a:ext cx="21041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772509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2258759" y="0"/>
            <a:ext cx="538001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400" dirty="0" err="1">
                <a:solidFill>
                  <a:srgbClr val="002060"/>
                </a:solidFill>
              </a:rPr>
              <a:t>CommitLog</a:t>
            </a:r>
            <a:r>
              <a:rPr lang="zh-CN" altLang="en-US" sz="2400" dirty="0">
                <a:solidFill>
                  <a:srgbClr val="002060"/>
                </a:solidFill>
              </a:rPr>
              <a:t>之</a:t>
            </a:r>
            <a:r>
              <a:rPr lang="en-US" altLang="zh-CN" sz="2400" dirty="0">
                <a:solidFill>
                  <a:srgbClr val="002060"/>
                </a:solidFill>
              </a:rPr>
              <a:t>Message</a:t>
            </a:r>
            <a:r>
              <a:rPr lang="zh-CN" altLang="en-US" sz="2400" dirty="0">
                <a:solidFill>
                  <a:srgbClr val="002060"/>
                </a:solidFill>
              </a:rPr>
              <a:t>格式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E874C3D-127C-4797-80F5-301DBE979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836867"/>
              </p:ext>
            </p:extLst>
          </p:nvPr>
        </p:nvGraphicFramePr>
        <p:xfrm>
          <a:off x="241298" y="640266"/>
          <a:ext cx="8661403" cy="6057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1466">
                  <a:extLst>
                    <a:ext uri="{9D8B030D-6E8A-4147-A177-3AD203B41FA5}">
                      <a16:colId xmlns:a16="http://schemas.microsoft.com/office/drawing/2014/main" val="530016218"/>
                    </a:ext>
                  </a:extLst>
                </a:gridCol>
                <a:gridCol w="4726996">
                  <a:extLst>
                    <a:ext uri="{9D8B030D-6E8A-4147-A177-3AD203B41FA5}">
                      <a16:colId xmlns:a16="http://schemas.microsoft.com/office/drawing/2014/main" val="1378258874"/>
                    </a:ext>
                  </a:extLst>
                </a:gridCol>
                <a:gridCol w="1512941">
                  <a:extLst>
                    <a:ext uri="{9D8B030D-6E8A-4147-A177-3AD203B41FA5}">
                      <a16:colId xmlns:a16="http://schemas.microsoft.com/office/drawing/2014/main" val="1554411904"/>
                    </a:ext>
                  </a:extLst>
                </a:gridCol>
              </a:tblGrid>
              <a:tr h="276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11699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dirty="0" err="1">
                          <a:solidFill>
                            <a:srgbClr val="4F4F4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msgSize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代表这个消息的大小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40211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MagicCode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魔数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678554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BodeCRC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消息体 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BODY CRC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55022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queueId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消息队列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ID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374688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flag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可能是为了兼容老版本的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Message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107649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QueueOffset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消息队列的逻辑偏移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982365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PhysicalOffset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消息的物理存储位置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570078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Sysflag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Compressed/</a:t>
                      </a: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MultiTags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/prepared/commit /rollback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14143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BornTimeStamp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消息产生端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(producer)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的时间戳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565467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BornHost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消息产生端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(producer)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地址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(</a:t>
                      </a: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address:port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59223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StoreTimeStamp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消息在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broker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存储时间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585569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StoreHostAddress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消息存储端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(broker)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地址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(</a:t>
                      </a: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address:port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21082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ReconsumeTimes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消息被某个订阅组重新消费的次数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80237"/>
                  </a:ext>
                </a:extLst>
              </a:tr>
              <a:tr h="456582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PreparedTransaction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 Offset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表示是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prepared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状态的事物消息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848577"/>
                  </a:ext>
                </a:extLst>
              </a:tr>
              <a:tr h="341265">
                <a:tc>
                  <a:txBody>
                    <a:bodyPr/>
                    <a:lstStyle/>
                    <a:p>
                      <a: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messagebodyLength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消息体大小值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4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88180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messagebody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消息体内容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bodyLength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7238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topicLength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topic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名称内容大小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1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82179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topic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topic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的内容值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topicLength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576733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propertiesLength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属性值大小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2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187513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properties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propertiesLength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大小的属性数据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propertiesLength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3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15341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04365B3-39C6-486E-83F9-097EB64811D8}"/>
              </a:ext>
            </a:extLst>
          </p:cNvPr>
          <p:cNvSpPr/>
          <p:nvPr/>
        </p:nvSpPr>
        <p:spPr bwMode="auto">
          <a:xfrm>
            <a:off x="1787228" y="5632810"/>
            <a:ext cx="5841481" cy="963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9B70481-1616-4A24-BED9-C57F87CB2E7E}"/>
              </a:ext>
            </a:extLst>
          </p:cNvPr>
          <p:cNvSpPr/>
          <p:nvPr/>
        </p:nvSpPr>
        <p:spPr bwMode="auto">
          <a:xfrm>
            <a:off x="1787228" y="2426299"/>
            <a:ext cx="5841481" cy="2957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74247A-FEFB-494A-BD4A-0E62E3D5C5F9}"/>
              </a:ext>
            </a:extLst>
          </p:cNvPr>
          <p:cNvSpPr/>
          <p:nvPr/>
        </p:nvSpPr>
        <p:spPr bwMode="auto">
          <a:xfrm>
            <a:off x="1769653" y="292209"/>
            <a:ext cx="5832207" cy="1939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DF8A1B-0DA8-4FCB-8977-02BEB951848B}"/>
              </a:ext>
            </a:extLst>
          </p:cNvPr>
          <p:cNvSpPr/>
          <p:nvPr/>
        </p:nvSpPr>
        <p:spPr>
          <a:xfrm>
            <a:off x="1855695" y="336576"/>
            <a:ext cx="2840771" cy="798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rgbClr val="FF0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灯片编号占位符 1">
            <a:extLst>
              <a:ext uri="{FF2B5EF4-FFF2-40B4-BE49-F238E27FC236}">
                <a16:creationId xmlns:a16="http://schemas.microsoft.com/office/drawing/2014/main" id="{D7748776-E7E0-4841-AC05-D5C867AA0F8B}"/>
              </a:ext>
            </a:extLst>
          </p:cNvPr>
          <p:cNvSpPr txBox="1">
            <a:spLocks/>
          </p:cNvSpPr>
          <p:nvPr/>
        </p:nvSpPr>
        <p:spPr>
          <a:xfrm>
            <a:off x="11788775" y="6315075"/>
            <a:ext cx="40005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1pPr>
            <a:lvl2pPr marL="742950" marR="0" indent="-28575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2pPr>
            <a:lvl3pPr marL="1143000" marR="0" indent="-22860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3pPr>
            <a:lvl4pPr marL="1600200" marR="0" indent="-22860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4pPr>
            <a:lvl5pPr marL="2057400" marR="0" indent="-228600" algn="l" defTabSz="914400" rtl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5pPr>
            <a:lvl6pPr marL="2514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6pPr>
            <a:lvl7pPr marL="29718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7pPr>
            <a:lvl8pPr marL="3429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8pPr>
            <a:lvl9pPr marL="3886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86D77CF7-EB69-490C-B7A8-F508A9667399}" type="slidenum">
              <a:rPr lang="en-US" altLang="zh-CN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9</a:t>
            </a:fld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AC2898-C2A9-423A-8E50-BC8A369DB1E3}"/>
              </a:ext>
            </a:extLst>
          </p:cNvPr>
          <p:cNvSpPr/>
          <p:nvPr/>
        </p:nvSpPr>
        <p:spPr bwMode="auto">
          <a:xfrm>
            <a:off x="1891860" y="5827781"/>
            <a:ext cx="2572416" cy="63023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MappedFile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82AC29-AD04-410F-BFDA-6371B61BAE1C}"/>
              </a:ext>
            </a:extLst>
          </p:cNvPr>
          <p:cNvSpPr/>
          <p:nvPr/>
        </p:nvSpPr>
        <p:spPr bwMode="auto">
          <a:xfrm>
            <a:off x="4867780" y="457487"/>
            <a:ext cx="2734080" cy="630237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QueryMessageProcessor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BF81418-7C37-43D9-9153-1E1FF4E2ED00}"/>
              </a:ext>
            </a:extLst>
          </p:cNvPr>
          <p:cNvSpPr/>
          <p:nvPr/>
        </p:nvSpPr>
        <p:spPr bwMode="auto">
          <a:xfrm>
            <a:off x="4897671" y="2618860"/>
            <a:ext cx="257241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ConsumeQueue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8DC6AE-9F34-4BDE-9212-12582C0698A6}"/>
              </a:ext>
            </a:extLst>
          </p:cNvPr>
          <p:cNvSpPr/>
          <p:nvPr/>
        </p:nvSpPr>
        <p:spPr bwMode="auto">
          <a:xfrm>
            <a:off x="1915678" y="3332245"/>
            <a:ext cx="257241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IndexService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A0713C-E19D-484A-B3CF-8F7843240186}"/>
              </a:ext>
            </a:extLst>
          </p:cNvPr>
          <p:cNvSpPr/>
          <p:nvPr/>
        </p:nvSpPr>
        <p:spPr bwMode="auto">
          <a:xfrm>
            <a:off x="4880208" y="3309770"/>
            <a:ext cx="257241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IndexFile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23DB39D-5B91-4491-86F5-2A693ADA008D}"/>
              </a:ext>
            </a:extLst>
          </p:cNvPr>
          <p:cNvSpPr/>
          <p:nvPr/>
        </p:nvSpPr>
        <p:spPr bwMode="auto">
          <a:xfrm>
            <a:off x="1915678" y="4023155"/>
            <a:ext cx="553694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MappedFileQueue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FC687E-20FC-408B-A5D1-78F5F12948D6}"/>
              </a:ext>
            </a:extLst>
          </p:cNvPr>
          <p:cNvSpPr/>
          <p:nvPr/>
        </p:nvSpPr>
        <p:spPr bwMode="auto">
          <a:xfrm>
            <a:off x="4832854" y="5800153"/>
            <a:ext cx="2572415" cy="63023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MappedByteBuffer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646BDC-92B4-4FE2-9464-7C291DA38672}"/>
              </a:ext>
            </a:extLst>
          </p:cNvPr>
          <p:cNvSpPr/>
          <p:nvPr/>
        </p:nvSpPr>
        <p:spPr bwMode="auto">
          <a:xfrm>
            <a:off x="1923754" y="4698782"/>
            <a:ext cx="5536945" cy="6302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TransientStorePool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5AF4F8-D9BB-403D-90EF-5EDCFD3812D3}"/>
              </a:ext>
            </a:extLst>
          </p:cNvPr>
          <p:cNvSpPr/>
          <p:nvPr/>
        </p:nvSpPr>
        <p:spPr bwMode="auto">
          <a:xfrm>
            <a:off x="1979187" y="474013"/>
            <a:ext cx="2572416" cy="630237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SendMessageProcessor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433758F-D892-4C50-B0D9-DDACA6350C3B}"/>
              </a:ext>
            </a:extLst>
          </p:cNvPr>
          <p:cNvSpPr/>
          <p:nvPr/>
        </p:nvSpPr>
        <p:spPr>
          <a:xfrm>
            <a:off x="1869784" y="1227638"/>
            <a:ext cx="5619761" cy="8252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rgbClr val="FF0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98022E-0165-455B-BED8-012FC05FACEB}"/>
              </a:ext>
            </a:extLst>
          </p:cNvPr>
          <p:cNvSpPr/>
          <p:nvPr/>
        </p:nvSpPr>
        <p:spPr bwMode="auto">
          <a:xfrm>
            <a:off x="1979186" y="1301735"/>
            <a:ext cx="5426083" cy="630237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DefaultMessageStore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727A0F1-D4A9-44F0-A2DF-AE06B7BDF011}"/>
              </a:ext>
            </a:extLst>
          </p:cNvPr>
          <p:cNvSpPr/>
          <p:nvPr/>
        </p:nvSpPr>
        <p:spPr>
          <a:xfrm>
            <a:off x="1874211" y="2529251"/>
            <a:ext cx="2704242" cy="763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rgbClr val="FF0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73B415-C226-4874-95FB-8934A255C32D}"/>
              </a:ext>
            </a:extLst>
          </p:cNvPr>
          <p:cNvSpPr/>
          <p:nvPr/>
        </p:nvSpPr>
        <p:spPr bwMode="auto">
          <a:xfrm>
            <a:off x="1915678" y="2618860"/>
            <a:ext cx="2572416" cy="630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CommitLog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11270">
            <a:extLst>
              <a:ext uri="{FF2B5EF4-FFF2-40B4-BE49-F238E27FC236}">
                <a16:creationId xmlns:a16="http://schemas.microsoft.com/office/drawing/2014/main" id="{9E737D5E-70AA-4E53-81C5-08447A9C9288}"/>
              </a:ext>
            </a:extLst>
          </p:cNvPr>
          <p:cNvCxnSpPr>
            <a:cxnSpLocks/>
          </p:cNvCxnSpPr>
          <p:nvPr/>
        </p:nvCxnSpPr>
        <p:spPr bwMode="auto">
          <a:xfrm>
            <a:off x="108379" y="2361536"/>
            <a:ext cx="853608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11270">
            <a:extLst>
              <a:ext uri="{FF2B5EF4-FFF2-40B4-BE49-F238E27FC236}">
                <a16:creationId xmlns:a16="http://schemas.microsoft.com/office/drawing/2014/main" id="{7224F157-200A-4E13-8166-880D6EADE8BD}"/>
              </a:ext>
            </a:extLst>
          </p:cNvPr>
          <p:cNvCxnSpPr>
            <a:cxnSpLocks/>
          </p:cNvCxnSpPr>
          <p:nvPr/>
        </p:nvCxnSpPr>
        <p:spPr bwMode="auto">
          <a:xfrm>
            <a:off x="83887" y="5484577"/>
            <a:ext cx="8560580" cy="84137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487A99B-FD8B-4381-B91F-8D63DD04BE01}"/>
              </a:ext>
            </a:extLst>
          </p:cNvPr>
          <p:cNvSpPr txBox="1"/>
          <p:nvPr/>
        </p:nvSpPr>
        <p:spPr>
          <a:xfrm>
            <a:off x="477065" y="1102647"/>
            <a:ext cx="101566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业务层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1498601-C595-43E5-9400-B3706ADD4D78}"/>
              </a:ext>
            </a:extLst>
          </p:cNvPr>
          <p:cNvSpPr txBox="1"/>
          <p:nvPr/>
        </p:nvSpPr>
        <p:spPr>
          <a:xfrm>
            <a:off x="108379" y="3522059"/>
            <a:ext cx="163121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存储逻辑层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F562E01-8552-4AC0-9024-DFFE12CD23CF}"/>
              </a:ext>
            </a:extLst>
          </p:cNvPr>
          <p:cNvSpPr txBox="1"/>
          <p:nvPr/>
        </p:nvSpPr>
        <p:spPr>
          <a:xfrm>
            <a:off x="181477" y="5853412"/>
            <a:ext cx="148694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34961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15075</TotalTime>
  <Words>961</Words>
  <Application>Microsoft Office PowerPoint</Application>
  <PresentationFormat>全屏显示(4:3)</PresentationFormat>
  <Paragraphs>388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DengXian</vt:lpstr>
      <vt:lpstr>微软雅黑</vt:lpstr>
      <vt:lpstr>微软雅黑</vt:lpstr>
      <vt:lpstr>Arial</vt:lpstr>
      <vt:lpstr>Calibri</vt:lpstr>
      <vt:lpstr>Calibri Light</vt:lpstr>
      <vt:lpstr>Consolas</vt:lpstr>
      <vt:lpstr>Helvetica</vt:lpstr>
      <vt:lpstr>Wingdings</vt:lpstr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houdao chen</cp:lastModifiedBy>
  <cp:revision>1700</cp:revision>
  <dcterms:modified xsi:type="dcterms:W3CDTF">2019-01-09T05:37:09Z</dcterms:modified>
</cp:coreProperties>
</file>