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6" r:id="rId3"/>
    <p:sldId id="537" r:id="rId5"/>
    <p:sldId id="531" r:id="rId6"/>
    <p:sldId id="538" r:id="rId7"/>
    <p:sldId id="561" r:id="rId8"/>
    <p:sldId id="566" r:id="rId9"/>
    <p:sldId id="562" r:id="rId10"/>
    <p:sldId id="563" r:id="rId11"/>
    <p:sldId id="564" r:id="rId12"/>
    <p:sldId id="565" r:id="rId13"/>
    <p:sldId id="567" r:id="rId14"/>
    <p:sldId id="568" r:id="rId15"/>
    <p:sldId id="575" r:id="rId16"/>
    <p:sldId id="576" r:id="rId17"/>
    <p:sldId id="554" r:id="rId18"/>
    <p:sldId id="535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CCCC"/>
    <a:srgbClr val="B5D2EC"/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796" autoAdjust="0"/>
  </p:normalViewPr>
  <p:slideViewPr>
    <p:cSldViewPr snapToGrid="0" snapToObjects="1">
      <p:cViewPr varScale="1">
        <p:scale>
          <a:sx n="75" d="100"/>
          <a:sy n="75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357788" y="1618836"/>
            <a:ext cx="8040408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002060"/>
                </a:solidFill>
              </a:rPr>
              <a:t>RocketMQ NameServer 概述</a:t>
            </a:r>
            <a:r>
              <a:rPr lang="zh-CN">
                <a:solidFill>
                  <a:srgbClr val="002060"/>
                </a:solidFill>
              </a:rPr>
              <a:t>（第六期）</a:t>
            </a:r>
            <a:endParaRPr lang="zh-CN">
              <a:solidFill>
                <a:srgbClr val="002060"/>
              </a:solidFill>
            </a:endParaRPr>
          </a:p>
          <a:p>
            <a:pPr algn="ctr"/>
            <a:r>
              <a:rPr lang="en-US" altLang="zh-CN">
                <a:solidFill>
                  <a:srgbClr val="002060"/>
                </a:solidFill>
              </a:rPr>
              <a:t>          Topic</a:t>
            </a:r>
            <a:r>
              <a:rPr lang="zh-CN" altLang="en-US">
                <a:solidFill>
                  <a:srgbClr val="002060"/>
                </a:solidFill>
              </a:rPr>
              <a:t>路由注册与剔除机制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" name="Shape 131"/>
          <p:cNvSpPr/>
          <p:nvPr/>
        </p:nvSpPr>
        <p:spPr>
          <a:xfrm>
            <a:off x="264232" y="2627343"/>
            <a:ext cx="8040408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endParaRPr lang="zh-CN" altLang="en-US" dirty="0">
              <a:solidFill>
                <a:srgbClr val="002060"/>
              </a:solidFill>
            </a:endParaRPr>
          </a:p>
          <a:p>
            <a:pPr algn="ctr"/>
            <a:r>
              <a:rPr lang="zh-CN" altLang="en-US" dirty="0">
                <a:solidFill>
                  <a:srgbClr val="002060"/>
                </a:solidFill>
              </a:rPr>
              <a:t>         丁威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94915" y="340995"/>
            <a:ext cx="3747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客户端连接建立时机</a:t>
            </a:r>
            <a:endParaRPr kumimoji="0" lang="zh-CN" sz="3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061720"/>
            <a:ext cx="7231380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2516505"/>
            <a:ext cx="7108825" cy="2078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880" y="4949190"/>
            <a:ext cx="875728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注：客户端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(MQClientInstance)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中连接的建立时机为按需创建，也就是在需要与对端进行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数据交互时才建立的。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由于客户生产者的启动流程，已在消息发送时详细介绍过，这里就不再重复介绍。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75" y="2515552"/>
            <a:ext cx="7772400" cy="2387601"/>
          </a:xfrm>
        </p:spPr>
        <p:txBody>
          <a:bodyPr>
            <a:normAutofit fontScale="90000"/>
          </a:bodyPr>
          <a:p>
            <a:r>
              <a:rPr lang="zh-CN" altLang="en-US">
                <a:ea typeface="宋体" panose="02010600030101010101" pitchFamily="2" charset="-122"/>
              </a:rPr>
              <a:t>源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码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讲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解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中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0960" y="459105"/>
            <a:ext cx="648271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RocketMQ Topic</a:t>
            </a:r>
            <a:r>
              <a:rPr lang="zh-CN" altLang="en-US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路由注册、剔除机制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977900"/>
            <a:ext cx="7140575" cy="4031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9365" y="5009515"/>
            <a:ext cx="776351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以每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30s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的频率向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发送心跳包。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收到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的心跳包时会记录收到心跳包的时间。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以每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10s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的频率扫描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注册表，移除在连续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120s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内未收到的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注：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的实现基于内存，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并不会持久化路由信息，持久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化的重任是交给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来完成。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92817" y="877826"/>
            <a:ext cx="5691716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如何为社区做贡献？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726777" y="3462276"/>
            <a:ext cx="5691716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从编写单元测试开始吧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792817" y="877826"/>
            <a:ext cx="5691716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如何提交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522818" y="2238492"/>
            <a:ext cx="8197849" cy="5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Apache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官方群的直播回看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社区如何提交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流程的讲解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826135"/>
            <a:ext cx="4641850" cy="538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56" y="699721"/>
            <a:ext cx="1689187" cy="1854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4515" y="50800"/>
            <a:ext cx="29349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资料分享与推荐</a:t>
            </a:r>
            <a:endParaRPr kumimoji="0" lang="zh-CN" sz="3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2655" y="2983230"/>
            <a:ext cx="39916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博客：https://blog.csdn.net/prestigeding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85" y="3974465"/>
            <a:ext cx="2484120" cy="2499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6315" y="360743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微信公众号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84" y="1249478"/>
            <a:ext cx="4909832" cy="49335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40675" y="6160606"/>
            <a:ext cx="72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RocketMQ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官微公众号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-1912643" y="496416"/>
            <a:ext cx="9036050" cy="6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                        Thanks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450921" y="425036"/>
            <a:ext cx="8040408" cy="5530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dirty="0" err="1">
                <a:solidFill>
                  <a:srgbClr val="002060"/>
                </a:solidFill>
              </a:rPr>
              <a:t>精彩分享回顾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723211" y="1442723"/>
            <a:ext cx="769757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存储模块概要设计（陈厚道）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commitlog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文件的目录组织方式、消息基本存储格式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consumequeue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文件设计的目的、文件组织方式、数据如何组织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文件设计目的、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底层存储结构设计（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索引实现原理）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内存映射实践（刘春龙）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主要围绕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MappedFileQueue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MappedFile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两个类进行源码分析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CommitLog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同步刷盘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异步刷盘机制（陈厚道）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RocketMQ文件恢复及过期文件删除机制（陈厚道）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4012674" y="2133640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788" y="1269274"/>
            <a:ext cx="1445812" cy="18613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2577" y="1889006"/>
            <a:ext cx="866692" cy="428575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文本框 1"/>
          <p:cNvSpPr txBox="1">
            <a:spLocks noChangeArrowheads="1"/>
          </p:cNvSpPr>
          <p:nvPr/>
        </p:nvSpPr>
        <p:spPr bwMode="auto">
          <a:xfrm>
            <a:off x="-164770" y="218058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存储架构图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788" y="865816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3652" y="2059960"/>
            <a:ext cx="548640" cy="341906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93652" y="2540554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893652" y="3034860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893653" y="3521215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893653" y="4015521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893653" y="4509827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893653" y="5004133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893653" y="5567811"/>
            <a:ext cx="548640" cy="34190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5203" y="194434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5203" y="2520285"/>
            <a:ext cx="372386" cy="43533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788" y="1293330"/>
            <a:ext cx="14452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CommitLog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中图示的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几种含义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6337" y="2059960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已写入的消息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6337" y="2607147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待写入的消息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107426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55408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03390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51372" y="220214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2606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60588" y="2206164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38516" y="3945614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33268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1250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29232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7214" y="401411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38448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86430" y="4018138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72310" y="5620995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167062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715044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63026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11008" y="568949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72242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20224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853732" y="130304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442293" y="4200186"/>
            <a:ext cx="42141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接连接符 93"/>
          <p:cNvCxnSpPr/>
          <p:nvPr/>
        </p:nvCxnSpPr>
        <p:spPr>
          <a:xfrm flipV="1">
            <a:off x="2863711" y="1732166"/>
            <a:ext cx="0" cy="247597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箭头连接符 99"/>
          <p:cNvCxnSpPr/>
          <p:nvPr/>
        </p:nvCxnSpPr>
        <p:spPr>
          <a:xfrm>
            <a:off x="7125611" y="1745221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/>
          <p:cNvCxnSpPr/>
          <p:nvPr/>
        </p:nvCxnSpPr>
        <p:spPr>
          <a:xfrm>
            <a:off x="2863711" y="1737270"/>
            <a:ext cx="426985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连接符 105"/>
          <p:cNvCxnSpPr/>
          <p:nvPr/>
        </p:nvCxnSpPr>
        <p:spPr>
          <a:xfrm>
            <a:off x="2442292" y="4726297"/>
            <a:ext cx="76465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连接符 106"/>
          <p:cNvCxnSpPr/>
          <p:nvPr/>
        </p:nvCxnSpPr>
        <p:spPr>
          <a:xfrm flipV="1">
            <a:off x="3206942" y="3616184"/>
            <a:ext cx="0" cy="11180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接连接符 110"/>
          <p:cNvCxnSpPr/>
          <p:nvPr/>
        </p:nvCxnSpPr>
        <p:spPr>
          <a:xfrm>
            <a:off x="3198991" y="3623056"/>
            <a:ext cx="392662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/>
          <p:cNvSpPr txBox="1"/>
          <p:nvPr/>
        </p:nvSpPr>
        <p:spPr>
          <a:xfrm>
            <a:off x="3242020" y="361335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7117660" y="3616184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/>
          <p:cNvCxnSpPr/>
          <p:nvPr/>
        </p:nvCxnSpPr>
        <p:spPr>
          <a:xfrm>
            <a:off x="2434341" y="5188798"/>
            <a:ext cx="469922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/>
          <p:cNvCxnSpPr/>
          <p:nvPr/>
        </p:nvCxnSpPr>
        <p:spPr>
          <a:xfrm>
            <a:off x="7133562" y="5188798"/>
            <a:ext cx="7951" cy="4640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文本框 118"/>
          <p:cNvSpPr txBox="1"/>
          <p:nvPr/>
        </p:nvSpPr>
        <p:spPr>
          <a:xfrm>
            <a:off x="2653002" y="5188798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820664" y="2988035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72242" y="2988035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766493" y="2981576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385370" y="865816"/>
            <a:ext cx="1608826" cy="286591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94713" y="169985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536443" y="1182939"/>
            <a:ext cx="131702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ConsumeQueue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中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图示的几种含义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892261" y="1780412"/>
            <a:ext cx="10797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已经消费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的消息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933169" y="2345799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未消费的消息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536443" y="2966617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 flipV="1">
            <a:off x="4107426" y="2641497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直接箭头连接符 136"/>
          <p:cNvCxnSpPr/>
          <p:nvPr/>
        </p:nvCxnSpPr>
        <p:spPr>
          <a:xfrm flipV="1">
            <a:off x="5186839" y="2650308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6538858" y="2644350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矩形 140"/>
          <p:cNvSpPr/>
          <p:nvPr/>
        </p:nvSpPr>
        <p:spPr>
          <a:xfrm>
            <a:off x="7512398" y="2334076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943398" y="2868755"/>
            <a:ext cx="890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待</a:t>
            </a:r>
            <a:r>
              <a:rPr lang="en-US" altLang="zh-CN" dirty="0"/>
              <a:t>dispatch</a:t>
            </a:r>
            <a:endParaRPr lang="en-US" altLang="zh-CN" dirty="0"/>
          </a:p>
          <a:p>
            <a:r>
              <a:rPr lang="zh-CN" altLang="en-US" dirty="0"/>
              <a:t>构建的逻辑</a:t>
            </a:r>
            <a:endParaRPr lang="en-US" altLang="zh-CN" dirty="0"/>
          </a:p>
          <a:p>
            <a:r>
              <a:rPr lang="zh-CN" altLang="en-US" dirty="0"/>
              <a:t>队列元素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863057" y="4809852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414635" y="4809852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808886" y="4803393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V="1">
            <a:off x="4149819" y="4463314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直接箭头连接符 146"/>
          <p:cNvCxnSpPr/>
          <p:nvPr/>
        </p:nvCxnSpPr>
        <p:spPr>
          <a:xfrm flipV="1">
            <a:off x="5229232" y="4472125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6581251" y="4466167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文本框 148"/>
          <p:cNvSpPr txBox="1"/>
          <p:nvPr/>
        </p:nvSpPr>
        <p:spPr>
          <a:xfrm>
            <a:off x="3918039" y="6489959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469617" y="6489959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863868" y="6483500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V="1">
            <a:off x="4204801" y="6143421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直接箭头连接符 152"/>
          <p:cNvCxnSpPr/>
          <p:nvPr/>
        </p:nvCxnSpPr>
        <p:spPr>
          <a:xfrm flipV="1">
            <a:off x="5284214" y="6152232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直接箭头连接符 153"/>
          <p:cNvCxnSpPr/>
          <p:nvPr/>
        </p:nvCxnSpPr>
        <p:spPr>
          <a:xfrm flipH="1" flipV="1">
            <a:off x="6636233" y="6146274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文本框 154"/>
          <p:cNvSpPr txBox="1"/>
          <p:nvPr/>
        </p:nvSpPr>
        <p:spPr>
          <a:xfrm>
            <a:off x="2913856" y="2815034"/>
            <a:ext cx="9290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doDispatch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异步构建</a:t>
            </a:r>
            <a:b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</a:b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逻辑队列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158" name=" 2050"/>
          <p:cNvSpPr/>
          <p:nvPr/>
        </p:nvSpPr>
        <p:spPr bwMode="auto">
          <a:xfrm flipH="1">
            <a:off x="101884" y="3686344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7" name=" 2050"/>
          <p:cNvSpPr/>
          <p:nvPr/>
        </p:nvSpPr>
        <p:spPr bwMode="auto">
          <a:xfrm flipH="1">
            <a:off x="8467292" y="381503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rot="16200000" flipH="1">
            <a:off x="524382" y="4342883"/>
            <a:ext cx="1388420" cy="1387033"/>
          </a:xfrm>
          <a:prstGeom prst="curvedConnector3">
            <a:avLst>
              <a:gd name="adj1" fmla="val 90160"/>
            </a:avLst>
          </a:prstGeom>
          <a:noFill/>
          <a:ln w="19050" cap="flat">
            <a:solidFill>
              <a:schemeClr val="tx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直接箭头连接符 209"/>
          <p:cNvCxnSpPr/>
          <p:nvPr/>
        </p:nvCxnSpPr>
        <p:spPr>
          <a:xfrm rot="10800000">
            <a:off x="5444643" y="2687673"/>
            <a:ext cx="3017797" cy="173670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直接箭头连接符 209"/>
          <p:cNvCxnSpPr/>
          <p:nvPr/>
        </p:nvCxnSpPr>
        <p:spPr>
          <a:xfrm rot="10800000" flipV="1">
            <a:off x="5434558" y="4554667"/>
            <a:ext cx="3032734" cy="1644224"/>
          </a:xfrm>
          <a:prstGeom prst="curvedConnector3">
            <a:avLst>
              <a:gd name="adj1" fmla="val 20636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直接箭头连接符 209"/>
          <p:cNvCxnSpPr/>
          <p:nvPr/>
        </p:nvCxnSpPr>
        <p:spPr>
          <a:xfrm rot="10800000">
            <a:off x="5536788" y="4489923"/>
            <a:ext cx="2928078" cy="5727"/>
          </a:xfrm>
          <a:prstGeom prst="curvedConnector3">
            <a:avLst>
              <a:gd name="adj1" fmla="val 38594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文本框 342"/>
          <p:cNvSpPr txBox="1"/>
          <p:nvPr/>
        </p:nvSpPr>
        <p:spPr>
          <a:xfrm>
            <a:off x="-44767" y="4731201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Producer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8189783" y="4796250"/>
            <a:ext cx="9707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Consumer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1659877" y="6220807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3" name="AutoShape 2" descr="https://mp.weixin.qq.com/mp/qrcode?scene=10000004&amp;size=102&amp;__biz=MzU5OTUyMTAwNQ==&amp;mid=2247483806&amp;idx=1&amp;sn=6c914173bbebcca1685966bc09847234&amp;send_time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文本框 354"/>
          <p:cNvSpPr txBox="1"/>
          <p:nvPr/>
        </p:nvSpPr>
        <p:spPr>
          <a:xfrm>
            <a:off x="5010629" y="177068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6" name="文本框 355"/>
          <p:cNvSpPr txBox="1"/>
          <p:nvPr/>
        </p:nvSpPr>
        <p:spPr>
          <a:xfrm>
            <a:off x="4950993" y="359162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7" name="文本框 356"/>
          <p:cNvSpPr txBox="1"/>
          <p:nvPr/>
        </p:nvSpPr>
        <p:spPr>
          <a:xfrm>
            <a:off x="4882756" y="5270919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247721" y="484303"/>
            <a:ext cx="8040408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思考题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590866" y="2090330"/>
            <a:ext cx="769757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</a:rPr>
              <a:t>NameServer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Broker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Producer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Consume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联通性</a:t>
            </a:r>
            <a:endParaRPr lang="zh-CN" altLang="en-US" sz="2000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Producer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Consume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连接的建立时间，有何关系？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NameServer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存储哪些信息，如何存储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的持久化存储是在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NameServer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中还是在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Broker?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hape 131"/>
          <p:cNvSpPr/>
          <p:nvPr/>
        </p:nvSpPr>
        <p:spPr>
          <a:xfrm>
            <a:off x="247721" y="484303"/>
            <a:ext cx="8040408" cy="5530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整体架构部署图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715" y="5419090"/>
            <a:ext cx="63290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生产者同一时间，与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集群中其中一台建立长连接。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生产者与消费服务器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(Broker)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之间的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Master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保持长连接。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消费者同一时间与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集群中一台建立长连接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消费者与所有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037590"/>
            <a:ext cx="7353935" cy="4229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0960" y="313690"/>
            <a:ext cx="648271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RocketMQ Topic</a:t>
            </a:r>
            <a:r>
              <a:rPr lang="zh-CN" altLang="en-US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路由注册、剔除机制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2495" y="2185035"/>
            <a:ext cx="7319645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启动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        NamesrvStartup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#main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>
                <a:sym typeface="Calibri" panose="020F0502020204030204"/>
              </a:rPr>
              <a:t>路由注册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zh-CN" altLang="en-US">
                <a:sym typeface="Calibri" panose="020F0502020204030204"/>
              </a:rPr>
              <a:t>        </a:t>
            </a:r>
            <a:r>
              <a:rPr lang="en-US" altLang="zh-CN">
                <a:sym typeface="Calibri" panose="020F0502020204030204"/>
              </a:rPr>
              <a:t>DefaultRequestProcessor#</a:t>
            </a:r>
            <a:r>
              <a:rPr lang="zh-CN" altLang="en-US">
                <a:sym typeface="Calibri" panose="020F0502020204030204"/>
              </a:rPr>
              <a:t>registerBrokerWithFilterServer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路由信息剔除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RouterInfoManage#scanNotActiveBroker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路由寻址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        MQClientInstance#updateTopicRouteInfoFromNameServer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80870" y="440690"/>
            <a:ext cx="538226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源码阅读</a:t>
            </a:r>
            <a:r>
              <a:rPr lang="en-US" alt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NameServer</a:t>
            </a:r>
            <a:r>
              <a:rPr lang="zh-CN" altLang="en-US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核心入口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920431" y="2045245"/>
            <a:ext cx="7697578" cy="355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NameServer#start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BrokerStartup#main</a:t>
            </a:r>
            <a:endParaRPr lang="en-US" sz="2000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DefaultMQProducerImpl</a:t>
            </a: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#start</a:t>
            </a:r>
            <a:endParaRPr lang="en-US" sz="2000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None/>
            </a:pP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DefaultMQProducerImpl</a:t>
            </a: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#send(Message)</a:t>
            </a:r>
            <a:endParaRPr lang="en-US" sz="2000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None/>
            </a:pP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从这里可以看出连接的建立时机。</a:t>
            </a:r>
            <a:endParaRPr sz="2000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charset="0"/>
              <a:buChar char="Ø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DefaultMQPushConsumerImpl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#start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48865" y="351155"/>
            <a:ext cx="444690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Broker启动流程简要梳理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114425"/>
            <a:ext cx="7559675" cy="5410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48865" y="351155"/>
            <a:ext cx="41541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客户端启动流程核心类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08380"/>
            <a:ext cx="7300595" cy="39173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750" y="5029835"/>
            <a:ext cx="744537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RocketMQ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中消息发送者、消息消费者都属于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，每一个客户端就是一个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MQClientInstance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，每一个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ClientConfig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对应一个示例，故不同的生产者、消费端，如果引用同一个客户端配置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(ClientConfig)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，则它们共享一个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MQClientInstance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实例。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WPS 演示</Application>
  <PresentationFormat>全屏显示(4:3)</PresentationFormat>
  <Paragraphs>165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Helvetica</vt:lpstr>
      <vt:lpstr>等线</vt:lpstr>
      <vt:lpstr>微软雅黑</vt:lpstr>
      <vt:lpstr>Calibri</vt:lpstr>
      <vt:lpstr>Consolas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 码 讲 解 中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蓝色的足迹</cp:lastModifiedBy>
  <cp:revision>1852</cp:revision>
  <dcterms:created xsi:type="dcterms:W3CDTF">2019-01-06T03:10:00Z</dcterms:created>
  <dcterms:modified xsi:type="dcterms:W3CDTF">2019-01-10T14:38:25Z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