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6" r:id="rId2"/>
    <p:sldId id="537" r:id="rId3"/>
    <p:sldId id="538" r:id="rId4"/>
    <p:sldId id="531" r:id="rId5"/>
    <p:sldId id="532" r:id="rId6"/>
    <p:sldId id="527" r:id="rId7"/>
    <p:sldId id="533" r:id="rId8"/>
    <p:sldId id="540" r:id="rId9"/>
    <p:sldId id="529" r:id="rId10"/>
    <p:sldId id="541" r:id="rId11"/>
    <p:sldId id="539" r:id="rId12"/>
    <p:sldId id="542" r:id="rId13"/>
    <p:sldId id="528" r:id="rId14"/>
    <p:sldId id="534" r:id="rId15"/>
    <p:sldId id="536" r:id="rId16"/>
    <p:sldId id="543" r:id="rId17"/>
    <p:sldId id="535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>
    <p:extLst>
      <p:ext uri="{19B8F6BF-5375-455C-9EA6-DF929625EA0E}">
        <p15:presenceInfo xmlns:p15="http://schemas.microsoft.com/office/powerpoint/2012/main" userId="qinzuo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CCCC"/>
    <a:srgbClr val="B5D2EC"/>
    <a:srgbClr val="5B9BD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94796" autoAdjust="0"/>
  </p:normalViewPr>
  <p:slideViewPr>
    <p:cSldViewPr snapToGrid="0" snapToObjects="1">
      <p:cViewPr varScale="1">
        <p:scale>
          <a:sx n="75" d="100"/>
          <a:sy n="75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61257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50334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21868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988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73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40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86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74045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97955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47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890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15057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8779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30143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9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357788" y="1618836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CommitLog</a:t>
            </a:r>
            <a:r>
              <a:rPr lang="zh-CN" altLang="en-US" dirty="0">
                <a:solidFill>
                  <a:srgbClr val="002060"/>
                </a:solidFill>
              </a:rPr>
              <a:t>同步</a:t>
            </a:r>
            <a:r>
              <a:rPr lang="en-US" altLang="zh-CN" dirty="0">
                <a:solidFill>
                  <a:srgbClr val="002060"/>
                </a:solidFill>
              </a:rPr>
              <a:t>/</a:t>
            </a:r>
            <a:r>
              <a:rPr lang="zh-CN" altLang="en-US" dirty="0">
                <a:solidFill>
                  <a:srgbClr val="002060"/>
                </a:solidFill>
              </a:rPr>
              <a:t>异步刷盘机制源码分享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Shape 131">
            <a:extLst>
              <a:ext uri="{FF2B5EF4-FFF2-40B4-BE49-F238E27FC236}">
                <a16:creationId xmlns:a16="http://schemas.microsoft.com/office/drawing/2014/main" id="{305C95A0-A112-4B93-BC4B-3644D9298D6D}"/>
              </a:ext>
            </a:extLst>
          </p:cNvPr>
          <p:cNvSpPr/>
          <p:nvPr/>
        </p:nvSpPr>
        <p:spPr>
          <a:xfrm>
            <a:off x="120722" y="3703033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陈厚道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9347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247721" y="679036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读代码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4D08C0C-728E-4B21-BA09-AE92FF33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156" y="2360085"/>
            <a:ext cx="7697578" cy="116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同步刷盘的流程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65607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9AC3E4B-0810-473B-A1AC-11B404D76FF9}"/>
              </a:ext>
            </a:extLst>
          </p:cNvPr>
          <p:cNvSpPr/>
          <p:nvPr/>
        </p:nvSpPr>
        <p:spPr>
          <a:xfrm>
            <a:off x="66242" y="5451522"/>
            <a:ext cx="4344885" cy="923669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accent5">
                <a:lumMod val="75000"/>
              </a:schemeClr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E58D77-4C69-4C75-9D9D-754218FDCE46}"/>
              </a:ext>
            </a:extLst>
          </p:cNvPr>
          <p:cNvSpPr/>
          <p:nvPr/>
        </p:nvSpPr>
        <p:spPr>
          <a:xfrm>
            <a:off x="794174" y="273463"/>
            <a:ext cx="2373874" cy="563216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accent4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6B07C8-903D-460F-83A7-EFC39855A819}"/>
              </a:ext>
            </a:extLst>
          </p:cNvPr>
          <p:cNvSpPr/>
          <p:nvPr/>
        </p:nvSpPr>
        <p:spPr>
          <a:xfrm>
            <a:off x="805640" y="1603749"/>
            <a:ext cx="2372097" cy="637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DD016AF-9DD9-4FD8-8C55-93B32924D269}"/>
              </a:ext>
            </a:extLst>
          </p:cNvPr>
          <p:cNvCxnSpPr>
            <a:cxnSpLocks/>
          </p:cNvCxnSpPr>
          <p:nvPr/>
        </p:nvCxnSpPr>
        <p:spPr>
          <a:xfrm flipH="1">
            <a:off x="1396683" y="857222"/>
            <a:ext cx="443" cy="753029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C952BED-D371-4FC6-89C6-A95E77A1DDD1}"/>
              </a:ext>
            </a:extLst>
          </p:cNvPr>
          <p:cNvSpPr txBox="1"/>
          <p:nvPr/>
        </p:nvSpPr>
        <p:spPr>
          <a:xfrm>
            <a:off x="496792" y="956071"/>
            <a:ext cx="8585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Request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2988875-4774-4E0B-A180-CC0E1E229721}"/>
              </a:ext>
            </a:extLst>
          </p:cNvPr>
          <p:cNvCxnSpPr>
            <a:cxnSpLocks/>
          </p:cNvCxnSpPr>
          <p:nvPr/>
        </p:nvCxnSpPr>
        <p:spPr>
          <a:xfrm>
            <a:off x="1904712" y="3505537"/>
            <a:ext cx="0" cy="676996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9E00ED-C5DD-4652-A320-492D12D50F97}"/>
              </a:ext>
            </a:extLst>
          </p:cNvPr>
          <p:cNvCxnSpPr>
            <a:cxnSpLocks/>
          </p:cNvCxnSpPr>
          <p:nvPr/>
        </p:nvCxnSpPr>
        <p:spPr>
          <a:xfrm flipV="1">
            <a:off x="2323206" y="836680"/>
            <a:ext cx="0" cy="767069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72263CA-8A0B-4CE5-9908-ECC5821EC2AF}"/>
              </a:ext>
            </a:extLst>
          </p:cNvPr>
          <p:cNvSpPr txBox="1"/>
          <p:nvPr/>
        </p:nvSpPr>
        <p:spPr>
          <a:xfrm>
            <a:off x="1396299" y="337676"/>
            <a:ext cx="9499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Producer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709C9CC-A795-44D3-82AD-200B91B50029}"/>
              </a:ext>
            </a:extLst>
          </p:cNvPr>
          <p:cNvSpPr txBox="1"/>
          <p:nvPr/>
        </p:nvSpPr>
        <p:spPr>
          <a:xfrm>
            <a:off x="2460014" y="1019054"/>
            <a:ext cx="9932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Response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4EAE2A7-6FB3-4CEC-B6AC-FB7C51D06D79}"/>
              </a:ext>
            </a:extLst>
          </p:cNvPr>
          <p:cNvSpPr/>
          <p:nvPr/>
        </p:nvSpPr>
        <p:spPr>
          <a:xfrm>
            <a:off x="5519926" y="2905827"/>
            <a:ext cx="2441001" cy="599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61E3651-576B-424B-8C56-44DB2E0900DD}"/>
              </a:ext>
            </a:extLst>
          </p:cNvPr>
          <p:cNvSpPr txBox="1"/>
          <p:nvPr/>
        </p:nvSpPr>
        <p:spPr>
          <a:xfrm>
            <a:off x="1604100" y="1747319"/>
            <a:ext cx="7191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Broker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AD25776-2A72-4292-90C3-E9BD1609D9EA}"/>
              </a:ext>
            </a:extLst>
          </p:cNvPr>
          <p:cNvSpPr/>
          <p:nvPr/>
        </p:nvSpPr>
        <p:spPr>
          <a:xfrm>
            <a:off x="750333" y="2830502"/>
            <a:ext cx="2417715" cy="745656"/>
          </a:xfrm>
          <a:prstGeom prst="rect">
            <a:avLst/>
          </a:prstGeom>
          <a:solidFill>
            <a:srgbClr val="00B0F0"/>
          </a:solidFill>
          <a:ln w="12700" cap="flat">
            <a:solidFill>
              <a:srgbClr val="0099F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DD0ED95-AAF4-4564-863F-FA4252F7F818}"/>
              </a:ext>
            </a:extLst>
          </p:cNvPr>
          <p:cNvSpPr txBox="1"/>
          <p:nvPr/>
        </p:nvSpPr>
        <p:spPr>
          <a:xfrm>
            <a:off x="1295274" y="2988260"/>
            <a:ext cx="1164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4352414-9DEC-44B8-B6DA-28919D5D83BB}"/>
              </a:ext>
            </a:extLst>
          </p:cNvPr>
          <p:cNvSpPr/>
          <p:nvPr/>
        </p:nvSpPr>
        <p:spPr>
          <a:xfrm>
            <a:off x="192412" y="5639427"/>
            <a:ext cx="1712165" cy="597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5900F36-5BB5-427F-AD48-61E6FDD0F8B4}"/>
              </a:ext>
            </a:extLst>
          </p:cNvPr>
          <p:cNvSpPr txBox="1"/>
          <p:nvPr/>
        </p:nvSpPr>
        <p:spPr>
          <a:xfrm>
            <a:off x="469473" y="5725897"/>
            <a:ext cx="130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/>
              <a:t>  PageCache</a:t>
            </a:r>
            <a:endParaRPr lang="en-US" altLang="zh-CN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5C2D90-3716-40BB-BC94-2B141F3CFF00}"/>
              </a:ext>
            </a:extLst>
          </p:cNvPr>
          <p:cNvSpPr/>
          <p:nvPr/>
        </p:nvSpPr>
        <p:spPr>
          <a:xfrm>
            <a:off x="805640" y="4194553"/>
            <a:ext cx="2234315" cy="563216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920C269-CF44-4D12-B945-E4B2356F27B9}"/>
              </a:ext>
            </a:extLst>
          </p:cNvPr>
          <p:cNvSpPr txBox="1"/>
          <p:nvPr/>
        </p:nvSpPr>
        <p:spPr>
          <a:xfrm>
            <a:off x="1337396" y="4242565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B9100F6-158E-44B3-9241-3C2B78E46519}"/>
              </a:ext>
            </a:extLst>
          </p:cNvPr>
          <p:cNvCxnSpPr>
            <a:cxnSpLocks/>
          </p:cNvCxnSpPr>
          <p:nvPr/>
        </p:nvCxnSpPr>
        <p:spPr>
          <a:xfrm flipH="1">
            <a:off x="1900799" y="2241733"/>
            <a:ext cx="3778" cy="57203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文本框 1">
            <a:extLst>
              <a:ext uri="{FF2B5EF4-FFF2-40B4-BE49-F238E27FC236}">
                <a16:creationId xmlns:a16="http://schemas.microsoft.com/office/drawing/2014/main" id="{8C0FFD16-5681-4235-9ACD-D0BB729C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6197" y="-139999"/>
            <a:ext cx="9036050" cy="59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存储系统之异步刷盘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FC41F8-257B-4C3C-ACD2-30114EF907CD}"/>
              </a:ext>
            </a:extLst>
          </p:cNvPr>
          <p:cNvSpPr/>
          <p:nvPr/>
        </p:nvSpPr>
        <p:spPr>
          <a:xfrm>
            <a:off x="5538775" y="4480194"/>
            <a:ext cx="2440999" cy="599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9F319B-39AB-4F3F-812B-1AE0B657E72D}"/>
              </a:ext>
            </a:extLst>
          </p:cNvPr>
          <p:cNvSpPr txBox="1"/>
          <p:nvPr/>
        </p:nvSpPr>
        <p:spPr>
          <a:xfrm>
            <a:off x="5603163" y="3030911"/>
            <a:ext cx="2376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CommitRealTimeService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58F6B5-1A0D-4553-A46B-E8E0E1FF6D3A}"/>
              </a:ext>
            </a:extLst>
          </p:cNvPr>
          <p:cNvSpPr txBox="1"/>
          <p:nvPr/>
        </p:nvSpPr>
        <p:spPr>
          <a:xfrm>
            <a:off x="5757719" y="4605632"/>
            <a:ext cx="20031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FlshTimeRealService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5D6FEB2-9743-44BA-AE8E-DC3ED5044DFE}"/>
              </a:ext>
            </a:extLst>
          </p:cNvPr>
          <p:cNvSpPr/>
          <p:nvPr/>
        </p:nvSpPr>
        <p:spPr>
          <a:xfrm>
            <a:off x="5519926" y="1243036"/>
            <a:ext cx="2440997" cy="563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FAD1B4F-727C-4773-BD00-B2956BE98D02}"/>
              </a:ext>
            </a:extLst>
          </p:cNvPr>
          <p:cNvSpPr txBox="1"/>
          <p:nvPr/>
        </p:nvSpPr>
        <p:spPr>
          <a:xfrm>
            <a:off x="6182900" y="1357929"/>
            <a:ext cx="1115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PageCache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F0C2D9F-4435-448F-A48A-84103216EAF9}"/>
              </a:ext>
            </a:extLst>
          </p:cNvPr>
          <p:cNvCxnSpPr>
            <a:cxnSpLocks/>
          </p:cNvCxnSpPr>
          <p:nvPr/>
        </p:nvCxnSpPr>
        <p:spPr>
          <a:xfrm flipV="1">
            <a:off x="4598895" y="3180578"/>
            <a:ext cx="0" cy="3592754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E4B6D2D-67A6-4EE1-8316-BF293F3D2F82}"/>
              </a:ext>
            </a:extLst>
          </p:cNvPr>
          <p:cNvSpPr/>
          <p:nvPr/>
        </p:nvSpPr>
        <p:spPr>
          <a:xfrm>
            <a:off x="2339208" y="5628954"/>
            <a:ext cx="1900936" cy="563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5121EA0-BAE9-4CB6-A0B4-7ACB2EC4F5A8}"/>
              </a:ext>
            </a:extLst>
          </p:cNvPr>
          <p:cNvSpPr txBox="1"/>
          <p:nvPr/>
        </p:nvSpPr>
        <p:spPr>
          <a:xfrm>
            <a:off x="2545920" y="5628954"/>
            <a:ext cx="14741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dirty="0" err="1"/>
              <a:t>TransientStore</a:t>
            </a:r>
            <a:endParaRPr lang="en-US" altLang="zh-CN" dirty="0"/>
          </a:p>
          <a:p>
            <a:r>
              <a:rPr lang="en-US" altLang="zh-CN" dirty="0"/>
              <a:t>        Pool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02F8177-6060-4675-A77B-743EF2ACD508}"/>
              </a:ext>
            </a:extLst>
          </p:cNvPr>
          <p:cNvCxnSpPr>
            <a:cxnSpLocks/>
          </p:cNvCxnSpPr>
          <p:nvPr/>
        </p:nvCxnSpPr>
        <p:spPr>
          <a:xfrm>
            <a:off x="1881665" y="4757769"/>
            <a:ext cx="0" cy="322135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0C6B8E1-4DA7-4EC8-9134-0BA35E1EEF94}"/>
              </a:ext>
            </a:extLst>
          </p:cNvPr>
          <p:cNvCxnSpPr>
            <a:cxnSpLocks/>
          </p:cNvCxnSpPr>
          <p:nvPr/>
        </p:nvCxnSpPr>
        <p:spPr>
          <a:xfrm>
            <a:off x="780240" y="5085439"/>
            <a:ext cx="0" cy="61076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349B2BD-D686-4BF9-B23C-7E37CCE4CEC1}"/>
              </a:ext>
            </a:extLst>
          </p:cNvPr>
          <p:cNvCxnSpPr>
            <a:cxnSpLocks/>
          </p:cNvCxnSpPr>
          <p:nvPr/>
        </p:nvCxnSpPr>
        <p:spPr>
          <a:xfrm>
            <a:off x="3168048" y="5085439"/>
            <a:ext cx="0" cy="553988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15CC0C2-CA50-4C5C-995A-0F045935999E}"/>
              </a:ext>
            </a:extLst>
          </p:cNvPr>
          <p:cNvCxnSpPr/>
          <p:nvPr/>
        </p:nvCxnSpPr>
        <p:spPr>
          <a:xfrm>
            <a:off x="4598895" y="3180577"/>
            <a:ext cx="921031" cy="0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D6F844D-6587-490F-A4A8-8FA2B1978D02}"/>
              </a:ext>
            </a:extLst>
          </p:cNvPr>
          <p:cNvCxnSpPr>
            <a:cxnSpLocks/>
          </p:cNvCxnSpPr>
          <p:nvPr/>
        </p:nvCxnSpPr>
        <p:spPr>
          <a:xfrm>
            <a:off x="1915533" y="6375191"/>
            <a:ext cx="0" cy="398141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EDAE8C9-8FAB-4185-9A34-216BDDF95321}"/>
              </a:ext>
            </a:extLst>
          </p:cNvPr>
          <p:cNvCxnSpPr>
            <a:cxnSpLocks/>
          </p:cNvCxnSpPr>
          <p:nvPr/>
        </p:nvCxnSpPr>
        <p:spPr>
          <a:xfrm>
            <a:off x="1922797" y="6773332"/>
            <a:ext cx="2676098" cy="0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7DABBE4-B355-4376-9648-044FB8096A6A}"/>
              </a:ext>
            </a:extLst>
          </p:cNvPr>
          <p:cNvCxnSpPr>
            <a:stCxn id="59" idx="0"/>
            <a:endCxn id="48" idx="2"/>
          </p:cNvCxnSpPr>
          <p:nvPr/>
        </p:nvCxnSpPr>
        <p:spPr>
          <a:xfrm flipH="1" flipV="1">
            <a:off x="6740425" y="1806252"/>
            <a:ext cx="2" cy="1099575"/>
          </a:xfrm>
          <a:prstGeom prst="straightConnector1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57320FF-BAE9-4464-BA72-144014A7CEEA}"/>
              </a:ext>
            </a:extLst>
          </p:cNvPr>
          <p:cNvSpPr/>
          <p:nvPr/>
        </p:nvSpPr>
        <p:spPr>
          <a:xfrm>
            <a:off x="5540820" y="5993675"/>
            <a:ext cx="2440997" cy="563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81A4EE2-5EDC-4B80-943F-FAFDFC689B4B}"/>
              </a:ext>
            </a:extLst>
          </p:cNvPr>
          <p:cNvSpPr txBox="1"/>
          <p:nvPr/>
        </p:nvSpPr>
        <p:spPr>
          <a:xfrm>
            <a:off x="6550537" y="6108568"/>
            <a:ext cx="4818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Disk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39FB243-9ED7-4AE5-95B2-0F959A82D0AE}"/>
              </a:ext>
            </a:extLst>
          </p:cNvPr>
          <p:cNvCxnSpPr/>
          <p:nvPr/>
        </p:nvCxnSpPr>
        <p:spPr>
          <a:xfrm>
            <a:off x="4598894" y="4757769"/>
            <a:ext cx="921031" cy="0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3A33D5F-7A6B-4F89-BB93-E86B3194D1F6}"/>
              </a:ext>
            </a:extLst>
          </p:cNvPr>
          <p:cNvCxnSpPr>
            <a:stCxn id="44" idx="2"/>
            <a:endCxn id="94" idx="0"/>
          </p:cNvCxnSpPr>
          <p:nvPr/>
        </p:nvCxnSpPr>
        <p:spPr>
          <a:xfrm>
            <a:off x="6759275" y="5079904"/>
            <a:ext cx="2044" cy="913771"/>
          </a:xfrm>
          <a:prstGeom prst="straightConnector1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4EC63F1B-6FCC-40DE-8B77-6F1568E4111C}"/>
              </a:ext>
            </a:extLst>
          </p:cNvPr>
          <p:cNvCxnSpPr>
            <a:cxnSpLocks/>
          </p:cNvCxnSpPr>
          <p:nvPr/>
        </p:nvCxnSpPr>
        <p:spPr>
          <a:xfrm rot="5400000">
            <a:off x="6167473" y="3713468"/>
            <a:ext cx="974656" cy="558799"/>
          </a:xfrm>
          <a:prstGeom prst="curvedConnector3">
            <a:avLst/>
          </a:prstGeom>
          <a:noFill/>
          <a:ln w="38100" cap="flat">
            <a:solidFill>
              <a:schemeClr val="accent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DB0B32B-3007-48C1-8EAD-D0356469830D}"/>
              </a:ext>
            </a:extLst>
          </p:cNvPr>
          <p:cNvSpPr txBox="1"/>
          <p:nvPr/>
        </p:nvSpPr>
        <p:spPr>
          <a:xfrm>
            <a:off x="6755400" y="397759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唤醒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C263FBE-F791-4CF4-861B-592E7246067B}"/>
              </a:ext>
            </a:extLst>
          </p:cNvPr>
          <p:cNvSpPr txBox="1"/>
          <p:nvPr/>
        </p:nvSpPr>
        <p:spPr>
          <a:xfrm>
            <a:off x="4914606" y="2800079"/>
            <a:ext cx="52834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61F1025-1809-403C-98B5-0F55C5B65291}"/>
              </a:ext>
            </a:extLst>
          </p:cNvPr>
          <p:cNvSpPr txBox="1"/>
          <p:nvPr/>
        </p:nvSpPr>
        <p:spPr>
          <a:xfrm>
            <a:off x="6969326" y="3505539"/>
            <a:ext cx="7358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1.3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63461BF-54F9-4836-8645-788CA5F54E51}"/>
              </a:ext>
            </a:extLst>
          </p:cNvPr>
          <p:cNvSpPr txBox="1"/>
          <p:nvPr/>
        </p:nvSpPr>
        <p:spPr>
          <a:xfrm>
            <a:off x="6182900" y="2318728"/>
            <a:ext cx="56156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1.2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D7827E-6BAB-4091-9BF1-B5C045C036DC}"/>
              </a:ext>
            </a:extLst>
          </p:cNvPr>
          <p:cNvSpPr txBox="1"/>
          <p:nvPr/>
        </p:nvSpPr>
        <p:spPr>
          <a:xfrm>
            <a:off x="6847669" y="5065659"/>
            <a:ext cx="7358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1.4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3D114BD-8309-4176-94B8-B1DBF3F7A4CE}"/>
              </a:ext>
            </a:extLst>
          </p:cNvPr>
          <p:cNvSpPr txBox="1"/>
          <p:nvPr/>
        </p:nvSpPr>
        <p:spPr>
          <a:xfrm>
            <a:off x="6154906" y="5465367"/>
            <a:ext cx="7358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DDF7FE8-17FE-440D-9F6A-6B8352B8B03F}"/>
              </a:ext>
            </a:extLst>
          </p:cNvPr>
          <p:cNvSpPr txBox="1"/>
          <p:nvPr/>
        </p:nvSpPr>
        <p:spPr>
          <a:xfrm>
            <a:off x="4914606" y="4346925"/>
            <a:ext cx="7358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36137DC-803B-441E-9F59-5A8E656D95B9}"/>
              </a:ext>
            </a:extLst>
          </p:cNvPr>
          <p:cNvCxnSpPr>
            <a:cxnSpLocks/>
          </p:cNvCxnSpPr>
          <p:nvPr/>
        </p:nvCxnSpPr>
        <p:spPr>
          <a:xfrm>
            <a:off x="784485" y="5099345"/>
            <a:ext cx="2383563" cy="0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809560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247721" y="679036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读代码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4D08C0C-728E-4B21-BA09-AE92FF33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156" y="2360085"/>
            <a:ext cx="7697578" cy="231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异步刷盘的流程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要修改单元测试用例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52084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2025ADF3-2184-4DAD-BE30-A7912B792AC6}"/>
              </a:ext>
            </a:extLst>
          </p:cNvPr>
          <p:cNvSpPr/>
          <p:nvPr/>
        </p:nvSpPr>
        <p:spPr bwMode="auto">
          <a:xfrm>
            <a:off x="177338" y="663403"/>
            <a:ext cx="5770059" cy="1217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B70481-1616-4A24-BED9-C57F87CB2E7E}"/>
              </a:ext>
            </a:extLst>
          </p:cNvPr>
          <p:cNvSpPr/>
          <p:nvPr/>
        </p:nvSpPr>
        <p:spPr bwMode="auto">
          <a:xfrm>
            <a:off x="177338" y="3215525"/>
            <a:ext cx="5770060" cy="304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id="{D7748776-E7E0-4841-AC05-D5C867AA0F8B}"/>
              </a:ext>
            </a:extLst>
          </p:cNvPr>
          <p:cNvSpPr txBox="1">
            <a:spLocks/>
          </p:cNvSpPr>
          <p:nvPr/>
        </p:nvSpPr>
        <p:spPr>
          <a:xfrm>
            <a:off x="11788775" y="6315075"/>
            <a:ext cx="40005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1pPr>
            <a:lvl2pPr marL="742950" marR="0" indent="-28575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2pPr>
            <a:lvl3pPr marL="11430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3pPr>
            <a:lvl4pPr marL="16002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4pPr>
            <a:lvl5pPr marL="20574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5pPr>
            <a:lvl6pPr marL="2514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6pPr>
            <a:lvl7pPr marL="29718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7pPr>
            <a:lvl8pPr marL="3429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8pPr>
            <a:lvl9pPr marL="3886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6D77CF7-EB69-490C-B7A8-F508A9667399}" type="slidenum">
              <a:rPr lang="en-US" altLang="zh-CN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8DC6AE-9F34-4BDE-9212-12582C0698A6}"/>
              </a:ext>
            </a:extLst>
          </p:cNvPr>
          <p:cNvSpPr/>
          <p:nvPr/>
        </p:nvSpPr>
        <p:spPr bwMode="auto">
          <a:xfrm>
            <a:off x="447090" y="3809405"/>
            <a:ext cx="1435918" cy="67084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26AF35-27A2-497D-BB47-73966A168029}"/>
              </a:ext>
            </a:extLst>
          </p:cNvPr>
          <p:cNvSpPr txBox="1"/>
          <p:nvPr/>
        </p:nvSpPr>
        <p:spPr>
          <a:xfrm>
            <a:off x="511330" y="4060783"/>
            <a:ext cx="11871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FileChannel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750AF8-BBF5-4458-9169-F3DC0321CDBB}"/>
              </a:ext>
            </a:extLst>
          </p:cNvPr>
          <p:cNvSpPr/>
          <p:nvPr/>
        </p:nvSpPr>
        <p:spPr bwMode="auto">
          <a:xfrm>
            <a:off x="447090" y="5284186"/>
            <a:ext cx="2154112" cy="67084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7DD70A-749A-4288-BB87-BCDB4CCE58C9}"/>
              </a:ext>
            </a:extLst>
          </p:cNvPr>
          <p:cNvSpPr txBox="1"/>
          <p:nvPr/>
        </p:nvSpPr>
        <p:spPr>
          <a:xfrm>
            <a:off x="483879" y="5501447"/>
            <a:ext cx="18860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chemeClr val="bg1"/>
                </a:solidFill>
              </a:rPr>
              <a:t>MappedByteBuffer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66E9F4-4170-4B37-A5E4-BFB254BC6D14}"/>
              </a:ext>
            </a:extLst>
          </p:cNvPr>
          <p:cNvSpPr/>
          <p:nvPr/>
        </p:nvSpPr>
        <p:spPr bwMode="auto">
          <a:xfrm>
            <a:off x="4267233" y="3792569"/>
            <a:ext cx="1547283" cy="70992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802E18-F75B-4C97-807F-A160769A879C}"/>
              </a:ext>
            </a:extLst>
          </p:cNvPr>
          <p:cNvSpPr txBox="1"/>
          <p:nvPr/>
        </p:nvSpPr>
        <p:spPr>
          <a:xfrm>
            <a:off x="4392322" y="3962868"/>
            <a:ext cx="12064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WriteBuffer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E6D523-3984-4EA1-ACB3-5C7E7D688B89}"/>
              </a:ext>
            </a:extLst>
          </p:cNvPr>
          <p:cNvSpPr/>
          <p:nvPr/>
        </p:nvSpPr>
        <p:spPr bwMode="auto">
          <a:xfrm>
            <a:off x="7120026" y="3736919"/>
            <a:ext cx="1973983" cy="69319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B6AC02B-9392-4EF5-A051-37817C24D0E8}"/>
              </a:ext>
            </a:extLst>
          </p:cNvPr>
          <p:cNvSpPr txBox="1"/>
          <p:nvPr/>
        </p:nvSpPr>
        <p:spPr>
          <a:xfrm>
            <a:off x="7162368" y="3898851"/>
            <a:ext cx="18892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chemeClr val="bg1"/>
                </a:solidFill>
              </a:rPr>
              <a:t>TransientStorePool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B3280E-BE63-42C4-BB17-DFCA3B40DE0B}"/>
              </a:ext>
            </a:extLst>
          </p:cNvPr>
          <p:cNvCxnSpPr>
            <a:cxnSpLocks/>
          </p:cNvCxnSpPr>
          <p:nvPr/>
        </p:nvCxnSpPr>
        <p:spPr>
          <a:xfrm flipH="1">
            <a:off x="5785063" y="3988919"/>
            <a:ext cx="1334965" cy="0"/>
          </a:xfrm>
          <a:prstGeom prst="straightConnector1">
            <a:avLst/>
          </a:pr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4489831-9706-479F-87A9-849556DA1050}"/>
              </a:ext>
            </a:extLst>
          </p:cNvPr>
          <p:cNvSpPr txBox="1"/>
          <p:nvPr/>
        </p:nvSpPr>
        <p:spPr>
          <a:xfrm>
            <a:off x="5785063" y="3612712"/>
            <a:ext cx="13667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borrowBuffer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4249A1-A338-4A6B-B6AD-E2AD7D1AD3B4}"/>
              </a:ext>
            </a:extLst>
          </p:cNvPr>
          <p:cNvSpPr txBox="1"/>
          <p:nvPr/>
        </p:nvSpPr>
        <p:spPr>
          <a:xfrm>
            <a:off x="5848347" y="4236930"/>
            <a:ext cx="12721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return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Buffer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E713B28-BA4E-4128-A996-05ECAB6F60BA}"/>
              </a:ext>
            </a:extLst>
          </p:cNvPr>
          <p:cNvCxnSpPr>
            <a:cxnSpLocks/>
          </p:cNvCxnSpPr>
          <p:nvPr/>
        </p:nvCxnSpPr>
        <p:spPr>
          <a:xfrm>
            <a:off x="5785063" y="4229117"/>
            <a:ext cx="1356134" cy="0"/>
          </a:xfrm>
          <a:prstGeom prst="straightConnector1">
            <a:avLst/>
          </a:pr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2B76BFE-80EF-4DF1-BF11-61F865251BCB}"/>
              </a:ext>
            </a:extLst>
          </p:cNvPr>
          <p:cNvCxnSpPr>
            <a:cxnSpLocks/>
          </p:cNvCxnSpPr>
          <p:nvPr/>
        </p:nvCxnSpPr>
        <p:spPr>
          <a:xfrm flipH="1">
            <a:off x="1609555" y="5510909"/>
            <a:ext cx="4933245" cy="0"/>
          </a:xfrm>
          <a:prstGeom prst="straightConnector1">
            <a:avLst/>
          </a:pr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6825CD5-12AA-417A-AA08-27CE4C532367}"/>
              </a:ext>
            </a:extLst>
          </p:cNvPr>
          <p:cNvCxnSpPr>
            <a:cxnSpLocks/>
          </p:cNvCxnSpPr>
          <p:nvPr/>
        </p:nvCxnSpPr>
        <p:spPr>
          <a:xfrm flipH="1" flipV="1">
            <a:off x="4976897" y="4509374"/>
            <a:ext cx="1599734" cy="1023075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1E9C8F5-38CC-4D24-8153-E1BE99CFBBA8}"/>
              </a:ext>
            </a:extLst>
          </p:cNvPr>
          <p:cNvSpPr txBox="1"/>
          <p:nvPr/>
        </p:nvSpPr>
        <p:spPr>
          <a:xfrm>
            <a:off x="6545914" y="5158564"/>
            <a:ext cx="21297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MappedFile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FF0000"/>
                </a:solidFill>
              </a:rPr>
              <a:t>appendMessageInner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60F1851-42E5-40AF-810B-24F3FEDE6767}"/>
              </a:ext>
            </a:extLst>
          </p:cNvPr>
          <p:cNvCxnSpPr>
            <a:cxnSpLocks/>
          </p:cNvCxnSpPr>
          <p:nvPr/>
        </p:nvCxnSpPr>
        <p:spPr>
          <a:xfrm flipH="1">
            <a:off x="980902" y="4089342"/>
            <a:ext cx="3286331" cy="0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2AE53AE-4302-43A3-ABA9-17B095CAC4B0}"/>
              </a:ext>
            </a:extLst>
          </p:cNvPr>
          <p:cNvSpPr txBox="1"/>
          <p:nvPr/>
        </p:nvSpPr>
        <p:spPr>
          <a:xfrm>
            <a:off x="1891538" y="3700884"/>
            <a:ext cx="24295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RealTimeService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sym typeface="Calibri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C7A24CE-858A-4FB9-BBEA-F801EBBB4FA8}"/>
              </a:ext>
            </a:extLst>
          </p:cNvPr>
          <p:cNvCxnSpPr>
            <a:cxnSpLocks/>
          </p:cNvCxnSpPr>
          <p:nvPr/>
        </p:nvCxnSpPr>
        <p:spPr>
          <a:xfrm flipV="1">
            <a:off x="1042889" y="1824002"/>
            <a:ext cx="0" cy="2284469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EAAE484-12AA-4117-A7DF-94DED0D0D343}"/>
              </a:ext>
            </a:extLst>
          </p:cNvPr>
          <p:cNvSpPr txBox="1"/>
          <p:nvPr/>
        </p:nvSpPr>
        <p:spPr>
          <a:xfrm>
            <a:off x="1104877" y="2549255"/>
            <a:ext cx="23285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0099FF"/>
                </a:solidFill>
              </a:rPr>
              <a:t>FlushCommitLogService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99FF"/>
              </a:solidFill>
              <a:effectLst/>
              <a:uFillTx/>
              <a:sym typeface="Calibri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7FACC68-10BA-48D2-BF45-28A8B032481C}"/>
              </a:ext>
            </a:extLst>
          </p:cNvPr>
          <p:cNvCxnSpPr>
            <a:cxnSpLocks/>
          </p:cNvCxnSpPr>
          <p:nvPr/>
        </p:nvCxnSpPr>
        <p:spPr>
          <a:xfrm flipV="1">
            <a:off x="1675762" y="1848722"/>
            <a:ext cx="22750" cy="3662187"/>
          </a:xfrm>
          <a:prstGeom prst="straightConnector1">
            <a:avLst/>
          </a:pr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183EABB-BB02-4472-9671-E3069F24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0" y="689082"/>
            <a:ext cx="1892397" cy="1149409"/>
          </a:xfrm>
          <a:prstGeom prst="rect">
            <a:avLst/>
          </a:prstGeom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3202B4D6-1BC1-4706-82B5-36E052CF69F8}"/>
              </a:ext>
            </a:extLst>
          </p:cNvPr>
          <p:cNvCxnSpPr>
            <a:cxnSpLocks/>
          </p:cNvCxnSpPr>
          <p:nvPr/>
        </p:nvCxnSpPr>
        <p:spPr>
          <a:xfrm>
            <a:off x="2284260" y="878326"/>
            <a:ext cx="2422250" cy="2393367"/>
          </a:xfrm>
          <a:prstGeom prst="curvedConnector3">
            <a:avLst/>
          </a:prstGeom>
          <a:noFill/>
          <a:ln w="28575" cap="flat">
            <a:solidFill>
              <a:schemeClr val="accent1"/>
            </a:solidFill>
            <a:prstDash val="dash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FBB5A08-052E-4F06-92BB-E9B812DFE3EF}"/>
              </a:ext>
            </a:extLst>
          </p:cNvPr>
          <p:cNvSpPr txBox="1"/>
          <p:nvPr/>
        </p:nvSpPr>
        <p:spPr>
          <a:xfrm>
            <a:off x="4568743" y="2882390"/>
            <a:ext cx="1397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76C66CF8-3F12-4E9D-BACF-F074FB1A3E0C}"/>
              </a:ext>
            </a:extLst>
          </p:cNvPr>
          <p:cNvSpPr/>
          <p:nvPr/>
        </p:nvSpPr>
        <p:spPr>
          <a:xfrm>
            <a:off x="3517643" y="737496"/>
            <a:ext cx="282633" cy="1134920"/>
          </a:xfrm>
          <a:prstGeom prst="rightBrace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B50BE59-B9A9-4706-AE90-913138398577}"/>
              </a:ext>
            </a:extLst>
          </p:cNvPr>
          <p:cNvSpPr txBox="1"/>
          <p:nvPr/>
        </p:nvSpPr>
        <p:spPr>
          <a:xfrm>
            <a:off x="3851968" y="1079121"/>
            <a:ext cx="21329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0619A2-2344-4AD7-A57F-091314C228E3}"/>
              </a:ext>
            </a:extLst>
          </p:cNvPr>
          <p:cNvSpPr txBox="1"/>
          <p:nvPr/>
        </p:nvSpPr>
        <p:spPr>
          <a:xfrm>
            <a:off x="1126907" y="2149995"/>
            <a:ext cx="1730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FileChannel</a:t>
            </a:r>
            <a:r>
              <a:rPr lang="en-US" altLang="zh-CN" dirty="0" err="1">
                <a:solidFill>
                  <a:schemeClr val="tx1"/>
                </a:solidFill>
              </a:rPr>
              <a:t>.force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EB61F4D-DB45-4A16-B731-31DAAD662A7C}"/>
              </a:ext>
            </a:extLst>
          </p:cNvPr>
          <p:cNvSpPr txBox="1"/>
          <p:nvPr/>
        </p:nvSpPr>
        <p:spPr>
          <a:xfrm>
            <a:off x="1986835" y="4112272"/>
            <a:ext cx="17354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FileChannel</a:t>
            </a:r>
            <a:r>
              <a:rPr lang="en-US" altLang="zh-CN" dirty="0" err="1">
                <a:solidFill>
                  <a:schemeClr val="tx1"/>
                </a:solidFill>
              </a:rPr>
              <a:t>.write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8" name="文本框 1">
            <a:extLst>
              <a:ext uri="{FF2B5EF4-FFF2-40B4-BE49-F238E27FC236}">
                <a16:creationId xmlns:a16="http://schemas.microsoft.com/office/drawing/2014/main" id="{B9E81D28-71BF-4D86-BAEF-A246F2DB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4627" y="-60014"/>
            <a:ext cx="9036050" cy="59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存储系统之异步刷盘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1124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508" y="1258424"/>
            <a:ext cx="4243916" cy="58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ServiceThread#waitForRunning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CD840E-52BA-4258-8307-F639A9AA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91" y="2614015"/>
            <a:ext cx="4864350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8251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908" y="107958"/>
            <a:ext cx="4243916" cy="6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异步刷盘总结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CBED8CC3-7855-443A-A081-65091B99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216" y="1254082"/>
            <a:ext cx="7740651" cy="57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数据可靠性高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同步刷盘性能比异步刷盘性能要低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适用于金融等对数据可靠性要求高的场景</a:t>
            </a: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异步刷盘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的性能和吞吐量高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客户端延时低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异常关闭时，有少量消息丢失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2085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306" y="-65255"/>
            <a:ext cx="5432425" cy="6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CBED8CC3-7855-443A-A081-65091B99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49" y="910302"/>
            <a:ext cx="7740651" cy="57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一般有两种，有两种方式进行读写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）第一种，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Mmap+PageCache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的方式，读写消息都走的是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，这样子读写都在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里面不可避免会有锁的问题，在并发的读写操作情况下，会出现缺页中断降低，内存加锁，污染页的回写。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）第二种，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DirectByteBuffer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堆外内存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的两层架构方式，这样子可以实现读写消息分离，写入消息时候写到的是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DirectByteBuffer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堆外内存中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读消息走的是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DirectByteBuffer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是两步刷盘，一步是刷到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，还有一步是刷到磁盘文件中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，带来的好处就是，避免了内存操作的很多容易堵的地方，降低了时延，比如说缺页中断降低，内存加锁，污染页的回写。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627DB241-AFF9-434F-A037-A296CD3D8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4441" y="398950"/>
            <a:ext cx="5432425" cy="6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来自社区胡宗棠老师的总结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08899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E495F1-F0E2-40E5-ACB2-A18253D2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84" y="1249478"/>
            <a:ext cx="4909832" cy="49335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2B5A02-E122-4367-AEA8-28CBE1ADAC6F}"/>
              </a:ext>
            </a:extLst>
          </p:cNvPr>
          <p:cNvSpPr txBox="1"/>
          <p:nvPr/>
        </p:nvSpPr>
        <p:spPr>
          <a:xfrm>
            <a:off x="2040675" y="6160606"/>
            <a:ext cx="724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Apache RocketMQ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官微公众号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1EB891E5-F7A2-431F-B428-3440F5D9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12643" y="496416"/>
            <a:ext cx="9036050" cy="62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Thanks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410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450921" y="425036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RocketMQ</a:t>
            </a:r>
            <a:r>
              <a:rPr lang="zh-CN" altLang="en-US" dirty="0">
                <a:solidFill>
                  <a:srgbClr val="002060"/>
                </a:solidFill>
              </a:rPr>
              <a:t>存储系统源码分享计划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4D08C0C-728E-4B21-BA09-AE92FF33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11" y="1442723"/>
            <a:ext cx="7697578" cy="462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存储模块概要设计（陈厚道）</a:t>
            </a:r>
            <a:endParaRPr lang="en-US" altLang="zh-CN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文件的目录组织方式、消息基本存储格式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文件设计的目的、文件组织方式、数据如何组织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文件设计目的、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底层存储结构设计（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索引实现原理）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内存映射实践（刘春龙）</a:t>
            </a:r>
            <a:endParaRPr lang="en-US" altLang="zh-CN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主要围绕</a:t>
            </a: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MappedFile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两个类进行源码分析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同步刷盘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异步刷盘机制（陈厚道）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文件恢复机制及过期文件删除机制（陈厚道）</a:t>
            </a:r>
          </a:p>
        </p:txBody>
      </p:sp>
    </p:spTree>
    <p:extLst>
      <p:ext uri="{BB962C8B-B14F-4D97-AF65-F5344CB8AC3E}">
        <p14:creationId xmlns:p14="http://schemas.microsoft.com/office/powerpoint/2010/main" val="28600063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247721" y="679036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思考题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4D08C0C-728E-4B21-BA09-AE92FF33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22" y="2270285"/>
            <a:ext cx="7697578" cy="231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同步刷盘和异步刷盘的主要区别是什么？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同步刷盘和异步刷盘的使用场景？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687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ABD0114B-75C6-4ED3-92A0-5CD250803E1A}"/>
              </a:ext>
            </a:extLst>
          </p:cNvPr>
          <p:cNvSpPr/>
          <p:nvPr/>
        </p:nvSpPr>
        <p:spPr>
          <a:xfrm>
            <a:off x="4012674" y="2133640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64483D-BFA0-49D1-A1BA-B672E553E829}"/>
              </a:ext>
            </a:extLst>
          </p:cNvPr>
          <p:cNvSpPr/>
          <p:nvPr/>
        </p:nvSpPr>
        <p:spPr>
          <a:xfrm>
            <a:off x="129788" y="1269274"/>
            <a:ext cx="1445812" cy="18613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FC2A5A-C0BD-452E-B89D-51D0DAF351A1}"/>
              </a:ext>
            </a:extLst>
          </p:cNvPr>
          <p:cNvSpPr/>
          <p:nvPr/>
        </p:nvSpPr>
        <p:spPr>
          <a:xfrm>
            <a:off x="1742577" y="1889006"/>
            <a:ext cx="866692" cy="428575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4770" y="218058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存储架构图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865816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6429FE-DB8A-4BD0-A0EC-9F11C0990327}"/>
              </a:ext>
            </a:extLst>
          </p:cNvPr>
          <p:cNvSpPr/>
          <p:nvPr/>
        </p:nvSpPr>
        <p:spPr>
          <a:xfrm>
            <a:off x="1893652" y="2059960"/>
            <a:ext cx="548640" cy="341906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C5F8B0-2337-44F8-8D6C-160A2BD87501}"/>
              </a:ext>
            </a:extLst>
          </p:cNvPr>
          <p:cNvSpPr/>
          <p:nvPr/>
        </p:nvSpPr>
        <p:spPr>
          <a:xfrm>
            <a:off x="1893652" y="2540554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94BD433-563A-4675-94A4-E29FD66ED6A1}"/>
              </a:ext>
            </a:extLst>
          </p:cNvPr>
          <p:cNvSpPr/>
          <p:nvPr/>
        </p:nvSpPr>
        <p:spPr>
          <a:xfrm>
            <a:off x="1893652" y="3034860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F37DE8-9387-4E60-9542-4BDCADE4B4FF}"/>
              </a:ext>
            </a:extLst>
          </p:cNvPr>
          <p:cNvSpPr/>
          <p:nvPr/>
        </p:nvSpPr>
        <p:spPr>
          <a:xfrm>
            <a:off x="1893653" y="3521215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F2C15CA-E1D5-4209-A666-94110537C546}"/>
              </a:ext>
            </a:extLst>
          </p:cNvPr>
          <p:cNvSpPr/>
          <p:nvPr/>
        </p:nvSpPr>
        <p:spPr>
          <a:xfrm>
            <a:off x="1893653" y="4015521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7D7DF3-CB9C-4C4E-AB6A-2F348D7FF65F}"/>
              </a:ext>
            </a:extLst>
          </p:cNvPr>
          <p:cNvSpPr/>
          <p:nvPr/>
        </p:nvSpPr>
        <p:spPr>
          <a:xfrm>
            <a:off x="1893653" y="4509827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920888B-CA26-4445-9ADF-91579EC6343D}"/>
              </a:ext>
            </a:extLst>
          </p:cNvPr>
          <p:cNvSpPr/>
          <p:nvPr/>
        </p:nvSpPr>
        <p:spPr>
          <a:xfrm>
            <a:off x="1893653" y="5004133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2818F87-5C3C-49DD-8E5B-25C1E409547D}"/>
              </a:ext>
            </a:extLst>
          </p:cNvPr>
          <p:cNvSpPr/>
          <p:nvPr/>
        </p:nvSpPr>
        <p:spPr>
          <a:xfrm>
            <a:off x="1893653" y="5567811"/>
            <a:ext cx="548640" cy="34190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5781DF7-02AF-4475-AADE-E9D6300AED52}"/>
              </a:ext>
            </a:extLst>
          </p:cNvPr>
          <p:cNvSpPr/>
          <p:nvPr/>
        </p:nvSpPr>
        <p:spPr>
          <a:xfrm>
            <a:off x="225203" y="194434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B35A9F7-3070-43C9-9773-1C4E0A8AFF6E}"/>
              </a:ext>
            </a:extLst>
          </p:cNvPr>
          <p:cNvSpPr/>
          <p:nvPr/>
        </p:nvSpPr>
        <p:spPr>
          <a:xfrm>
            <a:off x="225203" y="2520285"/>
            <a:ext cx="372386" cy="43533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050707-F2BC-4731-9067-6F2304825471}"/>
              </a:ext>
            </a:extLst>
          </p:cNvPr>
          <p:cNvSpPr txBox="1"/>
          <p:nvPr/>
        </p:nvSpPr>
        <p:spPr>
          <a:xfrm>
            <a:off x="129788" y="1293330"/>
            <a:ext cx="144526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中图示的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几种含义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30483FC-617C-420C-B155-236D1A9996CF}"/>
              </a:ext>
            </a:extLst>
          </p:cNvPr>
          <p:cNvSpPr txBox="1"/>
          <p:nvPr/>
        </p:nvSpPr>
        <p:spPr>
          <a:xfrm>
            <a:off x="636337" y="2059960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已写入的消息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BA019D-EB8F-4127-9DA3-987B11540FDA}"/>
              </a:ext>
            </a:extLst>
          </p:cNvPr>
          <p:cNvSpPr txBox="1"/>
          <p:nvPr/>
        </p:nvSpPr>
        <p:spPr>
          <a:xfrm>
            <a:off x="636337" y="2607147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待写入的消息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0BDC35E-546B-48F5-9A3E-E72E6451D95F}"/>
              </a:ext>
            </a:extLst>
          </p:cNvPr>
          <p:cNvSpPr/>
          <p:nvPr/>
        </p:nvSpPr>
        <p:spPr>
          <a:xfrm>
            <a:off x="4107426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F0EA371-C3B7-46A4-81EB-1909770324F0}"/>
              </a:ext>
            </a:extLst>
          </p:cNvPr>
          <p:cNvSpPr/>
          <p:nvPr/>
        </p:nvSpPr>
        <p:spPr>
          <a:xfrm>
            <a:off x="4655408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2597C2A-82FE-4866-A348-ACCEBBDEFA6A}"/>
              </a:ext>
            </a:extLst>
          </p:cNvPr>
          <p:cNvSpPr/>
          <p:nvPr/>
        </p:nvSpPr>
        <p:spPr>
          <a:xfrm>
            <a:off x="5203390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B3244D-1632-4DB6-980C-557A5231BE07}"/>
              </a:ext>
            </a:extLst>
          </p:cNvPr>
          <p:cNvSpPr/>
          <p:nvPr/>
        </p:nvSpPr>
        <p:spPr>
          <a:xfrm>
            <a:off x="5751372" y="220214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D40FBC-5865-4AD9-9038-8172EC172C9F}"/>
              </a:ext>
            </a:extLst>
          </p:cNvPr>
          <p:cNvSpPr/>
          <p:nvPr/>
        </p:nvSpPr>
        <p:spPr>
          <a:xfrm>
            <a:off x="6312606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A1F371-026B-42A6-BCC2-AFE650D014EC}"/>
              </a:ext>
            </a:extLst>
          </p:cNvPr>
          <p:cNvSpPr/>
          <p:nvPr/>
        </p:nvSpPr>
        <p:spPr>
          <a:xfrm>
            <a:off x="6860588" y="2206164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2CCC66D-38E4-45A0-8A32-5D3E92911E1A}"/>
              </a:ext>
            </a:extLst>
          </p:cNvPr>
          <p:cNvSpPr/>
          <p:nvPr/>
        </p:nvSpPr>
        <p:spPr>
          <a:xfrm>
            <a:off x="4038516" y="3945614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9385E4-9EB3-47BA-86B9-CE3BCFEEA7D9}"/>
              </a:ext>
            </a:extLst>
          </p:cNvPr>
          <p:cNvSpPr/>
          <p:nvPr/>
        </p:nvSpPr>
        <p:spPr>
          <a:xfrm>
            <a:off x="4133268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CD7440B-FAFF-4E6F-A287-52BE316F873A}"/>
              </a:ext>
            </a:extLst>
          </p:cNvPr>
          <p:cNvSpPr/>
          <p:nvPr/>
        </p:nvSpPr>
        <p:spPr>
          <a:xfrm>
            <a:off x="4681250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0AE4968-7C1B-4CCE-A590-0A4FB32355C4}"/>
              </a:ext>
            </a:extLst>
          </p:cNvPr>
          <p:cNvSpPr/>
          <p:nvPr/>
        </p:nvSpPr>
        <p:spPr>
          <a:xfrm>
            <a:off x="5229232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D355FE1-ED62-44FB-A0DB-3670D1C7DEFE}"/>
              </a:ext>
            </a:extLst>
          </p:cNvPr>
          <p:cNvSpPr/>
          <p:nvPr/>
        </p:nvSpPr>
        <p:spPr>
          <a:xfrm>
            <a:off x="5777214" y="401411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B4F7F33-2632-4B3F-8706-8D4ACA5E938D}"/>
              </a:ext>
            </a:extLst>
          </p:cNvPr>
          <p:cNvSpPr/>
          <p:nvPr/>
        </p:nvSpPr>
        <p:spPr>
          <a:xfrm>
            <a:off x="6338448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6E1F7EF-32C8-401A-9ADF-BA1C61A5D628}"/>
              </a:ext>
            </a:extLst>
          </p:cNvPr>
          <p:cNvSpPr/>
          <p:nvPr/>
        </p:nvSpPr>
        <p:spPr>
          <a:xfrm>
            <a:off x="6886430" y="4018138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AD45E60-630C-4A78-91F7-C45AEAA18FCE}"/>
              </a:ext>
            </a:extLst>
          </p:cNvPr>
          <p:cNvSpPr/>
          <p:nvPr/>
        </p:nvSpPr>
        <p:spPr>
          <a:xfrm>
            <a:off x="4072310" y="5620995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0A4190-DD03-43FE-A5A2-826E8CF5157A}"/>
              </a:ext>
            </a:extLst>
          </p:cNvPr>
          <p:cNvSpPr/>
          <p:nvPr/>
        </p:nvSpPr>
        <p:spPr>
          <a:xfrm>
            <a:off x="4167062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3438B1-81CE-4013-869F-BAF1AF2D48F6}"/>
              </a:ext>
            </a:extLst>
          </p:cNvPr>
          <p:cNvSpPr/>
          <p:nvPr/>
        </p:nvSpPr>
        <p:spPr>
          <a:xfrm>
            <a:off x="4715044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11D98AD-3691-41EF-AB61-055A40BA7179}"/>
              </a:ext>
            </a:extLst>
          </p:cNvPr>
          <p:cNvSpPr/>
          <p:nvPr/>
        </p:nvSpPr>
        <p:spPr>
          <a:xfrm>
            <a:off x="5263026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B4248A7-3E69-4AA5-94DA-05F9748507C7}"/>
              </a:ext>
            </a:extLst>
          </p:cNvPr>
          <p:cNvSpPr/>
          <p:nvPr/>
        </p:nvSpPr>
        <p:spPr>
          <a:xfrm>
            <a:off x="5811008" y="568949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13E512-110F-4B65-932F-06C4B3DCA418}"/>
              </a:ext>
            </a:extLst>
          </p:cNvPr>
          <p:cNvSpPr/>
          <p:nvPr/>
        </p:nvSpPr>
        <p:spPr>
          <a:xfrm>
            <a:off x="6372242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220C98-6D2E-476C-83A2-82C2F1E1CEF8}"/>
              </a:ext>
            </a:extLst>
          </p:cNvPr>
          <p:cNvSpPr/>
          <p:nvPr/>
        </p:nvSpPr>
        <p:spPr>
          <a:xfrm>
            <a:off x="6920224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36AB3EE-AE63-43C7-8AA8-0965F3BA50D8}"/>
              </a:ext>
            </a:extLst>
          </p:cNvPr>
          <p:cNvSpPr txBox="1"/>
          <p:nvPr/>
        </p:nvSpPr>
        <p:spPr>
          <a:xfrm>
            <a:off x="2853732" y="130304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770A5DF-B6D1-4F0C-8D5D-D73A5B49EB61}"/>
              </a:ext>
            </a:extLst>
          </p:cNvPr>
          <p:cNvCxnSpPr>
            <a:cxnSpLocks/>
          </p:cNvCxnSpPr>
          <p:nvPr/>
        </p:nvCxnSpPr>
        <p:spPr>
          <a:xfrm>
            <a:off x="2442293" y="4200186"/>
            <a:ext cx="42141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D8C73B9-617C-46B5-985D-147A8FC5E0B4}"/>
              </a:ext>
            </a:extLst>
          </p:cNvPr>
          <p:cNvCxnSpPr/>
          <p:nvPr/>
        </p:nvCxnSpPr>
        <p:spPr>
          <a:xfrm flipV="1">
            <a:off x="2863711" y="1732166"/>
            <a:ext cx="0" cy="247597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CE2580A-8A54-4BD1-80D6-FCDD601BD54A}"/>
              </a:ext>
            </a:extLst>
          </p:cNvPr>
          <p:cNvCxnSpPr>
            <a:cxnSpLocks/>
          </p:cNvCxnSpPr>
          <p:nvPr/>
        </p:nvCxnSpPr>
        <p:spPr>
          <a:xfrm>
            <a:off x="7125611" y="1745221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9DD4D76-CAAE-4C4C-84AF-F8A6D307F397}"/>
              </a:ext>
            </a:extLst>
          </p:cNvPr>
          <p:cNvCxnSpPr>
            <a:cxnSpLocks/>
          </p:cNvCxnSpPr>
          <p:nvPr/>
        </p:nvCxnSpPr>
        <p:spPr>
          <a:xfrm>
            <a:off x="2863711" y="1737270"/>
            <a:ext cx="426985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52B588F-4737-4961-A02C-247311BBD49F}"/>
              </a:ext>
            </a:extLst>
          </p:cNvPr>
          <p:cNvCxnSpPr>
            <a:cxnSpLocks/>
          </p:cNvCxnSpPr>
          <p:nvPr/>
        </p:nvCxnSpPr>
        <p:spPr>
          <a:xfrm>
            <a:off x="2442292" y="4726297"/>
            <a:ext cx="76465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AB32F2A-9F86-404F-97E2-6614531228B3}"/>
              </a:ext>
            </a:extLst>
          </p:cNvPr>
          <p:cNvCxnSpPr>
            <a:cxnSpLocks/>
          </p:cNvCxnSpPr>
          <p:nvPr/>
        </p:nvCxnSpPr>
        <p:spPr>
          <a:xfrm flipV="1">
            <a:off x="3206942" y="3616184"/>
            <a:ext cx="0" cy="11180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DAABC9B-83DB-476D-82EF-61D992765C9F}"/>
              </a:ext>
            </a:extLst>
          </p:cNvPr>
          <p:cNvCxnSpPr>
            <a:cxnSpLocks/>
          </p:cNvCxnSpPr>
          <p:nvPr/>
        </p:nvCxnSpPr>
        <p:spPr>
          <a:xfrm>
            <a:off x="3198991" y="3623056"/>
            <a:ext cx="392662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4B95FBF-2518-4349-BA8C-C4A8CE78D72F}"/>
              </a:ext>
            </a:extLst>
          </p:cNvPr>
          <p:cNvSpPr txBox="1"/>
          <p:nvPr/>
        </p:nvSpPr>
        <p:spPr>
          <a:xfrm>
            <a:off x="3242020" y="361335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37DFA93-631D-4F2C-A7DA-5C57C8616140}"/>
              </a:ext>
            </a:extLst>
          </p:cNvPr>
          <p:cNvCxnSpPr>
            <a:cxnSpLocks/>
          </p:cNvCxnSpPr>
          <p:nvPr/>
        </p:nvCxnSpPr>
        <p:spPr>
          <a:xfrm>
            <a:off x="7117660" y="3616184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A6E728A-6E5E-4292-BD23-84B91CD73692}"/>
              </a:ext>
            </a:extLst>
          </p:cNvPr>
          <p:cNvCxnSpPr>
            <a:cxnSpLocks/>
          </p:cNvCxnSpPr>
          <p:nvPr/>
        </p:nvCxnSpPr>
        <p:spPr>
          <a:xfrm>
            <a:off x="2434341" y="5188798"/>
            <a:ext cx="469922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6BE15D2-14C6-4E76-BF94-D30E9B4EA753}"/>
              </a:ext>
            </a:extLst>
          </p:cNvPr>
          <p:cNvCxnSpPr>
            <a:cxnSpLocks/>
          </p:cNvCxnSpPr>
          <p:nvPr/>
        </p:nvCxnSpPr>
        <p:spPr>
          <a:xfrm>
            <a:off x="7133562" y="5188798"/>
            <a:ext cx="7951" cy="46400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9D642A2-1B97-4C81-A8E1-DC3F45D73788}"/>
              </a:ext>
            </a:extLst>
          </p:cNvPr>
          <p:cNvSpPr txBox="1"/>
          <p:nvPr/>
        </p:nvSpPr>
        <p:spPr>
          <a:xfrm>
            <a:off x="2653002" y="5188798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CE48A6F-4E4E-4DA7-A5C4-02FC7FBB61DC}"/>
              </a:ext>
            </a:extLst>
          </p:cNvPr>
          <p:cNvSpPr txBox="1"/>
          <p:nvPr/>
        </p:nvSpPr>
        <p:spPr>
          <a:xfrm>
            <a:off x="3820664" y="2988035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0300928-C6EB-45F7-9A97-920235CF5875}"/>
              </a:ext>
            </a:extLst>
          </p:cNvPr>
          <p:cNvSpPr txBox="1"/>
          <p:nvPr/>
        </p:nvSpPr>
        <p:spPr>
          <a:xfrm>
            <a:off x="6372242" y="2988035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8727BA6-B2EB-40F9-B86D-632206D90BF9}"/>
              </a:ext>
            </a:extLst>
          </p:cNvPr>
          <p:cNvSpPr txBox="1"/>
          <p:nvPr/>
        </p:nvSpPr>
        <p:spPr>
          <a:xfrm>
            <a:off x="4766493" y="2981576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83FE263-6960-4284-8B4C-ACEA0F8B6022}"/>
              </a:ext>
            </a:extLst>
          </p:cNvPr>
          <p:cNvSpPr/>
          <p:nvPr/>
        </p:nvSpPr>
        <p:spPr>
          <a:xfrm>
            <a:off x="7385370" y="865816"/>
            <a:ext cx="1608826" cy="286591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F4DE179-4C65-4B61-8DE7-1A162FA39160}"/>
              </a:ext>
            </a:extLst>
          </p:cNvPr>
          <p:cNvSpPr/>
          <p:nvPr/>
        </p:nvSpPr>
        <p:spPr>
          <a:xfrm>
            <a:off x="7494713" y="169985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56F3785-36FF-48C1-95D9-2E6D3EF4103D}"/>
              </a:ext>
            </a:extLst>
          </p:cNvPr>
          <p:cNvSpPr txBox="1"/>
          <p:nvPr/>
        </p:nvSpPr>
        <p:spPr>
          <a:xfrm>
            <a:off x="7536443" y="1182939"/>
            <a:ext cx="131702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中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图示的几种含义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791156F-E738-4927-94A1-392BA3F5F5CD}"/>
              </a:ext>
            </a:extLst>
          </p:cNvPr>
          <p:cNvSpPr txBox="1"/>
          <p:nvPr/>
        </p:nvSpPr>
        <p:spPr>
          <a:xfrm>
            <a:off x="7892261" y="1780412"/>
            <a:ext cx="10797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已经消费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的消息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88FC38E-EFA9-4C75-8397-DABEB77CAC80}"/>
              </a:ext>
            </a:extLst>
          </p:cNvPr>
          <p:cNvSpPr txBox="1"/>
          <p:nvPr/>
        </p:nvSpPr>
        <p:spPr>
          <a:xfrm>
            <a:off x="7914119" y="2371834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未消费的消息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C58EEB4-87F1-4535-A746-4B75908031BB}"/>
              </a:ext>
            </a:extLst>
          </p:cNvPr>
          <p:cNvSpPr/>
          <p:nvPr/>
        </p:nvSpPr>
        <p:spPr>
          <a:xfrm>
            <a:off x="7536443" y="2966617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FE5B2FD-2B4F-43E2-A808-6357C32002FC}"/>
              </a:ext>
            </a:extLst>
          </p:cNvPr>
          <p:cNvCxnSpPr>
            <a:cxnSpLocks/>
          </p:cNvCxnSpPr>
          <p:nvPr/>
        </p:nvCxnSpPr>
        <p:spPr>
          <a:xfrm flipV="1">
            <a:off x="4107426" y="2641497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1D8F75C-2A2E-47D2-99E8-632DFBACA312}"/>
              </a:ext>
            </a:extLst>
          </p:cNvPr>
          <p:cNvCxnSpPr>
            <a:cxnSpLocks/>
          </p:cNvCxnSpPr>
          <p:nvPr/>
        </p:nvCxnSpPr>
        <p:spPr>
          <a:xfrm flipV="1">
            <a:off x="5186839" y="2650308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BC90E5-E6D4-427C-936B-5C16B5AA75E6}"/>
              </a:ext>
            </a:extLst>
          </p:cNvPr>
          <p:cNvCxnSpPr>
            <a:cxnSpLocks/>
          </p:cNvCxnSpPr>
          <p:nvPr/>
        </p:nvCxnSpPr>
        <p:spPr>
          <a:xfrm flipH="1" flipV="1">
            <a:off x="6538858" y="2644350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0556AC0-1362-4F08-9C13-E58BA9850C54}"/>
              </a:ext>
            </a:extLst>
          </p:cNvPr>
          <p:cNvSpPr/>
          <p:nvPr/>
        </p:nvSpPr>
        <p:spPr>
          <a:xfrm>
            <a:off x="7512398" y="2334076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B11F12D-300D-47B4-ADFC-DE2B182398AA}"/>
              </a:ext>
            </a:extLst>
          </p:cNvPr>
          <p:cNvSpPr txBox="1"/>
          <p:nvPr/>
        </p:nvSpPr>
        <p:spPr>
          <a:xfrm>
            <a:off x="7943398" y="2868755"/>
            <a:ext cx="890901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待</a:t>
            </a:r>
            <a:r>
              <a:rPr lang="en-US" altLang="zh-CN" dirty="0"/>
              <a:t>dispatch</a:t>
            </a:r>
          </a:p>
          <a:p>
            <a:r>
              <a:rPr lang="zh-CN" altLang="en-US" dirty="0"/>
              <a:t>构建的逻辑</a:t>
            </a:r>
            <a:endParaRPr lang="en-US" altLang="zh-CN" dirty="0"/>
          </a:p>
          <a:p>
            <a:r>
              <a:rPr lang="zh-CN" altLang="en-US" dirty="0"/>
              <a:t>队列元素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150004C-80D3-4D8F-8D84-A46954320F24}"/>
              </a:ext>
            </a:extLst>
          </p:cNvPr>
          <p:cNvSpPr txBox="1"/>
          <p:nvPr/>
        </p:nvSpPr>
        <p:spPr>
          <a:xfrm>
            <a:off x="3863057" y="4809852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D48DF87-271F-47B8-B5C2-FDFE3E563EEE}"/>
              </a:ext>
            </a:extLst>
          </p:cNvPr>
          <p:cNvSpPr txBox="1"/>
          <p:nvPr/>
        </p:nvSpPr>
        <p:spPr>
          <a:xfrm>
            <a:off x="6414635" y="4809852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8B39B68-D08E-4079-99CD-BE77D380A9A9}"/>
              </a:ext>
            </a:extLst>
          </p:cNvPr>
          <p:cNvSpPr txBox="1"/>
          <p:nvPr/>
        </p:nvSpPr>
        <p:spPr>
          <a:xfrm>
            <a:off x="4808886" y="4803393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31E66B6-8F01-4D23-A564-4046515DBA26}"/>
              </a:ext>
            </a:extLst>
          </p:cNvPr>
          <p:cNvCxnSpPr>
            <a:cxnSpLocks/>
          </p:cNvCxnSpPr>
          <p:nvPr/>
        </p:nvCxnSpPr>
        <p:spPr>
          <a:xfrm flipV="1">
            <a:off x="4149819" y="4463314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06A7C40-6C73-422C-9316-C7D6E642768E}"/>
              </a:ext>
            </a:extLst>
          </p:cNvPr>
          <p:cNvCxnSpPr>
            <a:cxnSpLocks/>
          </p:cNvCxnSpPr>
          <p:nvPr/>
        </p:nvCxnSpPr>
        <p:spPr>
          <a:xfrm flipV="1">
            <a:off x="5229232" y="4472125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CB6800E-9129-444B-A57B-0340987DF47A}"/>
              </a:ext>
            </a:extLst>
          </p:cNvPr>
          <p:cNvCxnSpPr>
            <a:cxnSpLocks/>
          </p:cNvCxnSpPr>
          <p:nvPr/>
        </p:nvCxnSpPr>
        <p:spPr>
          <a:xfrm flipH="1" flipV="1">
            <a:off x="6581251" y="4466167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C4D1E45-5EA2-42EC-964B-05005F37CFB5}"/>
              </a:ext>
            </a:extLst>
          </p:cNvPr>
          <p:cNvSpPr txBox="1"/>
          <p:nvPr/>
        </p:nvSpPr>
        <p:spPr>
          <a:xfrm>
            <a:off x="3918039" y="6489959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D8545C8-9B18-42C3-858B-23A4B5D0C5EF}"/>
              </a:ext>
            </a:extLst>
          </p:cNvPr>
          <p:cNvSpPr txBox="1"/>
          <p:nvPr/>
        </p:nvSpPr>
        <p:spPr>
          <a:xfrm>
            <a:off x="6469617" y="6489959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7B0AAEC-A26D-40A8-9E9E-BC2DF4FB2657}"/>
              </a:ext>
            </a:extLst>
          </p:cNvPr>
          <p:cNvSpPr txBox="1"/>
          <p:nvPr/>
        </p:nvSpPr>
        <p:spPr>
          <a:xfrm>
            <a:off x="4863868" y="6483500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7D09873-4F50-4290-ADB4-1A96359F1E00}"/>
              </a:ext>
            </a:extLst>
          </p:cNvPr>
          <p:cNvCxnSpPr>
            <a:cxnSpLocks/>
          </p:cNvCxnSpPr>
          <p:nvPr/>
        </p:nvCxnSpPr>
        <p:spPr>
          <a:xfrm flipV="1">
            <a:off x="4204801" y="6143421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FB58E30-8392-4CE6-A4F6-46AE982DA765}"/>
              </a:ext>
            </a:extLst>
          </p:cNvPr>
          <p:cNvCxnSpPr>
            <a:cxnSpLocks/>
          </p:cNvCxnSpPr>
          <p:nvPr/>
        </p:nvCxnSpPr>
        <p:spPr>
          <a:xfrm flipV="1">
            <a:off x="5284214" y="6152232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B71FA97-8600-4E59-8191-C766993E8FD9}"/>
              </a:ext>
            </a:extLst>
          </p:cNvPr>
          <p:cNvCxnSpPr>
            <a:cxnSpLocks/>
          </p:cNvCxnSpPr>
          <p:nvPr/>
        </p:nvCxnSpPr>
        <p:spPr>
          <a:xfrm flipH="1" flipV="1">
            <a:off x="6636233" y="6146274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53D5EAC-5A03-4DE8-A41B-698E6F74A053}"/>
              </a:ext>
            </a:extLst>
          </p:cNvPr>
          <p:cNvSpPr txBox="1"/>
          <p:nvPr/>
        </p:nvSpPr>
        <p:spPr>
          <a:xfrm>
            <a:off x="2913856" y="2815034"/>
            <a:ext cx="9290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doDispatch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异步构建</a:t>
            </a:r>
            <a:b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</a:b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逻辑队列</a:t>
            </a:r>
          </a:p>
        </p:txBody>
      </p:sp>
      <p:sp>
        <p:nvSpPr>
          <p:cNvPr id="158" name=" 2050">
            <a:extLst>
              <a:ext uri="{FF2B5EF4-FFF2-40B4-BE49-F238E27FC236}">
                <a16:creationId xmlns:a16="http://schemas.microsoft.com/office/drawing/2014/main" id="{A06C9932-17CC-4A71-A7D2-CD66D689C0A5}"/>
              </a:ext>
            </a:extLst>
          </p:cNvPr>
          <p:cNvSpPr/>
          <p:nvPr/>
        </p:nvSpPr>
        <p:spPr bwMode="auto">
          <a:xfrm flipH="1">
            <a:off x="101884" y="3686344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67" name=" 2050">
            <a:extLst>
              <a:ext uri="{FF2B5EF4-FFF2-40B4-BE49-F238E27FC236}">
                <a16:creationId xmlns:a16="http://schemas.microsoft.com/office/drawing/2014/main" id="{15B89BB9-0591-45B0-BCEF-160C6F583000}"/>
              </a:ext>
            </a:extLst>
          </p:cNvPr>
          <p:cNvSpPr/>
          <p:nvPr/>
        </p:nvSpPr>
        <p:spPr bwMode="auto">
          <a:xfrm flipH="1">
            <a:off x="8467292" y="3815035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8C2B6005-6132-4F7A-BF60-5EE43C5144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382" y="4342883"/>
            <a:ext cx="1388420" cy="1387033"/>
          </a:xfrm>
          <a:prstGeom prst="curvedConnector3">
            <a:avLst>
              <a:gd name="adj1" fmla="val 90160"/>
            </a:avLst>
          </a:prstGeom>
          <a:noFill/>
          <a:ln w="19050" cap="flat">
            <a:solidFill>
              <a:schemeClr val="tx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直接箭头连接符 209">
            <a:extLst>
              <a:ext uri="{FF2B5EF4-FFF2-40B4-BE49-F238E27FC236}">
                <a16:creationId xmlns:a16="http://schemas.microsoft.com/office/drawing/2014/main" id="{84A26C28-A367-42C4-8FE5-52FCB932A367}"/>
              </a:ext>
            </a:extLst>
          </p:cNvPr>
          <p:cNvCxnSpPr>
            <a:cxnSpLocks/>
          </p:cNvCxnSpPr>
          <p:nvPr/>
        </p:nvCxnSpPr>
        <p:spPr>
          <a:xfrm rot="10800000">
            <a:off x="5444643" y="2687673"/>
            <a:ext cx="3017797" cy="1736709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直接箭头连接符 209">
            <a:extLst>
              <a:ext uri="{FF2B5EF4-FFF2-40B4-BE49-F238E27FC236}">
                <a16:creationId xmlns:a16="http://schemas.microsoft.com/office/drawing/2014/main" id="{BD131BEB-4A42-4A13-860C-CF7258F10C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4558" y="4554667"/>
            <a:ext cx="3032734" cy="1644224"/>
          </a:xfrm>
          <a:prstGeom prst="curvedConnector3">
            <a:avLst>
              <a:gd name="adj1" fmla="val 20636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直接箭头连接符 209">
            <a:extLst>
              <a:ext uri="{FF2B5EF4-FFF2-40B4-BE49-F238E27FC236}">
                <a16:creationId xmlns:a16="http://schemas.microsoft.com/office/drawing/2014/main" id="{6F98E6BC-9B4C-46C6-893F-B249A2DDA53D}"/>
              </a:ext>
            </a:extLst>
          </p:cNvPr>
          <p:cNvCxnSpPr>
            <a:cxnSpLocks/>
          </p:cNvCxnSpPr>
          <p:nvPr/>
        </p:nvCxnSpPr>
        <p:spPr>
          <a:xfrm rot="10800000">
            <a:off x="5536788" y="4489923"/>
            <a:ext cx="2928078" cy="5727"/>
          </a:xfrm>
          <a:prstGeom prst="curvedConnector3">
            <a:avLst>
              <a:gd name="adj1" fmla="val 38594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文本框 342">
            <a:extLst>
              <a:ext uri="{FF2B5EF4-FFF2-40B4-BE49-F238E27FC236}">
                <a16:creationId xmlns:a16="http://schemas.microsoft.com/office/drawing/2014/main" id="{46DD0E03-A8BE-47EA-A33F-C44FB1107D62}"/>
              </a:ext>
            </a:extLst>
          </p:cNvPr>
          <p:cNvSpPr txBox="1"/>
          <p:nvPr/>
        </p:nvSpPr>
        <p:spPr>
          <a:xfrm>
            <a:off x="-44767" y="4731201"/>
            <a:ext cx="8729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Producer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ACD85420-37E4-4AE0-9CAF-2DE9D8D3199D}"/>
              </a:ext>
            </a:extLst>
          </p:cNvPr>
          <p:cNvSpPr txBox="1"/>
          <p:nvPr/>
        </p:nvSpPr>
        <p:spPr>
          <a:xfrm>
            <a:off x="8189783" y="4796250"/>
            <a:ext cx="9707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1969D06E-77D5-4C66-85E4-DB6FF2F51538}"/>
              </a:ext>
            </a:extLst>
          </p:cNvPr>
          <p:cNvSpPr txBox="1"/>
          <p:nvPr/>
        </p:nvSpPr>
        <p:spPr>
          <a:xfrm>
            <a:off x="1659877" y="6220807"/>
            <a:ext cx="1164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AutoShape 2" descr="https://mp.weixin.qq.com/mp/qrcode?scene=10000004&amp;size=102&amp;__biz=MzU5OTUyMTAwNQ==&amp;mid=2247483806&amp;idx=1&amp;sn=6c914173bbebcca1685966bc09847234&amp;send_time=">
            <a:extLst>
              <a:ext uri="{FF2B5EF4-FFF2-40B4-BE49-F238E27FC236}">
                <a16:creationId xmlns:a16="http://schemas.microsoft.com/office/drawing/2014/main" id="{0405A77F-762E-4CDF-8362-AF1DFAC9E7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D94D617-CD7F-442E-A316-81118453685D}"/>
              </a:ext>
            </a:extLst>
          </p:cNvPr>
          <p:cNvSpPr txBox="1"/>
          <p:nvPr/>
        </p:nvSpPr>
        <p:spPr>
          <a:xfrm>
            <a:off x="5010629" y="177068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B54251E1-910C-4213-85EC-E687F2215A7C}"/>
              </a:ext>
            </a:extLst>
          </p:cNvPr>
          <p:cNvSpPr txBox="1"/>
          <p:nvPr/>
        </p:nvSpPr>
        <p:spPr>
          <a:xfrm>
            <a:off x="4950993" y="359162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79CE31E8-9CFD-4167-9B26-99686851B161}"/>
              </a:ext>
            </a:extLst>
          </p:cNvPr>
          <p:cNvSpPr txBox="1"/>
          <p:nvPr/>
        </p:nvSpPr>
        <p:spPr>
          <a:xfrm>
            <a:off x="4882756" y="5270919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9663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90" y="141308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54492-A038-4735-AF8F-DAF4A52C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93" y="2118813"/>
            <a:ext cx="2597283" cy="24956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75F920-1794-4D10-8752-904F6A2FDDD3}"/>
              </a:ext>
            </a:extLst>
          </p:cNvPr>
          <p:cNvCxnSpPr/>
          <p:nvPr/>
        </p:nvCxnSpPr>
        <p:spPr>
          <a:xfrm>
            <a:off x="3216705" y="2458333"/>
            <a:ext cx="155845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C5FEA54-5AE0-4B30-B549-3AED4C54EBD4}"/>
              </a:ext>
            </a:extLst>
          </p:cNvPr>
          <p:cNvSpPr txBox="1"/>
          <p:nvPr/>
        </p:nvSpPr>
        <p:spPr>
          <a:xfrm>
            <a:off x="4862625" y="2273668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2F462A-202C-47A5-8E12-4701E40E6AA8}"/>
              </a:ext>
            </a:extLst>
          </p:cNvPr>
          <p:cNvSpPr txBox="1"/>
          <p:nvPr/>
        </p:nvSpPr>
        <p:spPr>
          <a:xfrm>
            <a:off x="1464939" y="1700586"/>
            <a:ext cx="153182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2C69FC5-F1C4-4840-BFF9-CCC23C2259C1}"/>
              </a:ext>
            </a:extLst>
          </p:cNvPr>
          <p:cNvSpPr/>
          <p:nvPr/>
        </p:nvSpPr>
        <p:spPr>
          <a:xfrm>
            <a:off x="6542587" y="2458333"/>
            <a:ext cx="532738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20B649-DF67-462D-9775-E282C7F440F4}"/>
              </a:ext>
            </a:extLst>
          </p:cNvPr>
          <p:cNvSpPr txBox="1"/>
          <p:nvPr/>
        </p:nvSpPr>
        <p:spPr>
          <a:xfrm>
            <a:off x="7160803" y="3292488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B176A7-7599-49FC-882E-BD1AC111EF09}"/>
              </a:ext>
            </a:extLst>
          </p:cNvPr>
          <p:cNvSpPr txBox="1"/>
          <p:nvPr/>
        </p:nvSpPr>
        <p:spPr>
          <a:xfrm>
            <a:off x="3745597" y="3366652"/>
            <a:ext cx="298575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本案例是按照</a:t>
            </a:r>
            <a:r>
              <a:rPr lang="en-US" altLang="zh-CN" dirty="0">
                <a:solidFill>
                  <a:srgbClr val="FF0000"/>
                </a:solidFill>
              </a:rPr>
              <a:t>10240</a:t>
            </a:r>
            <a:r>
              <a:rPr lang="zh-CN" altLang="en-US" dirty="0">
                <a:solidFill>
                  <a:srgbClr val="FF0000"/>
                </a:solidFill>
              </a:rPr>
              <a:t>大小切割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en-US" altLang="zh-CN" dirty="0" err="1">
                <a:solidFill>
                  <a:srgbClr val="FF0000"/>
                </a:solidFill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E5BF5-6EAC-4BD0-B48E-14212190E48E}"/>
              </a:ext>
            </a:extLst>
          </p:cNvPr>
          <p:cNvSpPr txBox="1"/>
          <p:nvPr/>
        </p:nvSpPr>
        <p:spPr>
          <a:xfrm>
            <a:off x="3519950" y="380467"/>
            <a:ext cx="21041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42435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5.png">
            <a:extLst>
              <a:ext uri="{FF2B5EF4-FFF2-40B4-BE49-F238E27FC236}">
                <a16:creationId xmlns:a16="http://schemas.microsoft.com/office/drawing/2014/main" id="{2659BF46-0A48-4F78-ABF4-A249F76DC83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4695" y="168275"/>
            <a:ext cx="8614610" cy="65214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2853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04365B3-39C6-486E-83F9-097EB64811D8}"/>
              </a:ext>
            </a:extLst>
          </p:cNvPr>
          <p:cNvSpPr/>
          <p:nvPr/>
        </p:nvSpPr>
        <p:spPr bwMode="auto">
          <a:xfrm>
            <a:off x="1787228" y="5632810"/>
            <a:ext cx="5841481" cy="96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B70481-1616-4A24-BED9-C57F87CB2E7E}"/>
              </a:ext>
            </a:extLst>
          </p:cNvPr>
          <p:cNvSpPr/>
          <p:nvPr/>
        </p:nvSpPr>
        <p:spPr bwMode="auto">
          <a:xfrm>
            <a:off x="1776736" y="2430359"/>
            <a:ext cx="5841481" cy="2957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74247A-FEFB-494A-BD4A-0E62E3D5C5F9}"/>
              </a:ext>
            </a:extLst>
          </p:cNvPr>
          <p:cNvSpPr/>
          <p:nvPr/>
        </p:nvSpPr>
        <p:spPr bwMode="auto">
          <a:xfrm>
            <a:off x="1769653" y="292209"/>
            <a:ext cx="5832207" cy="1939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id="{D7748776-E7E0-4841-AC05-D5C867AA0F8B}"/>
              </a:ext>
            </a:extLst>
          </p:cNvPr>
          <p:cNvSpPr txBox="1">
            <a:spLocks/>
          </p:cNvSpPr>
          <p:nvPr/>
        </p:nvSpPr>
        <p:spPr>
          <a:xfrm>
            <a:off x="11788775" y="6315075"/>
            <a:ext cx="40005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1pPr>
            <a:lvl2pPr marL="742950" marR="0" indent="-28575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2pPr>
            <a:lvl3pPr marL="11430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3pPr>
            <a:lvl4pPr marL="16002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4pPr>
            <a:lvl5pPr marL="20574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5pPr>
            <a:lvl6pPr marL="2514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6pPr>
            <a:lvl7pPr marL="29718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7pPr>
            <a:lvl8pPr marL="3429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8pPr>
            <a:lvl9pPr marL="3886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6D77CF7-EB69-490C-B7A8-F508A9667399}" type="slidenum">
              <a:rPr lang="en-US" altLang="zh-CN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C2898-C2A9-423A-8E50-BC8A369DB1E3}"/>
              </a:ext>
            </a:extLst>
          </p:cNvPr>
          <p:cNvSpPr/>
          <p:nvPr/>
        </p:nvSpPr>
        <p:spPr bwMode="auto">
          <a:xfrm>
            <a:off x="1891860" y="5827781"/>
            <a:ext cx="2572416" cy="63023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3DB39D-5B91-4491-86F5-2A693ADA008D}"/>
              </a:ext>
            </a:extLst>
          </p:cNvPr>
          <p:cNvSpPr/>
          <p:nvPr/>
        </p:nvSpPr>
        <p:spPr bwMode="auto">
          <a:xfrm>
            <a:off x="1915678" y="4023155"/>
            <a:ext cx="553694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FC687E-20FC-408B-A5D1-78F5F12948D6}"/>
              </a:ext>
            </a:extLst>
          </p:cNvPr>
          <p:cNvSpPr/>
          <p:nvPr/>
        </p:nvSpPr>
        <p:spPr bwMode="auto">
          <a:xfrm>
            <a:off x="4832854" y="5800153"/>
            <a:ext cx="2572415" cy="63023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MappedByteBuffer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646BDC-92B4-4FE2-9464-7C291DA38672}"/>
              </a:ext>
            </a:extLst>
          </p:cNvPr>
          <p:cNvSpPr/>
          <p:nvPr/>
        </p:nvSpPr>
        <p:spPr bwMode="auto">
          <a:xfrm>
            <a:off x="1923754" y="4698783"/>
            <a:ext cx="5536945" cy="630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5AF4F8-D9BB-403D-90EF-5EDCFD3812D3}"/>
              </a:ext>
            </a:extLst>
          </p:cNvPr>
          <p:cNvSpPr/>
          <p:nvPr/>
        </p:nvSpPr>
        <p:spPr bwMode="auto">
          <a:xfrm>
            <a:off x="1979187" y="474013"/>
            <a:ext cx="2572416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SendMessageProcessor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73B415-C226-4874-95FB-8934A255C32D}"/>
              </a:ext>
            </a:extLst>
          </p:cNvPr>
          <p:cNvSpPr/>
          <p:nvPr/>
        </p:nvSpPr>
        <p:spPr bwMode="auto">
          <a:xfrm>
            <a:off x="1915678" y="261886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11270">
            <a:extLst>
              <a:ext uri="{FF2B5EF4-FFF2-40B4-BE49-F238E27FC236}">
                <a16:creationId xmlns:a16="http://schemas.microsoft.com/office/drawing/2014/main" id="{9E737D5E-70AA-4E53-81C5-08447A9C9288}"/>
              </a:ext>
            </a:extLst>
          </p:cNvPr>
          <p:cNvCxnSpPr>
            <a:cxnSpLocks/>
          </p:cNvCxnSpPr>
          <p:nvPr/>
        </p:nvCxnSpPr>
        <p:spPr bwMode="auto">
          <a:xfrm>
            <a:off x="108379" y="2361536"/>
            <a:ext cx="85360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11270">
            <a:extLst>
              <a:ext uri="{FF2B5EF4-FFF2-40B4-BE49-F238E27FC236}">
                <a16:creationId xmlns:a16="http://schemas.microsoft.com/office/drawing/2014/main" id="{7224F157-200A-4E13-8166-880D6EADE8BD}"/>
              </a:ext>
            </a:extLst>
          </p:cNvPr>
          <p:cNvCxnSpPr>
            <a:cxnSpLocks/>
          </p:cNvCxnSpPr>
          <p:nvPr/>
        </p:nvCxnSpPr>
        <p:spPr bwMode="auto">
          <a:xfrm>
            <a:off x="83887" y="5484577"/>
            <a:ext cx="8560580" cy="841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487A99B-FD8B-4381-B91F-8D63DD04BE01}"/>
              </a:ext>
            </a:extLst>
          </p:cNvPr>
          <p:cNvSpPr txBox="1"/>
          <p:nvPr/>
        </p:nvSpPr>
        <p:spPr>
          <a:xfrm>
            <a:off x="477065" y="1102647"/>
            <a:ext cx="10156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业务层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498601-C595-43E5-9400-B3706ADD4D78}"/>
              </a:ext>
            </a:extLst>
          </p:cNvPr>
          <p:cNvSpPr txBox="1"/>
          <p:nvPr/>
        </p:nvSpPr>
        <p:spPr>
          <a:xfrm>
            <a:off x="108379" y="3522059"/>
            <a:ext cx="163121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存储逻辑层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562E01-8552-4AC0-9024-DFFE12CD23CF}"/>
              </a:ext>
            </a:extLst>
          </p:cNvPr>
          <p:cNvSpPr txBox="1"/>
          <p:nvPr/>
        </p:nvSpPr>
        <p:spPr>
          <a:xfrm>
            <a:off x="181477" y="5853412"/>
            <a:ext cx="148694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F81418-7C37-43D9-9153-1E1FF4E2ED00}"/>
              </a:ext>
            </a:extLst>
          </p:cNvPr>
          <p:cNvSpPr/>
          <p:nvPr/>
        </p:nvSpPr>
        <p:spPr bwMode="auto">
          <a:xfrm>
            <a:off x="4897671" y="261886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98022E-0165-455B-BED8-012FC05FACEB}"/>
              </a:ext>
            </a:extLst>
          </p:cNvPr>
          <p:cNvSpPr/>
          <p:nvPr/>
        </p:nvSpPr>
        <p:spPr bwMode="auto">
          <a:xfrm>
            <a:off x="1979186" y="1301735"/>
            <a:ext cx="5426083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DefaultMessageStore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8DC6AE-9F34-4BDE-9212-12582C0698A6}"/>
              </a:ext>
            </a:extLst>
          </p:cNvPr>
          <p:cNvSpPr/>
          <p:nvPr/>
        </p:nvSpPr>
        <p:spPr bwMode="auto">
          <a:xfrm>
            <a:off x="1915678" y="3332245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IndexService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A0713C-E19D-484A-B3CF-8F7843240186}"/>
              </a:ext>
            </a:extLst>
          </p:cNvPr>
          <p:cNvSpPr/>
          <p:nvPr/>
        </p:nvSpPr>
        <p:spPr bwMode="auto">
          <a:xfrm>
            <a:off x="4880208" y="330977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IndexFile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F742F70-DFCC-4F3B-9E26-D61C31BBF1D4}"/>
              </a:ext>
            </a:extLst>
          </p:cNvPr>
          <p:cNvSpPr/>
          <p:nvPr/>
        </p:nvSpPr>
        <p:spPr bwMode="auto">
          <a:xfrm>
            <a:off x="4867780" y="457487"/>
            <a:ext cx="2734080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QueryMessageProcessor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D2910C-7A78-4C33-A52D-464BE508911A}"/>
              </a:ext>
            </a:extLst>
          </p:cNvPr>
          <p:cNvSpPr/>
          <p:nvPr/>
        </p:nvSpPr>
        <p:spPr>
          <a:xfrm>
            <a:off x="1848192" y="2556507"/>
            <a:ext cx="2703411" cy="737769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5CD674-FB31-4DFF-A7C6-EBF2797CD879}"/>
              </a:ext>
            </a:extLst>
          </p:cNvPr>
          <p:cNvSpPr/>
          <p:nvPr/>
        </p:nvSpPr>
        <p:spPr>
          <a:xfrm>
            <a:off x="1878534" y="3969275"/>
            <a:ext cx="5654379" cy="1359743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C3784A-5D64-4894-B2A9-6DB9CF2C2385}"/>
              </a:ext>
            </a:extLst>
          </p:cNvPr>
          <p:cNvSpPr/>
          <p:nvPr/>
        </p:nvSpPr>
        <p:spPr>
          <a:xfrm>
            <a:off x="1813716" y="5631218"/>
            <a:ext cx="5638907" cy="934573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77801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247721" y="679036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读代码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4D08C0C-728E-4B21-BA09-AE92FF33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156" y="2360085"/>
            <a:ext cx="7697578" cy="116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简单回顾一下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刷新到内存的逻辑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2973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A1C7A6AE-DE1C-4230-A89C-8F31118762A2}"/>
              </a:ext>
            </a:extLst>
          </p:cNvPr>
          <p:cNvSpPr/>
          <p:nvPr/>
        </p:nvSpPr>
        <p:spPr>
          <a:xfrm>
            <a:off x="216047" y="4199428"/>
            <a:ext cx="2583168" cy="2566677"/>
          </a:xfrm>
          <a:prstGeom prst="rect">
            <a:avLst/>
          </a:prstGeom>
          <a:solidFill>
            <a:srgbClr val="FFFFFF"/>
          </a:solidFill>
          <a:ln w="28575" cap="flat">
            <a:solidFill>
              <a:schemeClr val="bg2">
                <a:lumMod val="60000"/>
                <a:lumOff val="40000"/>
              </a:schemeClr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E58D77-4C69-4C75-9D9D-754218FDCE46}"/>
              </a:ext>
            </a:extLst>
          </p:cNvPr>
          <p:cNvSpPr/>
          <p:nvPr/>
        </p:nvSpPr>
        <p:spPr>
          <a:xfrm>
            <a:off x="443288" y="412355"/>
            <a:ext cx="2373874" cy="563216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accent4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6B07C8-903D-460F-83A7-EFC39855A819}"/>
              </a:ext>
            </a:extLst>
          </p:cNvPr>
          <p:cNvSpPr/>
          <p:nvPr/>
        </p:nvSpPr>
        <p:spPr>
          <a:xfrm>
            <a:off x="454754" y="1742641"/>
            <a:ext cx="2372097" cy="637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DD016AF-9DD9-4FD8-8C55-93B32924D269}"/>
              </a:ext>
            </a:extLst>
          </p:cNvPr>
          <p:cNvCxnSpPr>
            <a:cxnSpLocks/>
          </p:cNvCxnSpPr>
          <p:nvPr/>
        </p:nvCxnSpPr>
        <p:spPr>
          <a:xfrm flipH="1">
            <a:off x="1045797" y="996114"/>
            <a:ext cx="443" cy="753029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C952BED-D371-4FC6-89C6-A95E77A1DDD1}"/>
              </a:ext>
            </a:extLst>
          </p:cNvPr>
          <p:cNvSpPr txBox="1"/>
          <p:nvPr/>
        </p:nvSpPr>
        <p:spPr>
          <a:xfrm>
            <a:off x="145906" y="1094963"/>
            <a:ext cx="8585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Request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113FB1-E141-419C-A58C-564D18CCBA16}"/>
              </a:ext>
            </a:extLst>
          </p:cNvPr>
          <p:cNvSpPr/>
          <p:nvPr/>
        </p:nvSpPr>
        <p:spPr>
          <a:xfrm>
            <a:off x="6408811" y="5316416"/>
            <a:ext cx="2234315" cy="563216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9C1DEC-B053-4224-8ECA-7011C96C60C2}"/>
              </a:ext>
            </a:extLst>
          </p:cNvPr>
          <p:cNvSpPr txBox="1"/>
          <p:nvPr/>
        </p:nvSpPr>
        <p:spPr>
          <a:xfrm>
            <a:off x="7294119" y="5390394"/>
            <a:ext cx="4818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Disk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2988875-4774-4E0B-A180-CC0E1E229721}"/>
              </a:ext>
            </a:extLst>
          </p:cNvPr>
          <p:cNvCxnSpPr>
            <a:cxnSpLocks/>
          </p:cNvCxnSpPr>
          <p:nvPr/>
        </p:nvCxnSpPr>
        <p:spPr>
          <a:xfrm>
            <a:off x="1520382" y="3773516"/>
            <a:ext cx="0" cy="886616"/>
          </a:xfrm>
          <a:prstGeom prst="straightConnector1">
            <a:avLst/>
          </a:prstGeom>
          <a:noFill/>
          <a:ln w="28575" cap="flat">
            <a:solidFill>
              <a:schemeClr val="tx2">
                <a:lumMod val="75000"/>
              </a:schemeClr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9E00ED-C5DD-4652-A320-492D12D50F97}"/>
              </a:ext>
            </a:extLst>
          </p:cNvPr>
          <p:cNvCxnSpPr>
            <a:cxnSpLocks/>
          </p:cNvCxnSpPr>
          <p:nvPr/>
        </p:nvCxnSpPr>
        <p:spPr>
          <a:xfrm flipV="1">
            <a:off x="1972320" y="975572"/>
            <a:ext cx="0" cy="767069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72263CA-8A0B-4CE5-9908-ECC5821EC2AF}"/>
              </a:ext>
            </a:extLst>
          </p:cNvPr>
          <p:cNvSpPr txBox="1"/>
          <p:nvPr/>
        </p:nvSpPr>
        <p:spPr>
          <a:xfrm>
            <a:off x="1045413" y="476568"/>
            <a:ext cx="9499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Producer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709C9CC-A795-44D3-82AD-200B91B50029}"/>
              </a:ext>
            </a:extLst>
          </p:cNvPr>
          <p:cNvSpPr txBox="1"/>
          <p:nvPr/>
        </p:nvSpPr>
        <p:spPr>
          <a:xfrm>
            <a:off x="2109128" y="1157946"/>
            <a:ext cx="9932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Response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4EAE2A7-6FB3-4CEC-B6AC-FB7C51D06D79}"/>
              </a:ext>
            </a:extLst>
          </p:cNvPr>
          <p:cNvSpPr/>
          <p:nvPr/>
        </p:nvSpPr>
        <p:spPr>
          <a:xfrm>
            <a:off x="6417892" y="4003388"/>
            <a:ext cx="2234316" cy="599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accent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6756B1-D0B2-437E-9722-C6D37B06A0F1}"/>
              </a:ext>
            </a:extLst>
          </p:cNvPr>
          <p:cNvSpPr txBox="1"/>
          <p:nvPr/>
        </p:nvSpPr>
        <p:spPr>
          <a:xfrm>
            <a:off x="6552917" y="4118578"/>
            <a:ext cx="20992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GroupCommitService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61E3651-576B-424B-8C56-44DB2E0900DD}"/>
              </a:ext>
            </a:extLst>
          </p:cNvPr>
          <p:cNvSpPr txBox="1"/>
          <p:nvPr/>
        </p:nvSpPr>
        <p:spPr>
          <a:xfrm>
            <a:off x="1253214" y="1886211"/>
            <a:ext cx="7191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Broker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AD25776-2A72-4292-90C3-E9BD1609D9EA}"/>
              </a:ext>
            </a:extLst>
          </p:cNvPr>
          <p:cNvSpPr/>
          <p:nvPr/>
        </p:nvSpPr>
        <p:spPr>
          <a:xfrm>
            <a:off x="216047" y="2944747"/>
            <a:ext cx="2610803" cy="967661"/>
          </a:xfrm>
          <a:prstGeom prst="rect">
            <a:avLst/>
          </a:prstGeom>
          <a:solidFill>
            <a:srgbClr val="00B0F0"/>
          </a:solidFill>
          <a:ln w="12700" cap="flat">
            <a:solidFill>
              <a:srgbClr val="0099F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DD0ED95-AAF4-4564-863F-FA4252F7F818}"/>
              </a:ext>
            </a:extLst>
          </p:cNvPr>
          <p:cNvSpPr txBox="1"/>
          <p:nvPr/>
        </p:nvSpPr>
        <p:spPr>
          <a:xfrm>
            <a:off x="971322" y="3254920"/>
            <a:ext cx="1164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448856-7CCD-4931-BEAF-43E1EA0A75AE}"/>
              </a:ext>
            </a:extLst>
          </p:cNvPr>
          <p:cNvSpPr/>
          <p:nvPr/>
        </p:nvSpPr>
        <p:spPr>
          <a:xfrm>
            <a:off x="5933333" y="2100878"/>
            <a:ext cx="3101125" cy="1028911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A03E238-2E56-4FF4-A80B-5B859390A1FC}"/>
              </a:ext>
            </a:extLst>
          </p:cNvPr>
          <p:cNvSpPr txBox="1"/>
          <p:nvPr/>
        </p:nvSpPr>
        <p:spPr>
          <a:xfrm>
            <a:off x="6035641" y="2399104"/>
            <a:ext cx="29988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List&lt;</a:t>
            </a:r>
            <a:r>
              <a:rPr lang="zh-CN" altLang="zh-CN" dirty="0">
                <a:latin typeface="Consolas" panose="020B0609020204030204" pitchFamily="49" charset="0"/>
              </a:rPr>
              <a:t>GroupCommitRequest</a:t>
            </a:r>
            <a:r>
              <a:rPr lang="en-US" altLang="zh-CN" dirty="0"/>
              <a:t>&gt;</a:t>
            </a:r>
            <a:endParaRPr lang="zh-CN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09773-3561-4DCA-872A-646F670F9A8A}"/>
              </a:ext>
            </a:extLst>
          </p:cNvPr>
          <p:cNvSpPr txBox="1"/>
          <p:nvPr/>
        </p:nvSpPr>
        <p:spPr>
          <a:xfrm>
            <a:off x="7165775" y="3444947"/>
            <a:ext cx="17209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交换请求缓冲区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BB8FB8-BA31-4C40-84B6-4A0BA603F948}"/>
              </a:ext>
            </a:extLst>
          </p:cNvPr>
          <p:cNvCxnSpPr>
            <a:cxnSpLocks/>
          </p:cNvCxnSpPr>
          <p:nvPr/>
        </p:nvCxnSpPr>
        <p:spPr>
          <a:xfrm>
            <a:off x="5103064" y="2245850"/>
            <a:ext cx="83026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FDDE26C-3DA9-4E82-AAD7-043054536261}"/>
              </a:ext>
            </a:extLst>
          </p:cNvPr>
          <p:cNvCxnSpPr>
            <a:cxnSpLocks/>
          </p:cNvCxnSpPr>
          <p:nvPr/>
        </p:nvCxnSpPr>
        <p:spPr>
          <a:xfrm>
            <a:off x="5103065" y="2586802"/>
            <a:ext cx="83026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890D5E7-ADFD-41EA-8957-D914BED3BE0F}"/>
              </a:ext>
            </a:extLst>
          </p:cNvPr>
          <p:cNvCxnSpPr>
            <a:cxnSpLocks/>
          </p:cNvCxnSpPr>
          <p:nvPr/>
        </p:nvCxnSpPr>
        <p:spPr>
          <a:xfrm>
            <a:off x="5103065" y="3022010"/>
            <a:ext cx="83026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C8FA75B-CCC6-449D-8D26-32E38B0E78C3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7535050" y="3136180"/>
            <a:ext cx="12878" cy="867208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57864C7-8B52-4C08-A2A0-E8213C595331}"/>
              </a:ext>
            </a:extLst>
          </p:cNvPr>
          <p:cNvCxnSpPr>
            <a:cxnSpLocks/>
          </p:cNvCxnSpPr>
          <p:nvPr/>
        </p:nvCxnSpPr>
        <p:spPr>
          <a:xfrm>
            <a:off x="7525969" y="4597670"/>
            <a:ext cx="0" cy="68783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04352414-9DEC-44B8-B6DA-28919D5D83BB}"/>
              </a:ext>
            </a:extLst>
          </p:cNvPr>
          <p:cNvSpPr/>
          <p:nvPr/>
        </p:nvSpPr>
        <p:spPr>
          <a:xfrm>
            <a:off x="406862" y="6093554"/>
            <a:ext cx="2234315" cy="563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5900F36-5BB5-427F-AD48-61E6FDD0F8B4}"/>
              </a:ext>
            </a:extLst>
          </p:cNvPr>
          <p:cNvSpPr txBox="1"/>
          <p:nvPr/>
        </p:nvSpPr>
        <p:spPr>
          <a:xfrm>
            <a:off x="1283264" y="6208291"/>
            <a:ext cx="4818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Disk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5C2D90-3716-40BB-BC94-2B141F3CFF00}"/>
              </a:ext>
            </a:extLst>
          </p:cNvPr>
          <p:cNvSpPr/>
          <p:nvPr/>
        </p:nvSpPr>
        <p:spPr>
          <a:xfrm>
            <a:off x="436534" y="4660132"/>
            <a:ext cx="2234315" cy="563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984915E-9481-44AE-8457-FDF75A11A3A3}"/>
              </a:ext>
            </a:extLst>
          </p:cNvPr>
          <p:cNvCxnSpPr>
            <a:cxnSpLocks/>
          </p:cNvCxnSpPr>
          <p:nvPr/>
        </p:nvCxnSpPr>
        <p:spPr>
          <a:xfrm>
            <a:off x="1524195" y="5191433"/>
            <a:ext cx="0" cy="886616"/>
          </a:xfrm>
          <a:prstGeom prst="straightConnector1">
            <a:avLst/>
          </a:prstGeom>
          <a:noFill/>
          <a:ln w="28575" cap="flat">
            <a:solidFill>
              <a:schemeClr val="tx2">
                <a:lumMod val="75000"/>
              </a:schemeClr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920C269-CF44-4D12-B945-E4B2356F27B9}"/>
              </a:ext>
            </a:extLst>
          </p:cNvPr>
          <p:cNvSpPr txBox="1"/>
          <p:nvPr/>
        </p:nvSpPr>
        <p:spPr>
          <a:xfrm>
            <a:off x="901107" y="4741117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9B0C845-E34B-41A4-BB87-2F5CE174C12F}"/>
              </a:ext>
            </a:extLst>
          </p:cNvPr>
          <p:cNvSpPr txBox="1"/>
          <p:nvPr/>
        </p:nvSpPr>
        <p:spPr>
          <a:xfrm>
            <a:off x="3620516" y="1868053"/>
            <a:ext cx="23718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zh-CN" dirty="0">
                <a:latin typeface="Consolas" panose="020B0609020204030204" pitchFamily="49" charset="0"/>
              </a:rPr>
              <a:t>GroupCommitRequest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B9100F6-158E-44B3-9241-3C2B78E4651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520383" y="2372718"/>
            <a:ext cx="1066" cy="572029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文本框 1">
            <a:extLst>
              <a:ext uri="{FF2B5EF4-FFF2-40B4-BE49-F238E27FC236}">
                <a16:creationId xmlns:a16="http://schemas.microsoft.com/office/drawing/2014/main" id="{8C0FFD16-5681-4235-9ACD-D0BB729C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01949" y="-139350"/>
            <a:ext cx="9036050" cy="59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存储系统之同步刷盘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E7E13E3-E8DD-4095-B8CB-175088A1F074}"/>
              </a:ext>
            </a:extLst>
          </p:cNvPr>
          <p:cNvCxnSpPr>
            <a:cxnSpLocks/>
          </p:cNvCxnSpPr>
          <p:nvPr/>
        </p:nvCxnSpPr>
        <p:spPr>
          <a:xfrm>
            <a:off x="5103065" y="2239876"/>
            <a:ext cx="0" cy="782134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1593AAF-D5BB-4B96-B03F-34CFF88EC721}"/>
              </a:ext>
            </a:extLst>
          </p:cNvPr>
          <p:cNvCxnSpPr>
            <a:cxnSpLocks/>
          </p:cNvCxnSpPr>
          <p:nvPr/>
        </p:nvCxnSpPr>
        <p:spPr>
          <a:xfrm>
            <a:off x="2799215" y="3444947"/>
            <a:ext cx="907205" cy="0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686C544-D84D-4E26-BE3D-AB9F3953B6BC}"/>
              </a:ext>
            </a:extLst>
          </p:cNvPr>
          <p:cNvCxnSpPr>
            <a:cxnSpLocks/>
          </p:cNvCxnSpPr>
          <p:nvPr/>
        </p:nvCxnSpPr>
        <p:spPr>
          <a:xfrm flipH="1">
            <a:off x="3706231" y="2591789"/>
            <a:ext cx="189" cy="1708730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71A5F92B-1889-4393-B0DD-5E9901AC11AF}"/>
              </a:ext>
            </a:extLst>
          </p:cNvPr>
          <p:cNvSpPr/>
          <p:nvPr/>
        </p:nvSpPr>
        <p:spPr>
          <a:xfrm>
            <a:off x="4222204" y="4026411"/>
            <a:ext cx="1679904" cy="563216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3DF4BCF-4831-4586-918B-20E26E0444EA}"/>
              </a:ext>
            </a:extLst>
          </p:cNvPr>
          <p:cNvSpPr txBox="1"/>
          <p:nvPr/>
        </p:nvSpPr>
        <p:spPr>
          <a:xfrm>
            <a:off x="4487548" y="4115854"/>
            <a:ext cx="1208021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348B647-71BC-4B54-8B90-36F7B0926BFC}"/>
              </a:ext>
            </a:extLst>
          </p:cNvPr>
          <p:cNvCxnSpPr>
            <a:cxnSpLocks/>
          </p:cNvCxnSpPr>
          <p:nvPr/>
        </p:nvCxnSpPr>
        <p:spPr>
          <a:xfrm flipV="1">
            <a:off x="3706420" y="2591789"/>
            <a:ext cx="1409643" cy="4210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DACF5A0-853A-4586-B7A4-99CCEB787E6E}"/>
              </a:ext>
            </a:extLst>
          </p:cNvPr>
          <p:cNvCxnSpPr>
            <a:cxnSpLocks/>
          </p:cNvCxnSpPr>
          <p:nvPr/>
        </p:nvCxnSpPr>
        <p:spPr>
          <a:xfrm flipV="1">
            <a:off x="3706231" y="4291791"/>
            <a:ext cx="531065" cy="4210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8C49CF4-5CDB-43B4-8071-1786EFA3C668}"/>
              </a:ext>
            </a:extLst>
          </p:cNvPr>
          <p:cNvSpPr/>
          <p:nvPr/>
        </p:nvSpPr>
        <p:spPr>
          <a:xfrm>
            <a:off x="4276111" y="5311942"/>
            <a:ext cx="1679904" cy="563216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74D030A-4980-4C27-AAB6-0D4BD8CC0D99}"/>
              </a:ext>
            </a:extLst>
          </p:cNvPr>
          <p:cNvCxnSpPr>
            <a:cxnSpLocks/>
          </p:cNvCxnSpPr>
          <p:nvPr/>
        </p:nvCxnSpPr>
        <p:spPr>
          <a:xfrm>
            <a:off x="5058924" y="4589627"/>
            <a:ext cx="0" cy="800767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FD37847-778F-4885-BA7C-0C10BBBF1136}"/>
              </a:ext>
            </a:extLst>
          </p:cNvPr>
          <p:cNvSpPr txBox="1"/>
          <p:nvPr/>
        </p:nvSpPr>
        <p:spPr>
          <a:xfrm>
            <a:off x="4545541" y="5448111"/>
            <a:ext cx="1115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4350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15769</TotalTime>
  <Words>585</Words>
  <Application>Microsoft Office PowerPoint</Application>
  <PresentationFormat>全屏显示(4:3)</PresentationFormat>
  <Paragraphs>155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DengXian</vt:lpstr>
      <vt:lpstr>微软雅黑</vt:lpstr>
      <vt:lpstr>微软雅黑</vt:lpstr>
      <vt:lpstr>Arial</vt:lpstr>
      <vt:lpstr>Calibri</vt:lpstr>
      <vt:lpstr>Calibri Light</vt:lpstr>
      <vt:lpstr>Consolas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houdao chen</cp:lastModifiedBy>
  <cp:revision>1769</cp:revision>
  <dcterms:modified xsi:type="dcterms:W3CDTF">2019-01-09T05:40:38Z</dcterms:modified>
</cp:coreProperties>
</file>