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notesMasterIdLst>
    <p:notesMasterId r:id="rId21"/>
  </p:notesMasterIdLst>
  <p:sldIdLst>
    <p:sldId id="257" r:id="rId2"/>
    <p:sldId id="270" r:id="rId3"/>
    <p:sldId id="259" r:id="rId4"/>
    <p:sldId id="280" r:id="rId5"/>
    <p:sldId id="271" r:id="rId6"/>
    <p:sldId id="272" r:id="rId7"/>
    <p:sldId id="260" r:id="rId8"/>
    <p:sldId id="266" r:id="rId9"/>
    <p:sldId id="268" r:id="rId10"/>
    <p:sldId id="262" r:id="rId11"/>
    <p:sldId id="264" r:id="rId12"/>
    <p:sldId id="265" r:id="rId13"/>
    <p:sldId id="273" r:id="rId14"/>
    <p:sldId id="276" r:id="rId15"/>
    <p:sldId id="274" r:id="rId16"/>
    <p:sldId id="277" r:id="rId17"/>
    <p:sldId id="275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559"/>
  </p:normalViewPr>
  <p:slideViewPr>
    <p:cSldViewPr snapToGrid="0" snapToObjects="1">
      <p:cViewPr>
        <p:scale>
          <a:sx n="88" d="100"/>
          <a:sy n="88" d="100"/>
        </p:scale>
        <p:origin x="144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A48A-224E-1844-9600-A9CF66CF11A6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1A5CD-FD46-2A46-8898-6F013A9F7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45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s://www.jianshu.com/p/453c6e7ff81c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最近得空看了些</a:t>
            </a:r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的源码。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四个核心角色 </a:t>
            </a:r>
            <a:r>
              <a:rPr kumimoji="1" lang="en-US" altLang="zh-CN" dirty="0" smtClean="0"/>
              <a:t>producer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namesrv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broker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发送消息</a:t>
            </a:r>
          </a:p>
          <a:p>
            <a:r>
              <a:rPr kumimoji="1" lang="zh-CN" altLang="en-US" dirty="0" smtClean="0"/>
              <a:t>消息消费</a:t>
            </a:r>
          </a:p>
          <a:p>
            <a:r>
              <a:rPr kumimoji="1" lang="zh-CN" altLang="en-US" dirty="0" smtClean="0"/>
              <a:t>消息存储</a:t>
            </a:r>
          </a:p>
          <a:p>
            <a:r>
              <a:rPr kumimoji="1" lang="zh-CN" altLang="en-US" dirty="0" smtClean="0"/>
              <a:t>发布订阅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消息过滤  </a:t>
            </a:r>
          </a:p>
          <a:p>
            <a:r>
              <a:rPr kumimoji="1" lang="zh-CN" altLang="en-US" dirty="0" smtClean="0"/>
              <a:t>消息重试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https://www.jianshu.com/p/453c6e7ff81c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、发布订阅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、消息持久化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、消息可靠性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、低延迟消费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、消息回溯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、消息堆积</a:t>
            </a:r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、重试消息</a:t>
            </a:r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、消息过滤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是一个几乎无状态节点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可集群部署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节点之间无任何信息同步。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部署相对复杂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可以对应多个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对应一个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Master,Master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的对应关系通过指定相同的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来定义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也可以部署多个。每个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集群中的所有节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定时注册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信息到所有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集群中的其中一个节点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定期从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并向提供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且定时向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发送心跳。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完全无状态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集群部署。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集群中的其中一个节点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定期从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并向提供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且定时向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发送心跳。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既可以从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订阅消息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订阅消息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订阅规则由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配置决定。 </a:t>
            </a:r>
            <a:endParaRPr lang="zh-CN" altLang="en-US" dirty="0" smtClean="0"/>
          </a:p>
          <a:p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1024</a:t>
            </a:r>
            <a:r>
              <a:rPr kumimoji="1" lang="zh-CN" altLang="en-US" baseline="0" dirty="0" smtClean="0"/>
              <a:t> * </a:t>
            </a:r>
            <a:r>
              <a:rPr kumimoji="1" lang="en-US" altLang="zh-CN" baseline="0" dirty="0" smtClean="0"/>
              <a:t>1024</a:t>
            </a:r>
            <a:r>
              <a:rPr kumimoji="1" lang="zh-CN" altLang="en-US" baseline="0" dirty="0" smtClean="0"/>
              <a:t> * </a:t>
            </a:r>
            <a:r>
              <a:rPr kumimoji="1" lang="en-US" altLang="zh-CN" baseline="0" dirty="0" smtClean="0"/>
              <a:t>1024</a:t>
            </a:r>
            <a:endParaRPr kumimoji="1" lang="zh-CN" altLang="en-US" baseline="0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Header</a:t>
            </a:r>
            <a:r>
              <a:rPr lang="zh-CN" altLang="en-US" dirty="0" smtClean="0">
                <a:effectLst/>
              </a:rPr>
              <a:t>一共</a:t>
            </a:r>
            <a:r>
              <a:rPr lang="en-US" altLang="zh-CN" dirty="0" smtClean="0">
                <a:effectLst/>
              </a:rPr>
              <a:t>40</a:t>
            </a:r>
            <a:r>
              <a:rPr lang="zh-CN" altLang="en-US" dirty="0" smtClean="0">
                <a:effectLst/>
              </a:rPr>
              <a:t>个字节分别保存着</a:t>
            </a:r>
            <a:r>
              <a:rPr lang="en-US" altLang="zh-CN" dirty="0" err="1" smtClean="0">
                <a:effectLst/>
              </a:rPr>
              <a:t>beginTimestampIndex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endTimestampIndex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beginPhyoffsetIndex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endPhyoffsetIndex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err="1" smtClean="0">
                <a:effectLst/>
              </a:rPr>
              <a:t>hashSlotcountIndex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indexCountIndex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可以存 </a:t>
            </a:r>
            <a:r>
              <a:rPr lang="en-US" altLang="zh-CN" dirty="0" smtClean="0">
                <a:effectLst/>
              </a:rPr>
              <a:t>500</a:t>
            </a:r>
            <a:r>
              <a:rPr lang="zh-CN" altLang="en-US" dirty="0" smtClean="0">
                <a:effectLst/>
              </a:rPr>
              <a:t>万个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，一个槽是</a:t>
            </a:r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个字节</a:t>
            </a:r>
            <a:r>
              <a:rPr lang="zh-CN" altLang="en-US" baseline="0" dirty="0" smtClean="0">
                <a:effectLst/>
              </a:rPr>
              <a:t> 存储的是索引的位置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2000W</a:t>
            </a:r>
            <a:r>
              <a:rPr lang="zh-CN" altLang="en-US" dirty="0" smtClean="0">
                <a:effectLst/>
              </a:rPr>
              <a:t>个索引，一个索引是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个字节     </a:t>
            </a:r>
            <a:r>
              <a:rPr lang="en-US" altLang="zh-CN" dirty="0" err="1" smtClean="0">
                <a:effectLst/>
              </a:rPr>
              <a:t>hashkey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commitLogOffset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当前提交信息时间和第一个索引信息的时间差，下一个索引的位置，构建链表查询使用</a:t>
            </a:r>
          </a:p>
          <a:p>
            <a:endParaRPr kumimoji="1" lang="zh-CN" altLang="en-US" dirty="0" smtClean="0">
              <a:effectLst/>
            </a:endParaRPr>
          </a:p>
          <a:p>
            <a:r>
              <a:rPr kumimoji="1" lang="en-US" altLang="zh-CN" dirty="0" smtClean="0">
                <a:effectLst/>
              </a:rPr>
              <a:t>Index</a:t>
            </a:r>
            <a:r>
              <a:rPr kumimoji="1" lang="zh-CN" altLang="en-US" dirty="0" smtClean="0">
                <a:effectLst/>
              </a:rPr>
              <a:t>不是重点，这里不展开了</a:t>
            </a:r>
          </a:p>
          <a:p>
            <a:endParaRPr kumimoji="1" lang="zh-CN" altLang="en-US" dirty="0" smtClean="0">
              <a:effectLst/>
            </a:endParaRPr>
          </a:p>
          <a:p>
            <a:endParaRPr kumimoji="1" lang="zh-CN" altLang="en-US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51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81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394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3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7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5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3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5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11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28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59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aft.github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pache/rocketmq/blob/master/docs/cn/operation.m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.taobao.org/2016/04/07/kafka-vs-rocketmq-topic-amout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1557" y="2059015"/>
            <a:ext cx="5532619" cy="120884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RocketMQ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-Broker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分享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4176" y="553137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By  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交易团队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--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雨人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4E874C3D-127C-4797-80F5-301DBE979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03135"/>
              </p:ext>
            </p:extLst>
          </p:nvPr>
        </p:nvGraphicFramePr>
        <p:xfrm>
          <a:off x="1647853" y="631877"/>
          <a:ext cx="8661403" cy="60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466">
                  <a:extLst>
                    <a:ext uri="{9D8B030D-6E8A-4147-A177-3AD203B41FA5}">
                      <a16:colId xmlns:a16="http://schemas.microsoft.com/office/drawing/2014/main" xmlns="" val="530016218"/>
                    </a:ext>
                  </a:extLst>
                </a:gridCol>
                <a:gridCol w="4726996">
                  <a:extLst>
                    <a:ext uri="{9D8B030D-6E8A-4147-A177-3AD203B41FA5}">
                      <a16:colId xmlns:a16="http://schemas.microsoft.com/office/drawing/2014/main" xmlns="" val="1378258874"/>
                    </a:ext>
                  </a:extLst>
                </a:gridCol>
                <a:gridCol w="1512941">
                  <a:extLst>
                    <a:ext uri="{9D8B030D-6E8A-4147-A177-3AD203B41FA5}">
                      <a16:colId xmlns:a16="http://schemas.microsoft.com/office/drawing/2014/main" xmlns="" val="1554411904"/>
                    </a:ext>
                  </a:extLst>
                </a:gridCol>
              </a:tblGrid>
              <a:tr h="276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21169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dirty="0" err="1">
                          <a:solidFill>
                            <a:srgbClr val="4F4F4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msgSize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代表这个消息的大小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2140211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MagicCode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魔数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8678554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BodeCRC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 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BODY CRC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3455022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queueId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消息队列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ID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37468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flag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可能是为了兼容老版本的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710764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消息队列的逻辑偏移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3982365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PhysicalOffset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消息的物理存储位置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57007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Sysflag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Compressed/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MultiTags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/prepared/commit /rollback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741414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BornTimeStamp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的时间戳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565467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BornHost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95922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StoreTimeStamp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消息在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broker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存储时间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458556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StoreHostAddress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消息存储端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(broker)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521082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ReconsumeTimes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消息被某个订阅组重新消费的次数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4480237"/>
                  </a:ext>
                </a:extLst>
              </a:tr>
              <a:tr h="4565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PreparedTransaction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 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表示是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prepared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状态的事物消息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848577"/>
                  </a:ext>
                </a:extLst>
              </a:tr>
              <a:tr h="341265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消息体大小值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4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88180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messagebody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4723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名称内容大小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1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888217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的内容值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57673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属性值大小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2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18751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大小的属性数据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337628"/>
                  </a:ext>
                </a:extLst>
              </a:tr>
            </a:tbl>
          </a:graphicData>
        </a:graphic>
      </p:graphicFrame>
      <p:sp>
        <p:nvSpPr>
          <p:cNvPr id="5" name="Shape 131"/>
          <p:cNvSpPr/>
          <p:nvPr/>
        </p:nvSpPr>
        <p:spPr>
          <a:xfrm>
            <a:off x="3842719" y="0"/>
            <a:ext cx="538001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err="1">
                <a:solidFill>
                  <a:srgbClr val="002060"/>
                </a:solidFill>
              </a:rPr>
              <a:t>CommitLog</a:t>
            </a:r>
            <a:r>
              <a:rPr lang="zh-CN" altLang="en-US" sz="2400" dirty="0">
                <a:solidFill>
                  <a:srgbClr val="002060"/>
                </a:solidFill>
              </a:rPr>
              <a:t>之</a:t>
            </a:r>
            <a:r>
              <a:rPr lang="en-US" altLang="zh-CN" sz="2400" dirty="0">
                <a:solidFill>
                  <a:srgbClr val="002060"/>
                </a:solidFill>
              </a:rPr>
              <a:t>Message</a:t>
            </a:r>
            <a:r>
              <a:rPr lang="zh-CN" altLang="en-US" sz="2400" dirty="0">
                <a:solidFill>
                  <a:srgbClr val="002060"/>
                </a:solidFill>
              </a:rPr>
              <a:t>格式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72" y="711806"/>
            <a:ext cx="115121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atin typeface="Heiti SC Light" charset="-122"/>
                <a:ea typeface="Heiti SC Light" charset="-122"/>
                <a:cs typeface="Heiti SC Light" charset="-122"/>
              </a:rPr>
              <a:t>ConsumeQueue</a:t>
            </a:r>
            <a:endParaRPr kumimoji="1"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、单个文件 固定大小 默认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字节*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30W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 写满创建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、每个消息定长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   物理位置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[8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]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消息大小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[4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]+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消息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tag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hashcode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[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8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字节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]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、顺序写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4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、顺序读</a:t>
            </a: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思考：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刷盘成功了，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ConsumeQueue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丢了如何处理？ 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ConsumeQueue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刷盘成功了，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丢了如何处理？</a:t>
            </a: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8871" y="171479"/>
            <a:ext cx="156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IndexFile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80" y="633144"/>
            <a:ext cx="8984096" cy="595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4070" y="333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刷盘方式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52" y="333102"/>
            <a:ext cx="6040996" cy="61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=""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908" y="107958"/>
            <a:ext cx="4243916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异步刷盘总结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="" xmlns:a16="http://schemas.microsoft.com/office/drawing/2014/main" id="{CBED8CC3-7855-443A-A081-65091B99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217" y="1254082"/>
            <a:ext cx="7740651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同步刷盘</a:t>
            </a:r>
            <a:endParaRPr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数据可靠性高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同步刷盘性能比异步刷盘性能要低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适用于金融等对数据可靠性要求高的场景</a:t>
            </a:r>
          </a:p>
          <a:p>
            <a:pPr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异步刷盘</a:t>
            </a:r>
            <a:endParaRPr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Broker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的性能和吞吐量高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客户端延时低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Broker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异常关闭时，有少量消息丢失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Heiti SC Light" charset="-122"/>
                <a:ea typeface="Heiti SC Light" charset="-122"/>
                <a:cs typeface="Heiti SC Light" charset="-122"/>
              </a:rPr>
              <a:t>TransientStorePool</a:t>
            </a:r>
            <a:r>
              <a:rPr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？</a:t>
            </a:r>
            <a:endParaRPr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zh-CN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4070" y="333102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TransientStorePool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1414889"/>
            <a:ext cx="10243930" cy="48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=""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290" y="228600"/>
            <a:ext cx="543242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，社区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="" xmlns:a16="http://schemas.microsoft.com/office/drawing/2014/main" id="{CBED8CC3-7855-443A-A081-65091B99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910302"/>
            <a:ext cx="7740651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一般有两种，有两种方式进行读写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lvl="1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）第一种，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Mmap+PageCache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的方式，读写消息都走的是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，这样子读写都在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里面不可避免会有锁的问题，在并发的读写操作情况下，会出现缺页中断降低，内存加锁，污染页的回写。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lvl="1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）第二种，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DirectByteBuffer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堆外内存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)+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的两层架构方式，这样子可以实现读写消息分离，写入消息时候写到的是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DirectByteBuffer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——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堆外内存中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读消息走的是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对于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DirectByteBuffer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是两步刷盘，一步是刷到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，还有一步是刷到磁盘文件中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，带来的好处就是，避免了内存操作的很多容易堵的地方，降低了时延，比如说缺页中断降低，内存加锁，污染页的回写。</a:t>
            </a:r>
            <a:endParaRPr lang="zh-CN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4381" y="6320139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很有意思的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raft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动图：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  <a:hlinkClick r:id="rId3"/>
              </a:rPr>
              <a:t>https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  <a:hlinkClick r:id="rId3"/>
              </a:rPr>
              <a:t>://raft.github.io/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4381" y="779488"/>
            <a:ext cx="9809096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存储的</a:t>
            </a:r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HA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怎么做？</a:t>
            </a: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Master/slave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模式做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HA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挂了，消费端能从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消费，但是新的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必须手动切换</a:t>
            </a:r>
          </a:p>
          <a:p>
            <a:endParaRPr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DLedgerCommitLog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基于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raft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协议来实现多副本存储 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自动选举，挂了后 自动会选出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271" y="5992587"/>
            <a:ext cx="11141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github.com/apache/rocketmq/blob/master/docs/cn/operation.md</a:t>
            </a:r>
            <a:endParaRPr lang="zh-CN" altLang="en-US" sz="2000" dirty="0" smtClean="0"/>
          </a:p>
          <a:p>
            <a:endParaRPr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4774" y="2548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部署方式</a:t>
            </a:r>
            <a:endParaRPr kumimoji="1" lang="zh-CN" altLang="en-US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0084"/>
              </p:ext>
            </p:extLst>
          </p:nvPr>
        </p:nvGraphicFramePr>
        <p:xfrm>
          <a:off x="344773" y="778052"/>
          <a:ext cx="9109469" cy="521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533"/>
                <a:gridCol w="2539468"/>
                <a:gridCol w="2539468"/>
              </a:tblGrid>
              <a:tr h="47258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模式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优点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缺点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47258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单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简单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单点故障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20656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简单，性能最好</a:t>
                      </a:r>
                    </a:p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异步刷盘 丢少量消息</a:t>
                      </a:r>
                    </a:p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同步刷盘 不丢消息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一台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磁盘坏</a:t>
                      </a:r>
                      <a:r>
                        <a:rPr lang="zh-CN" altLang="en-US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丢消息，一台</a:t>
                      </a:r>
                      <a:r>
                        <a:rPr lang="en-US" altLang="zh-CN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宕机的话会影响未消费的消息</a:t>
                      </a: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20656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（异步复制）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有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backup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，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挂掉，消息能从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消费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宕机磁盘坏掉，会丢少量消息（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未同步过来的消息）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20656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（同步双写）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同异步复制，且不丢消息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性能比 异步复制的稍差，且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挂掉，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不能自动切换为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649687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Dleger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模式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多副本，自动切换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必须三台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broker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以上网络成本，性能顺灏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614" y="408214"/>
            <a:ext cx="12012386" cy="6188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o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cketMQ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中很多有趣的话题</a:t>
            </a:r>
          </a:p>
          <a:p>
            <a:pPr marL="0" indent="0">
              <a:buNone/>
            </a:pP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、消息发送   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、消息消费 </a:t>
            </a:r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、事务消息实现方式</a:t>
            </a:r>
          </a:p>
          <a:p>
            <a:pPr marL="0" indent="0"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、定时消息、消息重试的流程</a:t>
            </a:r>
          </a:p>
          <a:p>
            <a:pPr marL="0" indent="0">
              <a:buNone/>
            </a:pP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、文件恢复 过期文件清理机制</a:t>
            </a:r>
          </a:p>
          <a:p>
            <a:pPr marL="0" indent="0">
              <a:buNone/>
            </a:pP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、消息过滤</a:t>
            </a:r>
          </a:p>
          <a:p>
            <a:pPr marL="0" indent="0">
              <a:buNone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7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DLedgerCommitLog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的多副本的实现</a:t>
            </a:r>
          </a:p>
          <a:p>
            <a:pPr marL="0" indent="0">
              <a:buNone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8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、为什么线上不建议开启自动创建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Topic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？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Etc</a:t>
            </a:r>
            <a:r>
              <a:rPr lang="is-I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…   </a:t>
            </a:r>
            <a:endParaRPr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/>
          </a:p>
          <a:p>
            <a:endParaRPr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17986" y="207768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如何设计一个消息中间件？</a:t>
            </a: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25" y="481096"/>
            <a:ext cx="8859189" cy="51076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4480" y="577121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部署图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6368143"/>
            <a:ext cx="646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http://jm.taobao.org/2016/04/07/kafka-vs-rocketmq-topic-amout/</a:t>
            </a:r>
            <a:endParaRPr kumimoji="1" lang="zh-CN" altLang="en-US" dirty="0"/>
          </a:p>
        </p:txBody>
      </p:sp>
      <p:sp>
        <p:nvSpPr>
          <p:cNvPr id="5" name="AutoShape 2" descr="https://upload-images.jianshu.io/upload_images/6302559-87c7adc2be058496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upload-images.jianshu.io/upload_images/6302559-87c7adc2be058496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282" y="0"/>
            <a:ext cx="7058089" cy="60353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8600" y="304800"/>
            <a:ext cx="3156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存储设计</a:t>
            </a:r>
          </a:p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Kafka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VS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RocketMQ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486" y="245204"/>
            <a:ext cx="3374036" cy="669196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/>
              <a:t>RocketMQ</a:t>
            </a:r>
            <a:r>
              <a:rPr kumimoji="1" lang="zh-CN" altLang="en-US" sz="2800" dirty="0" smtClean="0"/>
              <a:t>生产消费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914400"/>
            <a:ext cx="10448144" cy="58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3486" y="245204"/>
            <a:ext cx="3374036" cy="669196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角色间的定时通信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612"/>
            <a:ext cx="12192000" cy="43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4" y="555156"/>
            <a:ext cx="10914813" cy="49312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56814" y="5876144"/>
            <a:ext cx="23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存储设计图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5" y="2299831"/>
            <a:ext cx="3606800" cy="242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05" y="884220"/>
            <a:ext cx="3086100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305" y="5491434"/>
            <a:ext cx="3073400" cy="482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25491" y="10869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MappedFIle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525491" y="295726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MappedFIle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5491" y="3802395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queueId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endCxn id="14" idx="1"/>
          </p:cNvCxnSpPr>
          <p:nvPr/>
        </p:nvCxnSpPr>
        <p:spPr>
          <a:xfrm>
            <a:off x="4378036" y="1271570"/>
            <a:ext cx="214745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5" idx="1"/>
          </p:cNvCxnSpPr>
          <p:nvPr/>
        </p:nvCxnSpPr>
        <p:spPr>
          <a:xfrm>
            <a:off x="4959927" y="3141933"/>
            <a:ext cx="156556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757055" y="2957267"/>
            <a:ext cx="3768436" cy="10297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2757055" y="4092503"/>
            <a:ext cx="3782868" cy="2578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大括号 26"/>
          <p:cNvSpPr/>
          <p:nvPr/>
        </p:nvSpPr>
        <p:spPr>
          <a:xfrm>
            <a:off x="8021782" y="884220"/>
            <a:ext cx="155448" cy="9144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8021782" y="2869399"/>
            <a:ext cx="155448" cy="4572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39501" y="108690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MappedFIleQueue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339501" y="291333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MappedFIleQueue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472729" y="5545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CommitLog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472729" y="198864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ConsumeQueue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72728" y="5140160"/>
            <a:ext cx="104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IndexFile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525491" y="565596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MappedFIle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endCxn id="35" idx="1"/>
          </p:cNvCxnSpPr>
          <p:nvPr/>
        </p:nvCxnSpPr>
        <p:spPr>
          <a:xfrm>
            <a:off x="4206240" y="5840629"/>
            <a:ext cx="231925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/>
          <p:cNvSpPr/>
          <p:nvPr/>
        </p:nvSpPr>
        <p:spPr>
          <a:xfrm>
            <a:off x="8021782" y="5630286"/>
            <a:ext cx="155448" cy="4572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339501" y="567422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MappedFIleQueue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85" y="377512"/>
            <a:ext cx="7486679" cy="3543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018" y="2149148"/>
            <a:ext cx="109553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endParaRPr kumimoji="1"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、单个文件 固定大小 默认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写满创建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、消息顺序写到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、随机读 会有性能上的影响么？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、零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Copy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mmap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磁盘的预热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、每隔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写一个字节进去，为什么默认是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？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linux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默认分页就是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4K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mlock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锁定内存，防止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OS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因为内存不够了，把这块内存交换到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swap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去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madsive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建议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OS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把这块地址的文件都加载到内存中，防止读取时因为缺页中断</a:t>
            </a: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zh-CN" altLang="en-US" dirty="0"/>
              <a:t>关于 </a:t>
            </a:r>
            <a:r>
              <a:rPr lang="en-US" altLang="zh-CN" dirty="0"/>
              <a:t>Zero Copy </a:t>
            </a:r>
            <a:r>
              <a:rPr lang="zh-CN" altLang="en-US" dirty="0"/>
              <a:t>的更详细介绍</a:t>
            </a:r>
            <a:r>
              <a:rPr lang="en-US" altLang="zh-CN" dirty="0"/>
              <a:t>,</a:t>
            </a:r>
            <a:r>
              <a:rPr lang="zh-CN" altLang="en-US" dirty="0"/>
              <a:t>请参考以下文章 </a:t>
            </a:r>
            <a:r>
              <a:rPr lang="en-US" altLang="zh-CN" dirty="0"/>
              <a:t>http://</a:t>
            </a:r>
            <a:r>
              <a:rPr lang="en-US" altLang="zh-CN" dirty="0" err="1"/>
              <a:t>www.linuxjournal.com</a:t>
            </a:r>
            <a:r>
              <a:rPr lang="en-US" altLang="zh-CN" dirty="0"/>
              <a:t>/article/6345 </a:t>
            </a: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1060</Words>
  <Application>Microsoft Macintosh PowerPoint</Application>
  <PresentationFormat>宽屏</PresentationFormat>
  <Paragraphs>222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Heiti SC Light</vt:lpstr>
      <vt:lpstr>Microsoft YaHei</vt:lpstr>
      <vt:lpstr>Wingdings</vt:lpstr>
      <vt:lpstr>宋体</vt:lpstr>
      <vt:lpstr>微软雅黑</vt:lpstr>
      <vt:lpstr>Office 主题</vt:lpstr>
      <vt:lpstr>RocketMQ-Broker分享</vt:lpstr>
      <vt:lpstr>PowerPoint 演示文稿</vt:lpstr>
      <vt:lpstr>PowerPoint 演示文稿</vt:lpstr>
      <vt:lpstr>PowerPoint 演示文稿</vt:lpstr>
      <vt:lpstr>RocketMQ生产消费</vt:lpstr>
      <vt:lpstr>角色间的定时通信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</cp:revision>
  <dcterms:created xsi:type="dcterms:W3CDTF">2019-08-30T09:42:12Z</dcterms:created>
  <dcterms:modified xsi:type="dcterms:W3CDTF">2019-09-11T12:48:21Z</dcterms:modified>
</cp:coreProperties>
</file>