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39" r:id="rId3"/>
    <p:sldMasterId id="2147483751" r:id="rId4"/>
    <p:sldMasterId id="2147483753" r:id="rId5"/>
  </p:sldMasterIdLst>
  <p:notesMasterIdLst>
    <p:notesMasterId r:id="rId16"/>
  </p:notesMasterIdLst>
  <p:handoutMasterIdLst>
    <p:handoutMasterId r:id="rId17"/>
  </p:handoutMasterIdLst>
  <p:sldIdLst>
    <p:sldId id="256" r:id="rId6"/>
    <p:sldId id="519" r:id="rId7"/>
    <p:sldId id="291" r:id="rId8"/>
    <p:sldId id="293" r:id="rId9"/>
    <p:sldId id="558" r:id="rId10"/>
    <p:sldId id="559" r:id="rId11"/>
    <p:sldId id="560" r:id="rId12"/>
    <p:sldId id="561" r:id="rId13"/>
    <p:sldId id="562" r:id="rId14"/>
    <p:sldId id="56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F6F6F6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209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14399" y="721027"/>
            <a:ext cx="7305575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4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52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1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3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5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10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11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39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130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69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21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88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925793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522687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3C5324-E7B2-4328-ABFA-3EE39506D70D}" type="slidenum">
              <a:rPr lang="en-US" sz="1200" smtClean="0">
                <a:solidFill>
                  <a:schemeClr val="bg1"/>
                </a:solidFill>
                <a:latin typeface="Gotham-Bold"/>
                <a:cs typeface="Gotham-Bold"/>
              </a:rPr>
              <a:pPr/>
              <a:t>‹nº›</a:t>
            </a:fld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9902"/>
            <a:ext cx="7392202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10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914400" y="1600199"/>
            <a:ext cx="2875280" cy="4249172"/>
          </a:xfrm>
        </p:spPr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114" y="1600200"/>
            <a:ext cx="4207871" cy="2933299"/>
          </a:xfrm>
        </p:spPr>
        <p:txBody>
          <a:bodyPr>
            <a:normAutofit/>
          </a:bodyPr>
          <a:lstStyle>
            <a:lvl1pPr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9"/>
          <p:cNvSpPr txBox="1"/>
          <p:nvPr userDrawn="1"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 HTF" pitchFamily="2" charset="0"/>
                <a:cs typeface="Gotham-Bold"/>
              </a:rPr>
              <a:t>SHORT </a:t>
            </a:r>
            <a:r>
              <a:rPr lang="en-US" sz="2800" b="1" dirty="0">
                <a:solidFill>
                  <a:srgbClr val="303030"/>
                </a:solidFill>
                <a:latin typeface="Gotham HTF" pitchFamily="2" charset="0"/>
                <a:cs typeface="Gotham-Book"/>
              </a:rPr>
              <a:t>BIO</a:t>
            </a:r>
          </a:p>
        </p:txBody>
      </p:sp>
      <p:sp>
        <p:nvSpPr>
          <p:cNvPr id="8" name="Rectangle 19"/>
          <p:cNvSpPr/>
          <p:nvPr userDrawn="1"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Espaço Reservado para Texto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090988" y="4792663"/>
            <a:ext cx="3868737" cy="828675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Gotham-Bold"/>
              </a:defRPr>
            </a:lvl1pPr>
            <a:lvl2pPr>
              <a:defRPr sz="1800">
                <a:solidFill>
                  <a:schemeClr val="bg1"/>
                </a:solidFill>
                <a:latin typeface="Gotham-Bold"/>
              </a:defRPr>
            </a:lvl2pPr>
          </a:lstStyle>
          <a:p>
            <a:pPr lvl="0"/>
            <a:r>
              <a:rPr lang="pt-BR" dirty="0"/>
              <a:t>Prof. nome</a:t>
            </a:r>
          </a:p>
          <a:p>
            <a:pPr lvl="0"/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13" name="Isosceles Triangle 2"/>
          <p:cNvSpPr/>
          <p:nvPr userDrawn="1"/>
        </p:nvSpPr>
        <p:spPr>
          <a:xfrm rot="16200000">
            <a:off x="3493922" y="4970503"/>
            <a:ext cx="358752" cy="241676"/>
          </a:xfrm>
          <a:prstGeom prst="triangle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750228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>
          <a:xfrm>
            <a:off x="914400" y="2319338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4215012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>
          <a:xfrm>
            <a:off x="914400" y="4784122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extBox 15"/>
          <p:cNvSpPr txBox="1"/>
          <p:nvPr userDrawn="1"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 HTF" pitchFamily="2" charset="0"/>
                <a:cs typeface="Gotham-Bold"/>
              </a:rPr>
              <a:t>CONTEÚDO </a:t>
            </a:r>
            <a:r>
              <a:rPr lang="en-US" sz="2800" b="1" dirty="0">
                <a:solidFill>
                  <a:srgbClr val="303030"/>
                </a:solidFill>
                <a:latin typeface="Gotham HTF" pitchFamily="2" charset="0"/>
                <a:cs typeface="Gotham-Book"/>
              </a:rPr>
              <a:t>DO CURSO</a:t>
            </a: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539" y="2857500"/>
            <a:ext cx="6294922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654" y="749165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1316730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2174875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6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3868103" y="1421810"/>
            <a:ext cx="4380748" cy="487311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8001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Picture 3" descr="caomputado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11" name="Picture 4" descr="chicar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pic>
        <p:nvPicPr>
          <p:cNvPr id="12" name="Picture 6" descr="livros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 HTF" pitchFamily="2" charset="0"/>
                <a:cs typeface="Gotham-Bold"/>
              </a:rPr>
              <a:t>REFERÊNCIAS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0277"/>
            <a:ext cx="7469188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77443"/>
            <a:ext cx="7469188" cy="1251719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§"/>
              <a:defRPr sz="1200">
                <a:latin typeface="Gotham-Book"/>
              </a:defRPr>
            </a:lvl1pPr>
            <a:lvl2pPr>
              <a:buFont typeface="Wingdings" panose="05000000000000000000" pitchFamily="2" charset="2"/>
              <a:buChar char="§"/>
              <a:defRPr sz="1200">
                <a:latin typeface="Gotham-Book"/>
              </a:defRPr>
            </a:lvl2pPr>
            <a:lvl3pPr>
              <a:buFont typeface="Wingdings" panose="05000000000000000000" pitchFamily="2" charset="2"/>
              <a:buChar char="§"/>
              <a:defRPr sz="1200">
                <a:latin typeface="Gotham-Book"/>
              </a:defRPr>
            </a:lvl3pPr>
            <a:lvl4pPr>
              <a:buFont typeface="Wingdings" panose="05000000000000000000" pitchFamily="2" charset="2"/>
              <a:buChar char="§"/>
              <a:defRPr sz="1200">
                <a:latin typeface="Gotham-Book"/>
              </a:defRPr>
            </a:lvl4pPr>
            <a:lvl5pPr>
              <a:buFont typeface="Wingdings" panose="05000000000000000000" pitchFamily="2" charset="2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>
          <a:xfrm>
            <a:off x="914400" y="1568450"/>
            <a:ext cx="7469188" cy="2589213"/>
          </a:xfrm>
        </p:spPr>
        <p:txBody>
          <a:bodyPr>
            <a:normAutofit/>
          </a:bodyPr>
          <a:lstStyle>
            <a:lvl1pPr>
              <a:defRPr sz="1200">
                <a:latin typeface="Gotham HTF Book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 userDrawn="1"/>
        </p:nvPicPr>
        <p:blipFill rotWithShape="1">
          <a:blip r:embed="rId3"/>
          <a:srcRect l="21776" r="21704"/>
          <a:stretch/>
        </p:blipFill>
        <p:spPr>
          <a:xfrm>
            <a:off x="1" y="2615134"/>
            <a:ext cx="9155650" cy="2789855"/>
          </a:xfrm>
          <a:prstGeom prst="rect">
            <a:avLst/>
          </a:prstGeom>
        </p:spPr>
      </p:pic>
      <p:sp>
        <p:nvSpPr>
          <p:cNvPr id="13" name="Rectangle 3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1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2"/>
          <p:cNvSpPr/>
          <p:nvPr userDrawn="1"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4"/>
          <p:cNvSpPr txBox="1"/>
          <p:nvPr userDrawn="1"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Versão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 1.0 – 02/2016</a:t>
            </a:r>
          </a:p>
        </p:txBody>
      </p:sp>
      <p:sp>
        <p:nvSpPr>
          <p:cNvPr id="14" name="TextBox 15"/>
          <p:cNvSpPr txBox="1"/>
          <p:nvPr userDrawn="1"/>
        </p:nvSpPr>
        <p:spPr>
          <a:xfrm>
            <a:off x="1011882" y="3341906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  <a:latin typeface="Gotham HTF" pitchFamily="2" charset="0"/>
                <a:cs typeface="Gotham-Bold"/>
              </a:rPr>
              <a:t>TECNOLOGIA EM BANCOS</a:t>
            </a:r>
            <a:r>
              <a:rPr lang="en-US" sz="3200" b="1" baseline="0" dirty="0">
                <a:solidFill>
                  <a:srgbClr val="FFFFFF"/>
                </a:solidFill>
                <a:latin typeface="Gotham HTF" pitchFamily="2" charset="0"/>
                <a:cs typeface="Gotham-Bold"/>
              </a:rPr>
              <a:t> DE DADOS</a:t>
            </a:r>
            <a:endParaRPr lang="en-US" sz="3200" b="1" dirty="0">
              <a:solidFill>
                <a:srgbClr val="FFFFFF"/>
              </a:solidFill>
              <a:latin typeface="Gotham HTF" pitchFamily="2" charset="0"/>
              <a:cs typeface="Gotham-Bold"/>
            </a:endParaRPr>
          </a:p>
        </p:txBody>
      </p:sp>
      <p:sp>
        <p:nvSpPr>
          <p:cNvPr id="17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9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08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740277"/>
            <a:ext cx="7892143" cy="471234"/>
          </a:xfrm>
        </p:spPr>
        <p:txBody>
          <a:bodyPr>
            <a:normAutofit fontScale="90000"/>
          </a:bodyPr>
          <a:lstStyle/>
          <a:p>
            <a:r>
              <a:rPr lang="pt-BR" dirty="0"/>
              <a:t>ESQUELETO DE UM PROGRAMA EM PYTHON COM CHAMADAS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914399" y="1603397"/>
            <a:ext cx="7184572" cy="5156632"/>
          </a:xfrm>
        </p:spPr>
        <p:txBody>
          <a:bodyPr>
            <a:normAutofit fontScale="55000" lnSpcReduction="20000"/>
          </a:bodyPr>
          <a:lstStyle/>
          <a:p>
            <a:endParaRPr lang="pt-BR" sz="1800" dirty="0"/>
          </a:p>
          <a:p>
            <a:pPr marL="0" indent="0">
              <a:buNone/>
            </a:pPr>
            <a:r>
              <a:rPr lang="pt-BR" sz="2500" dirty="0"/>
              <a:t># função  principal</a:t>
            </a:r>
          </a:p>
          <a:p>
            <a:pPr marL="0" indent="0">
              <a:buNone/>
            </a:pPr>
            <a:r>
              <a:rPr lang="pt-BR" sz="2500" dirty="0" err="1"/>
              <a:t>def</a:t>
            </a:r>
            <a:r>
              <a:rPr lang="pt-BR" sz="2500" dirty="0"/>
              <a:t> </a:t>
            </a:r>
            <a:r>
              <a:rPr lang="pt-BR" sz="2500" dirty="0" err="1"/>
              <a:t>main</a:t>
            </a:r>
            <a:r>
              <a:rPr lang="pt-BR" sz="2500" dirty="0"/>
              <a:t>():</a:t>
            </a:r>
          </a:p>
          <a:p>
            <a:pPr marL="0" indent="0">
              <a:buNone/>
            </a:pPr>
            <a:r>
              <a:rPr lang="pt-BR" sz="2500" dirty="0"/>
              <a:t>    '''</a:t>
            </a:r>
          </a:p>
          <a:p>
            <a:pPr marL="0" indent="0">
              <a:buNone/>
            </a:pPr>
            <a:r>
              <a:rPr lang="pt-BR" sz="2500" dirty="0"/>
              <a:t>    Função principal, será a primeira a ser executado e</a:t>
            </a:r>
          </a:p>
          <a:p>
            <a:pPr marL="0" indent="0">
              <a:buNone/>
            </a:pPr>
            <a:r>
              <a:rPr lang="pt-BR" sz="2500" dirty="0"/>
              <a:t>    será a responsável pela chamada de outras funções '''</a:t>
            </a:r>
          </a:p>
          <a:p>
            <a:pPr marL="0" indent="0">
              <a:buNone/>
            </a:pPr>
            <a:r>
              <a:rPr lang="pt-BR" sz="2500" dirty="0"/>
              <a:t>    # corpo da função </a:t>
            </a:r>
            <a:r>
              <a:rPr lang="pt-BR" sz="2500" dirty="0" err="1"/>
              <a:t>main</a:t>
            </a:r>
            <a:endParaRPr lang="pt-BR" sz="2500" dirty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# Declaração das funções</a:t>
            </a:r>
          </a:p>
          <a:p>
            <a:pPr marL="0" indent="0">
              <a:buNone/>
            </a:pPr>
            <a:r>
              <a:rPr lang="pt-BR" sz="2500" dirty="0" err="1"/>
              <a:t>def</a:t>
            </a:r>
            <a:r>
              <a:rPr lang="pt-BR" sz="2500" dirty="0"/>
              <a:t> f( </a:t>
            </a:r>
            <a:r>
              <a:rPr lang="pt-BR" sz="2500" dirty="0" err="1"/>
              <a:t>parâmetros_de_f</a:t>
            </a:r>
            <a:r>
              <a:rPr lang="pt-BR" sz="2500" dirty="0"/>
              <a:t> ):</a:t>
            </a:r>
          </a:p>
          <a:p>
            <a:pPr marL="0" indent="0">
              <a:buNone/>
            </a:pPr>
            <a:r>
              <a:rPr lang="pt-BR" sz="2500" dirty="0"/>
              <a:t>    '''</a:t>
            </a:r>
          </a:p>
          <a:p>
            <a:pPr marL="0" indent="0">
              <a:buNone/>
            </a:pPr>
            <a:r>
              <a:rPr lang="pt-BR" sz="2500" dirty="0"/>
              <a:t>    </a:t>
            </a:r>
            <a:r>
              <a:rPr lang="pt-BR" sz="2500" dirty="0" err="1"/>
              <a:t>docstring</a:t>
            </a:r>
            <a:r>
              <a:rPr lang="pt-BR" sz="2500" dirty="0"/>
              <a:t> da função f</a:t>
            </a:r>
          </a:p>
          <a:p>
            <a:pPr marL="0" indent="0">
              <a:buNone/>
            </a:pPr>
            <a:r>
              <a:rPr lang="pt-BR" sz="2500" dirty="0"/>
              <a:t>    '''</a:t>
            </a:r>
          </a:p>
          <a:p>
            <a:pPr marL="0" indent="0">
              <a:buNone/>
            </a:pPr>
            <a:r>
              <a:rPr lang="pt-BR" sz="2500" dirty="0"/>
              <a:t>    # corpo da função f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[...]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# início da execução do programa</a:t>
            </a:r>
          </a:p>
          <a:p>
            <a:pPr marL="0" indent="0">
              <a:buNone/>
            </a:pPr>
            <a:r>
              <a:rPr lang="pt-BR" sz="2500" dirty="0"/>
              <a:t>#-----------------------------------------------------</a:t>
            </a:r>
          </a:p>
          <a:p>
            <a:pPr marL="0" indent="0">
              <a:buNone/>
            </a:pPr>
            <a:r>
              <a:rPr lang="pt-BR" sz="2500" dirty="0" err="1"/>
              <a:t>if</a:t>
            </a:r>
            <a:r>
              <a:rPr lang="pt-BR" sz="2500" dirty="0"/>
              <a:t> __</a:t>
            </a:r>
            <a:r>
              <a:rPr lang="pt-BR" sz="2500" dirty="0" err="1"/>
              <a:t>name</a:t>
            </a:r>
            <a:r>
              <a:rPr lang="pt-BR" sz="2500" dirty="0"/>
              <a:t>__ == '__</a:t>
            </a:r>
            <a:r>
              <a:rPr lang="pt-BR" sz="2500" dirty="0" err="1"/>
              <a:t>main</a:t>
            </a:r>
            <a:r>
              <a:rPr lang="pt-BR" sz="2500" dirty="0"/>
              <a:t>__': # chamada da </a:t>
            </a:r>
            <a:r>
              <a:rPr lang="pt-BR" sz="2500" dirty="0" err="1"/>
              <a:t>funcao</a:t>
            </a:r>
            <a:r>
              <a:rPr lang="pt-BR" sz="2500" dirty="0"/>
              <a:t> principal</a:t>
            </a:r>
          </a:p>
          <a:p>
            <a:pPr marL="0" indent="0">
              <a:buNone/>
            </a:pPr>
            <a:r>
              <a:rPr lang="pt-BR" sz="2500" dirty="0"/>
              <a:t>    </a:t>
            </a:r>
            <a:r>
              <a:rPr lang="pt-BR" sz="2500" dirty="0" err="1"/>
              <a:t>main</a:t>
            </a:r>
            <a:r>
              <a:rPr lang="pt-BR" sz="2500" dirty="0"/>
              <a:t>() # chamada da função </a:t>
            </a:r>
            <a:r>
              <a:rPr lang="pt-BR" sz="2500" dirty="0" err="1"/>
              <a:t>main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59184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776" r="21705"/>
          <a:stretch/>
        </p:blipFill>
        <p:spPr>
          <a:xfrm>
            <a:off x="0" y="2608031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Gotham-Bold"/>
                <a:ea typeface="+mn-ea"/>
                <a:cs typeface="Gotham-Bold"/>
              </a:rPr>
              <a:t>Copyright 2019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1881" y="3293781"/>
            <a:ext cx="79378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-Bold"/>
                <a:ea typeface="+mn-ea"/>
                <a:cs typeface="Gotham-Bold"/>
              </a:rPr>
              <a:t>TDS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1" y="3857840"/>
            <a:ext cx="761855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-Book"/>
                <a:ea typeface="+mn-ea"/>
                <a:cs typeface="Gotham-Book"/>
              </a:rPr>
              <a:t>Computacional 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-Book"/>
                <a:ea typeface="+mn-ea"/>
                <a:cs typeface="Gotham-Book"/>
              </a:rPr>
              <a:t>Thinking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-Book"/>
                <a:ea typeface="+mn-ea"/>
                <a:cs typeface="Gotham-Book"/>
              </a:rPr>
              <a:t> 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-Book"/>
                <a:ea typeface="+mn-ea"/>
                <a:cs typeface="Gotham-Book"/>
              </a:rPr>
              <a:t>using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-Book"/>
                <a:ea typeface="+mn-ea"/>
                <a:cs typeface="Gotham-Book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-Book"/>
                <a:ea typeface="+mn-ea"/>
                <a:cs typeface="Gotham-Book"/>
              </a:rPr>
              <a:t>Funções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815590C-81C8-CC24-9343-61178A4696E5}"/>
              </a:ext>
            </a:extLst>
          </p:cNvPr>
          <p:cNvSpPr txBox="1"/>
          <p:nvPr/>
        </p:nvSpPr>
        <p:spPr>
          <a:xfrm>
            <a:off x="1011882" y="4515062"/>
            <a:ext cx="673280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Dr. Daniel </a:t>
            </a: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Trevisan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 Bravo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39691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35245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-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914400" y="1211511"/>
            <a:ext cx="7469188" cy="4717651"/>
          </a:xfrm>
        </p:spPr>
        <p:txBody>
          <a:bodyPr>
            <a:normAutofit/>
          </a:bodyPr>
          <a:lstStyle/>
          <a:p>
            <a:r>
              <a:rPr lang="pt-BR" sz="1800" dirty="0"/>
              <a:t>Funções são blocos de código que executam funcionalidades específicas.</a:t>
            </a:r>
          </a:p>
          <a:p>
            <a:endParaRPr lang="pt-BR" sz="1800" dirty="0"/>
          </a:p>
          <a:p>
            <a:r>
              <a:rPr lang="pt-BR" sz="1800" dirty="0"/>
              <a:t>Normalmente são utilizados para evitar que determinada parte do seu código </a:t>
            </a:r>
            <a:r>
              <a:rPr lang="pt-BR" sz="1800" dirty="0" err="1"/>
              <a:t>sejá</a:t>
            </a:r>
            <a:r>
              <a:rPr lang="pt-BR" sz="1800" dirty="0"/>
              <a:t> escrito varias vezes.</a:t>
            </a:r>
          </a:p>
          <a:p>
            <a:endParaRPr lang="pt-BR" sz="1800" dirty="0"/>
          </a:p>
          <a:p>
            <a:r>
              <a:rPr lang="pt-BR" sz="1800" dirty="0"/>
              <a:t>Em Python sua sintaxe é definida usando </a:t>
            </a:r>
            <a:r>
              <a:rPr lang="pt-BR" sz="1800" dirty="0" err="1"/>
              <a:t>def</a:t>
            </a:r>
            <a:r>
              <a:rPr lang="pt-BR" sz="1800" dirty="0"/>
              <a:t> e atribuindo um nome a ela.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2400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D4EBC42-65F6-477B-2CDD-F55DD0901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56414"/>
              </p:ext>
            </p:extLst>
          </p:nvPr>
        </p:nvGraphicFramePr>
        <p:xfrm>
          <a:off x="914400" y="3429000"/>
          <a:ext cx="695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59520" imgH="558720" progId="PBrush">
                  <p:embed/>
                </p:oleObj>
              </mc:Choice>
              <mc:Fallback>
                <p:oleObj name="Bitmap Image" r:id="rId2" imgW="6959520" imgH="558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3429000"/>
                        <a:ext cx="69596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55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-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914400" y="1211511"/>
            <a:ext cx="7469188" cy="4717651"/>
          </a:xfrm>
        </p:spPr>
        <p:txBody>
          <a:bodyPr>
            <a:normAutofit/>
          </a:bodyPr>
          <a:lstStyle/>
          <a:p>
            <a:endParaRPr lang="pt-BR" sz="1800" dirty="0"/>
          </a:p>
          <a:p>
            <a:r>
              <a:rPr lang="pt-BR" sz="1800" dirty="0"/>
              <a:t>Observando essa função, podemos extrair algumas informações, iniciando com a palavra reservada para funções </a:t>
            </a:r>
            <a:r>
              <a:rPr lang="pt-BR" sz="1800" i="1" dirty="0" err="1"/>
              <a:t>def</a:t>
            </a:r>
            <a:r>
              <a:rPr lang="pt-BR" sz="1800" dirty="0"/>
              <a:t> o nome </a:t>
            </a:r>
            <a:r>
              <a:rPr lang="pt-BR" sz="1800" dirty="0" err="1"/>
              <a:t>atribuÍdo</a:t>
            </a:r>
            <a:r>
              <a:rPr lang="pt-BR" sz="1800" dirty="0"/>
              <a:t> à função </a:t>
            </a:r>
            <a:r>
              <a:rPr lang="pt-BR" sz="1800" i="1" dirty="0" err="1"/>
              <a:t>funcao</a:t>
            </a:r>
            <a:r>
              <a:rPr lang="pt-BR" sz="1800" dirty="0"/>
              <a:t> e os parênteses () utilizado para definição dos dados de entrada da função, também chamados de parâmetros.</a:t>
            </a:r>
          </a:p>
          <a:p>
            <a:endParaRPr lang="pt-BR" sz="1800" dirty="0"/>
          </a:p>
          <a:p>
            <a:r>
              <a:rPr lang="pt-BR" sz="1800" dirty="0"/>
              <a:t>Em seguida usa-se dois pontos : e abaixo o bloco de código a ser executado, que neste caso é apenas imprimir de uma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r>
              <a:rPr lang="pt-BR" sz="1800" dirty="0"/>
              <a:t>Para “chamar” uma função, utilizamos o nome que foi definido.</a:t>
            </a:r>
          </a:p>
          <a:p>
            <a:endParaRPr lang="pt-BR" sz="2400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0DB1AF-6167-D4D2-7ACA-B3F7770AE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44939"/>
              </p:ext>
            </p:extLst>
          </p:nvPr>
        </p:nvGraphicFramePr>
        <p:xfrm>
          <a:off x="1158875" y="4697639"/>
          <a:ext cx="6826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26320" imgH="1098720" progId="PBrush">
                  <p:embed/>
                </p:oleObj>
              </mc:Choice>
              <mc:Fallback>
                <p:oleObj name="Bitmap Image" r:id="rId2" imgW="6826320" imgH="1098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8875" y="4697639"/>
                        <a:ext cx="682625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71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-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914400" y="1211511"/>
            <a:ext cx="7469188" cy="4717651"/>
          </a:xfrm>
        </p:spPr>
        <p:txBody>
          <a:bodyPr>
            <a:normAutofit/>
          </a:bodyPr>
          <a:lstStyle/>
          <a:p>
            <a:endParaRPr lang="pt-BR" sz="1800" dirty="0"/>
          </a:p>
          <a:p>
            <a:r>
              <a:rPr lang="pt-BR" sz="1800" dirty="0"/>
              <a:t>Além de executar código, funções também podem receber e retornar dados.</a:t>
            </a:r>
          </a:p>
          <a:p>
            <a:endParaRPr lang="pt-BR" sz="1800" dirty="0"/>
          </a:p>
          <a:p>
            <a:r>
              <a:rPr lang="pt-BR" sz="1800" dirty="0"/>
              <a:t>Podemos enviar dados para uma função através de seus parâmetros.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A utilização dos valores padrão serve para dar um valor quando quem chamou a função não passar nenhum valor para os parâmetros definidos.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1B939892-5157-5435-81E0-4F36D380F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99860"/>
              </p:ext>
            </p:extLst>
          </p:nvPr>
        </p:nvGraphicFramePr>
        <p:xfrm>
          <a:off x="1228725" y="2982685"/>
          <a:ext cx="63817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81720" imgH="1428840" progId="PBrush">
                  <p:embed/>
                </p:oleObj>
              </mc:Choice>
              <mc:Fallback>
                <p:oleObj name="Bitmap Image" r:id="rId2" imgW="6381720" imgH="142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8725" y="2982685"/>
                        <a:ext cx="6381750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B1DC9E9-640D-A701-B286-5BF19969E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666222"/>
              </p:ext>
            </p:extLst>
          </p:nvPr>
        </p:nvGraphicFramePr>
        <p:xfrm>
          <a:off x="1228725" y="5297337"/>
          <a:ext cx="56705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670720" imgH="1263600" progId="PBrush">
                  <p:embed/>
                </p:oleObj>
              </mc:Choice>
              <mc:Fallback>
                <p:oleObj name="Bitmap Image" r:id="rId4" imgW="5670720" imgH="1263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8725" y="5297337"/>
                        <a:ext cx="567055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08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740277"/>
            <a:ext cx="7892143" cy="471234"/>
          </a:xfrm>
        </p:spPr>
        <p:txBody>
          <a:bodyPr>
            <a:normAutofit fontScale="90000"/>
          </a:bodyPr>
          <a:lstStyle/>
          <a:p>
            <a:r>
              <a:rPr lang="pt-BR" dirty="0"/>
              <a:t>CHAMADA DE FUNÇÃO POSICIONAL VERSUS CHAMADA DE FUNÇÃO NOMEADA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914400" y="1211511"/>
            <a:ext cx="7469188" cy="4717651"/>
          </a:xfrm>
        </p:spPr>
        <p:txBody>
          <a:bodyPr>
            <a:normAutofit fontScale="92500" lnSpcReduction="20000"/>
          </a:bodyPr>
          <a:lstStyle/>
          <a:p>
            <a:endParaRPr lang="pt-BR" sz="1800" dirty="0"/>
          </a:p>
          <a:p>
            <a:r>
              <a:rPr lang="pt-BR" sz="1800" dirty="0"/>
              <a:t>Quando chamamos uma função, podemos utilizar a localização dos parâmetros para fazer o casamento entre o que foi chamado e o que foi definido na função.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O programador que escreveu a chamada da função </a:t>
            </a:r>
            <a:r>
              <a:rPr lang="pt-BR" sz="1800" i="1" dirty="0" err="1"/>
              <a:t>monta_computador</a:t>
            </a:r>
            <a:r>
              <a:rPr lang="pt-BR" sz="1800" i="1" dirty="0"/>
              <a:t> </a:t>
            </a:r>
            <a:r>
              <a:rPr lang="pt-BR" sz="1800" dirty="0"/>
              <a:t>está respeitando a posição dos parâmetros, ou seja:</a:t>
            </a:r>
          </a:p>
          <a:p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/>
              <a:t>O valor "Intel Core i9" é referente ao primeiro parâmetro (</a:t>
            </a:r>
            <a:r>
              <a:rPr lang="pt-BR" sz="1800" dirty="0" err="1"/>
              <a:t>cpu</a:t>
            </a:r>
            <a:r>
              <a:rPr lang="pt-BR" sz="18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/>
              <a:t>O valor 4 é referente ao segundo parâmetro (armazenamento)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/>
              <a:t>O valor 64 se refere ao terceiro parâmetro (memoria)</a:t>
            </a:r>
          </a:p>
          <a:p>
            <a:pPr marL="457200" lvl="1" indent="0">
              <a:buNone/>
            </a:pPr>
            <a:endParaRPr lang="pt-BR" sz="1800" dirty="0"/>
          </a:p>
          <a:p>
            <a:r>
              <a:rPr lang="pt-BR" sz="1800" dirty="0"/>
              <a:t>Essa é uma chamada de </a:t>
            </a:r>
            <a:r>
              <a:rPr lang="pt-BR" sz="1800" b="1" dirty="0"/>
              <a:t>função posicional</a:t>
            </a:r>
            <a:r>
              <a:rPr lang="pt-BR" sz="1800" dirty="0"/>
              <a:t>, ou seja: que respeita a ordem dos parâmetros.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053B264-B6A8-A18A-9569-A27061C53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57262"/>
              </p:ext>
            </p:extLst>
          </p:nvPr>
        </p:nvGraphicFramePr>
        <p:xfrm>
          <a:off x="1072016" y="2143579"/>
          <a:ext cx="72517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51840" imgH="1111320" progId="PBrush">
                  <p:embed/>
                </p:oleObj>
              </mc:Choice>
              <mc:Fallback>
                <p:oleObj name="Bitmap Image" r:id="rId2" imgW="7251840" imgH="1111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016" y="2143579"/>
                        <a:ext cx="725170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2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740277"/>
            <a:ext cx="7892143" cy="471234"/>
          </a:xfrm>
        </p:spPr>
        <p:txBody>
          <a:bodyPr>
            <a:normAutofit fontScale="90000"/>
          </a:bodyPr>
          <a:lstStyle/>
          <a:p>
            <a:r>
              <a:rPr lang="pt-BR" dirty="0"/>
              <a:t>CHAMADA DE FUNÇÃO POSICIONAL VERSUS CHAMADA DE FUNÇÃO NOMEADA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914400" y="1211511"/>
            <a:ext cx="7469188" cy="4717651"/>
          </a:xfrm>
        </p:spPr>
        <p:txBody>
          <a:bodyPr>
            <a:normAutofit/>
          </a:bodyPr>
          <a:lstStyle/>
          <a:p>
            <a:endParaRPr lang="pt-BR" sz="1800" dirty="0"/>
          </a:p>
          <a:p>
            <a:r>
              <a:rPr lang="pt-BR" sz="1800" dirty="0"/>
              <a:t>Outra forma de fazer essa chamada de função é utilizar os nomes dos parâmetros!</a:t>
            </a:r>
          </a:p>
          <a:p>
            <a:endParaRPr lang="pt-BR" sz="1800" dirty="0"/>
          </a:p>
          <a:p>
            <a:r>
              <a:rPr lang="pt-BR" sz="1800" dirty="0"/>
              <a:t>Dessa forma, não é necessário respeitar a ordem de definição dos parâmetros!</a:t>
            </a:r>
          </a:p>
          <a:p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74288F8E-37DB-A12D-F4EF-6795ED179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092841"/>
              </p:ext>
            </p:extLst>
          </p:nvPr>
        </p:nvGraphicFramePr>
        <p:xfrm>
          <a:off x="1308100" y="3348540"/>
          <a:ext cx="6527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7880" imgH="399960" progId="PBrush">
                  <p:embed/>
                </p:oleObj>
              </mc:Choice>
              <mc:Fallback>
                <p:oleObj name="Bitmap Image" r:id="rId2" imgW="6527880" imgH="399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8100" y="3348540"/>
                        <a:ext cx="65278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40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740277"/>
            <a:ext cx="7892143" cy="471234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COM RETORNO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914400" y="1211511"/>
            <a:ext cx="7469188" cy="4717651"/>
          </a:xfrm>
        </p:spPr>
        <p:txBody>
          <a:bodyPr>
            <a:normAutofit/>
          </a:bodyPr>
          <a:lstStyle/>
          <a:p>
            <a:endParaRPr lang="pt-BR" sz="1800" dirty="0"/>
          </a:p>
          <a:p>
            <a:r>
              <a:rPr lang="pt-BR" sz="1800" dirty="0"/>
              <a:t>As funções também podem retornar valores através da palavra reservada </a:t>
            </a:r>
            <a:r>
              <a:rPr lang="pt-BR" sz="1800" dirty="0" err="1"/>
              <a:t>return</a:t>
            </a:r>
            <a:r>
              <a:rPr lang="pt-BR" sz="1800" dirty="0"/>
              <a:t>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Funções também podem retornar múltiplos dados.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E8D94E9-0C84-AC9D-3834-90E7BDE41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437992"/>
              </p:ext>
            </p:extLst>
          </p:nvPr>
        </p:nvGraphicFramePr>
        <p:xfrm>
          <a:off x="1045483" y="2342696"/>
          <a:ext cx="60515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51600" imgH="1606680" progId="PBrush">
                  <p:embed/>
                </p:oleObj>
              </mc:Choice>
              <mc:Fallback>
                <p:oleObj name="Bitmap Image" r:id="rId2" imgW="6051600" imgH="1606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483" y="2342696"/>
                        <a:ext cx="6051550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D0B49ED-B09D-5F65-4FF9-A8A8BA7FE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56961"/>
              </p:ext>
            </p:extLst>
          </p:nvPr>
        </p:nvGraphicFramePr>
        <p:xfrm>
          <a:off x="1045483" y="4665414"/>
          <a:ext cx="60579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058080" imgH="1962000" progId="PBrush">
                  <p:embed/>
                </p:oleObj>
              </mc:Choice>
              <mc:Fallback>
                <p:oleObj name="Bitmap Image" r:id="rId4" imgW="6058080" imgH="1962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483" y="4665414"/>
                        <a:ext cx="60579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4582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587DEE977C9143A042F3416864AA9F" ma:contentTypeVersion="12" ma:contentTypeDescription="Crie um novo documento." ma:contentTypeScope="" ma:versionID="09d6444bf33528148a026560c3ec134b">
  <xsd:schema xmlns:xsd="http://www.w3.org/2001/XMLSchema" xmlns:xs="http://www.w3.org/2001/XMLSchema" xmlns:p="http://schemas.microsoft.com/office/2006/metadata/properties" xmlns:ns2="34cf085e-19ad-4e7f-97e3-12854e4d6797" xmlns:ns3="00791995-7579-403d-890a-6e3e017e0c43" targetNamespace="http://schemas.microsoft.com/office/2006/metadata/properties" ma:root="true" ma:fieldsID="80b59b1bb482c71de233ee32b036abb2" ns2:_="" ns3:_="">
    <xsd:import namespace="34cf085e-19ad-4e7f-97e3-12854e4d6797"/>
    <xsd:import namespace="00791995-7579-403d-890a-6e3e017e0c4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085e-19ad-4e7f-97e3-12854e4d679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91995-7579-403d-890a-6e3e017e0c4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7b4c33c-f70e-471c-8bec-46893714faa2}" ma:internalName="TaxCatchAll" ma:showField="CatchAllData" ma:web="00791995-7579-403d-890a-6e3e017e0c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99B64-003B-412E-AD8F-AB388FA6BD4B}"/>
</file>

<file path=customXml/itemProps2.xml><?xml version="1.0" encoding="utf-8"?>
<ds:datastoreItem xmlns:ds="http://schemas.openxmlformats.org/officeDocument/2006/customXml" ds:itemID="{3022464A-8A53-42BE-A7A2-C23F58C1641F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2235</TotalTime>
  <Words>475</Words>
  <Application>Microsoft Office PowerPoint</Application>
  <PresentationFormat>Apresentação na tela (4:3)</PresentationFormat>
  <Paragraphs>86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3" baseType="lpstr">
      <vt:lpstr>Arial</vt:lpstr>
      <vt:lpstr>Calibri</vt:lpstr>
      <vt:lpstr>Gotham HTF</vt:lpstr>
      <vt:lpstr>Gotham HTF Book</vt:lpstr>
      <vt:lpstr>Gotham-Bold</vt:lpstr>
      <vt:lpstr>Gotham-Book</vt:lpstr>
      <vt:lpstr>Wingdings</vt:lpstr>
      <vt:lpstr>Default Theme</vt:lpstr>
      <vt:lpstr>1_Personalizar design</vt:lpstr>
      <vt:lpstr>Office Theme</vt:lpstr>
      <vt:lpstr>2_Personalizar design</vt:lpstr>
      <vt:lpstr>1_Office Theme</vt:lpstr>
      <vt:lpstr>Bitmap Image</vt:lpstr>
      <vt:lpstr>Apresentação do PowerPoint</vt:lpstr>
      <vt:lpstr>Apresentação do PowerPoint</vt:lpstr>
      <vt:lpstr>FUNÇÕES EM PYTHON</vt:lpstr>
      <vt:lpstr>FUNÇÕES - DEFINIÇÃO</vt:lpstr>
      <vt:lpstr>FUNÇÕES - DEFINIÇÃO</vt:lpstr>
      <vt:lpstr>FUNÇÕES - PARÂMETROS</vt:lpstr>
      <vt:lpstr>CHAMADA DE FUNÇÃO POSICIONAL VERSUS CHAMADA DE FUNÇÃO NOMEADA</vt:lpstr>
      <vt:lpstr>CHAMADA DE FUNÇÃO POSICIONAL VERSUS CHAMADA DE FUNÇÃO NOMEADA</vt:lpstr>
      <vt:lpstr>FUNÇÕES COM RETORNO DE DADOS</vt:lpstr>
      <vt:lpstr>ESQUELETO DE UM PROGRAMA EM PYTHON COM CHAMADAS DE FUNÇÕES</vt:lpstr>
    </vt:vector>
  </TitlesOfParts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Programação</dc:title>
  <dc:subject>Linguagem C</dc:subject>
  <dc:creator>Fabio Purcino</dc:creator>
  <cp:lastModifiedBy>Daniel Trevisan Bravo</cp:lastModifiedBy>
  <cp:revision>406</cp:revision>
  <dcterms:created xsi:type="dcterms:W3CDTF">2015-03-05T22:27:05Z</dcterms:created>
  <dcterms:modified xsi:type="dcterms:W3CDTF">2023-02-07T21:54:41Z</dcterms:modified>
</cp:coreProperties>
</file>