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KHQzAxBL4ZGAL4byHQDjUGVD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92" name="Google Shape;1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3"/>
          <p:cNvSpPr/>
          <p:nvPr>
            <p:ph idx="2" type="pic"/>
          </p:nvPr>
        </p:nvSpPr>
        <p:spPr>
          <a:xfrm>
            <a:off x="5183188" y="987425"/>
            <a:ext cx="6172200" cy="4873625"/>
          </a:xfrm>
          <a:prstGeom prst="rect">
            <a:avLst/>
          </a:prstGeom>
          <a:noFill/>
          <a:ln>
            <a:noFill/>
          </a:ln>
        </p:spPr>
      </p:sp>
      <p:sp>
        <p:nvSpPr>
          <p:cNvPr id="70" name="Google Shape;70;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pic>
        <p:nvPicPr>
          <p:cNvPr descr="Download Technology Picture HQ PNG Image | FreePNGImg" id="15" name="Google Shape;15;p14"/>
          <p:cNvPicPr preferRelativeResize="0"/>
          <p:nvPr/>
        </p:nvPicPr>
        <p:blipFill rotWithShape="1">
          <a:blip r:embed="rId1">
            <a:alphaModFix/>
          </a:blip>
          <a:srcRect b="0" l="0" r="0" t="0"/>
          <a:stretch/>
        </p:blipFill>
        <p:spPr>
          <a:xfrm>
            <a:off x="10829456" y="5607971"/>
            <a:ext cx="1362544" cy="1250029"/>
          </a:xfrm>
          <a:prstGeom prst="rect">
            <a:avLst/>
          </a:prstGeom>
          <a:noFill/>
          <a:ln>
            <a:noFill/>
          </a:ln>
        </p:spPr>
      </p:pic>
      <p:pic>
        <p:nvPicPr>
          <p:cNvPr id="16" name="Google Shape;16;p14"/>
          <p:cNvPicPr preferRelativeResize="0"/>
          <p:nvPr/>
        </p:nvPicPr>
        <p:blipFill rotWithShape="1">
          <a:blip r:embed="rId2">
            <a:alphaModFix/>
          </a:blip>
          <a:srcRect b="24198" l="1616" r="3241" t="11956"/>
          <a:stretch/>
        </p:blipFill>
        <p:spPr>
          <a:xfrm>
            <a:off x="66964" y="105475"/>
            <a:ext cx="2297546" cy="65293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youtube.com/user/arduinotea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School of Engineering &amp; Technology</a:t>
            </a:r>
            <a:endParaRPr/>
          </a:p>
        </p:txBody>
      </p:sp>
      <p:sp>
        <p:nvSpPr>
          <p:cNvPr id="91" name="Google Shape;91;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92" name="Google Shape;92;p1"/>
          <p:cNvSpPr txBox="1"/>
          <p:nvPr/>
        </p:nvSpPr>
        <p:spPr>
          <a:xfrm>
            <a:off x="2699075" y="215529"/>
            <a:ext cx="8266800" cy="58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70C0"/>
                </a:solidFill>
                <a:latin typeface="Times New Roman"/>
                <a:ea typeface="Times New Roman"/>
                <a:cs typeface="Times New Roman"/>
                <a:sym typeface="Times New Roman"/>
              </a:rPr>
              <a:t>School of Engineering and technology</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3290250" y="986552"/>
            <a:ext cx="6812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7030A0"/>
                </a:solidFill>
                <a:latin typeface="Times New Roman"/>
                <a:ea typeface="Times New Roman"/>
                <a:cs typeface="Times New Roman"/>
                <a:sym typeface="Times New Roman"/>
              </a:rPr>
              <a:t>Department of Computer Science and Engineering</a:t>
            </a:r>
            <a:endParaRPr b="1" i="0" sz="2000" u="none" cap="none" strike="noStrike">
              <a:solidFill>
                <a:srgbClr val="7030A0"/>
              </a:solidFill>
              <a:latin typeface="Times New Roman"/>
              <a:ea typeface="Times New Roman"/>
              <a:cs typeface="Times New Roman"/>
              <a:sym typeface="Times New Roman"/>
            </a:endParaRPr>
          </a:p>
        </p:txBody>
      </p:sp>
      <p:sp>
        <p:nvSpPr>
          <p:cNvPr id="94" name="Google Shape;94;p1"/>
          <p:cNvSpPr txBox="1"/>
          <p:nvPr/>
        </p:nvSpPr>
        <p:spPr>
          <a:xfrm>
            <a:off x="4934047" y="1436846"/>
            <a:ext cx="23238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C00000"/>
                </a:solidFill>
                <a:latin typeface="Times New Roman"/>
                <a:ea typeface="Times New Roman"/>
                <a:cs typeface="Times New Roman"/>
                <a:sym typeface="Times New Roman"/>
              </a:rPr>
              <a:t>Arduino Project</a:t>
            </a:r>
            <a:endParaRPr b="1" i="0" sz="2400" u="none" cap="none" strike="noStrike">
              <a:solidFill>
                <a:srgbClr val="C00000"/>
              </a:solidFill>
              <a:latin typeface="Times New Roman"/>
              <a:ea typeface="Times New Roman"/>
              <a:cs typeface="Times New Roman"/>
              <a:sym typeface="Times New Roman"/>
            </a:endParaRPr>
          </a:p>
        </p:txBody>
      </p:sp>
      <p:sp>
        <p:nvSpPr>
          <p:cNvPr id="95" name="Google Shape;95;p1"/>
          <p:cNvSpPr txBox="1"/>
          <p:nvPr/>
        </p:nvSpPr>
        <p:spPr>
          <a:xfrm>
            <a:off x="5770359" y="2202950"/>
            <a:ext cx="539700" cy="37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on</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2809450" y="2790649"/>
            <a:ext cx="7573800" cy="52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B050"/>
                </a:solidFill>
                <a:latin typeface="Times New Roman"/>
                <a:ea typeface="Times New Roman"/>
                <a:cs typeface="Times New Roman"/>
                <a:sym typeface="Times New Roman"/>
              </a:rPr>
              <a:t>              CLAP SWITCH SYSTEM</a:t>
            </a:r>
            <a:endParaRPr b="0" i="0" sz="2800" u="none" cap="none" strike="noStrike">
              <a:solidFill>
                <a:srgbClr val="000000"/>
              </a:solidFill>
              <a:latin typeface="Arial"/>
              <a:ea typeface="Arial"/>
              <a:cs typeface="Arial"/>
              <a:sym typeface="Arial"/>
            </a:endParaRPr>
          </a:p>
        </p:txBody>
      </p:sp>
      <p:sp>
        <p:nvSpPr>
          <p:cNvPr id="97" name="Google Shape;97;p1"/>
          <p:cNvSpPr txBox="1"/>
          <p:nvPr/>
        </p:nvSpPr>
        <p:spPr>
          <a:xfrm>
            <a:off x="2040334" y="3696605"/>
            <a:ext cx="1715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030A0"/>
                </a:solidFill>
                <a:latin typeface="Calibri"/>
                <a:ea typeface="Calibri"/>
                <a:cs typeface="Calibri"/>
                <a:sym typeface="Calibri"/>
              </a:rPr>
              <a:t>Team Members </a:t>
            </a:r>
            <a:endParaRPr b="0" i="0" sz="1400" u="none" cap="none" strike="noStrike">
              <a:solidFill>
                <a:srgbClr val="000000"/>
              </a:solidFill>
              <a:latin typeface="Arial"/>
              <a:ea typeface="Arial"/>
              <a:cs typeface="Arial"/>
              <a:sym typeface="Arial"/>
            </a:endParaRPr>
          </a:p>
        </p:txBody>
      </p:sp>
      <p:sp>
        <p:nvSpPr>
          <p:cNvPr id="98" name="Google Shape;98;p1"/>
          <p:cNvSpPr txBox="1"/>
          <p:nvPr/>
        </p:nvSpPr>
        <p:spPr>
          <a:xfrm>
            <a:off x="9660979" y="3696605"/>
            <a:ext cx="1480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7030A0"/>
                </a:solidFill>
                <a:latin typeface="Calibri"/>
                <a:ea typeface="Calibri"/>
                <a:cs typeface="Calibri"/>
                <a:sym typeface="Calibri"/>
              </a:rPr>
              <a:t>Project Guide</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1303850" y="4214257"/>
            <a:ext cx="3188100" cy="11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Sanjay E             – 22BBTCS262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Sanket Wali       – 22BBTCS263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1"/>
          <p:cNvSpPr txBox="1"/>
          <p:nvPr/>
        </p:nvSpPr>
        <p:spPr>
          <a:xfrm>
            <a:off x="9121513" y="4214257"/>
            <a:ext cx="2559300" cy="120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Prof. Akshatha Bhat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Assistant Professor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Dept. of ECE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SOET, CMRU, Bangalore</a:t>
            </a:r>
            <a:endParaRPr b="0" i="0" sz="1400" u="none" cap="none" strike="noStrike">
              <a:solidFill>
                <a:srgbClr val="000000"/>
              </a:solidFill>
              <a:latin typeface="Arial"/>
              <a:ea typeface="Arial"/>
              <a:cs typeface="Arial"/>
              <a:sym typeface="Arial"/>
            </a:endParaRPr>
          </a:p>
        </p:txBody>
      </p:sp>
      <p:sp>
        <p:nvSpPr>
          <p:cNvPr id="101" name="Google Shape;101;p1"/>
          <p:cNvSpPr txBox="1"/>
          <p:nvPr/>
        </p:nvSpPr>
        <p:spPr>
          <a:xfrm>
            <a:off x="4839201" y="5676804"/>
            <a:ext cx="2628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Calibri"/>
                <a:ea typeface="Calibri"/>
                <a:cs typeface="Calibri"/>
                <a:sym typeface="Calibri"/>
              </a:rPr>
              <a:t>Date: 29 / 12/ 2023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4069773" y="4285914"/>
            <a:ext cx="31881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Application</a:t>
            </a:r>
            <a:endParaRPr/>
          </a:p>
        </p:txBody>
      </p:sp>
      <p:sp>
        <p:nvSpPr>
          <p:cNvPr id="173" name="Google Shape;173;p10"/>
          <p:cNvSpPr txBox="1"/>
          <p:nvPr>
            <p:ph idx="2" type="body"/>
          </p:nvPr>
        </p:nvSpPr>
        <p:spPr>
          <a:xfrm>
            <a:off x="839788" y="1586204"/>
            <a:ext cx="5157787" cy="4603459"/>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b="1" lang="en-US" sz="1800"/>
              <a:t>1.Assistive Technology</a:t>
            </a:r>
            <a:r>
              <a:rPr lang="en-US" sz="1800"/>
              <a:t>: People who have difficulty moving (such as those with physical disabiliƟes) can use claps to control devices.</a:t>
            </a:r>
            <a:endParaRPr/>
          </a:p>
          <a:p>
            <a:pPr indent="0" lvl="0" marL="114300" rtl="0" algn="l">
              <a:lnSpc>
                <a:spcPct val="90000"/>
              </a:lnSpc>
              <a:spcBef>
                <a:spcPts val="1000"/>
              </a:spcBef>
              <a:spcAft>
                <a:spcPts val="0"/>
              </a:spcAft>
              <a:buSzPts val="1800"/>
              <a:buNone/>
            </a:pPr>
            <a:r>
              <a:rPr b="1" lang="en-US" sz="1800"/>
              <a:t>2.Interactive Public Installations</a:t>
            </a:r>
            <a:r>
              <a:rPr lang="en-US" sz="1800"/>
              <a:t>: Public spaces, museums and community events should be places where interactive exhibits or displays can be found.</a:t>
            </a:r>
            <a:endParaRPr/>
          </a:p>
          <a:p>
            <a:pPr indent="0" lvl="0" marL="114300" rtl="0" algn="l">
              <a:lnSpc>
                <a:spcPct val="90000"/>
              </a:lnSpc>
              <a:spcBef>
                <a:spcPts val="1000"/>
              </a:spcBef>
              <a:spcAft>
                <a:spcPts val="0"/>
              </a:spcAft>
              <a:buSzPts val="1800"/>
              <a:buNone/>
            </a:pPr>
            <a:r>
              <a:rPr lang="en-US" sz="1800"/>
              <a:t>3.</a:t>
            </a:r>
            <a:r>
              <a:rPr b="1" lang="en-US" sz="1800"/>
              <a:t>Community Gatherings</a:t>
            </a:r>
            <a:r>
              <a:rPr lang="en-US" sz="1800"/>
              <a:t>: Clap controls for lighting or decorations can bring about interactivity and fun in parties or events.</a:t>
            </a:r>
            <a:endParaRPr/>
          </a:p>
          <a:p>
            <a:pPr indent="0" lvl="0" marL="114300" rtl="0" algn="l">
              <a:lnSpc>
                <a:spcPct val="90000"/>
              </a:lnSpc>
              <a:spcBef>
                <a:spcPts val="1000"/>
              </a:spcBef>
              <a:spcAft>
                <a:spcPts val="0"/>
              </a:spcAft>
              <a:buSzPts val="1800"/>
              <a:buNone/>
            </a:pPr>
            <a:r>
              <a:rPr b="1" lang="en-US" sz="1800"/>
              <a:t>4.Educational Workshops</a:t>
            </a:r>
            <a:r>
              <a:rPr lang="en-US" sz="1800"/>
              <a:t>: Introduce electronics and programming through STEM workshops that are conducted in schools or community centers.</a:t>
            </a:r>
            <a:endParaRPr/>
          </a:p>
          <a:p>
            <a:pPr indent="0" lvl="0" marL="114300" rtl="0" algn="l">
              <a:lnSpc>
                <a:spcPct val="90000"/>
              </a:lnSpc>
              <a:spcBef>
                <a:spcPts val="1000"/>
              </a:spcBef>
              <a:spcAft>
                <a:spcPts val="0"/>
              </a:spcAft>
              <a:buSzPts val="1800"/>
              <a:buNone/>
            </a:pPr>
            <a:r>
              <a:rPr b="1" lang="en-US" sz="1800"/>
              <a:t> 5.Energy Conservation Campaigns</a:t>
            </a:r>
            <a:r>
              <a:rPr lang="en-US" sz="1800"/>
              <a:t>: Electricity management and conservation can be simplified by using clap-based controls.</a:t>
            </a:r>
            <a:endParaRPr sz="1800"/>
          </a:p>
        </p:txBody>
      </p:sp>
      <p:sp>
        <p:nvSpPr>
          <p:cNvPr id="174" name="Google Shape;174;p10"/>
          <p:cNvSpPr txBox="1"/>
          <p:nvPr>
            <p:ph idx="4" type="body"/>
          </p:nvPr>
        </p:nvSpPr>
        <p:spPr>
          <a:xfrm>
            <a:off x="6172200" y="1586204"/>
            <a:ext cx="5183188" cy="4603459"/>
          </a:xfrm>
          <a:prstGeom prst="rect">
            <a:avLst/>
          </a:prstGeom>
          <a:noFill/>
          <a:ln>
            <a:noFill/>
          </a:ln>
        </p:spPr>
        <p:txBody>
          <a:bodyPr anchorCtr="0" anchor="t" bIns="45700" lIns="91425" spcFirstLastPara="1" rIns="91425" wrap="square" tIns="45700">
            <a:normAutofit lnSpcReduction="10000"/>
          </a:bodyPr>
          <a:lstStyle/>
          <a:p>
            <a:pPr indent="0" lvl="0" marL="114300" rtl="0" algn="l">
              <a:lnSpc>
                <a:spcPct val="90000"/>
              </a:lnSpc>
              <a:spcBef>
                <a:spcPts val="1000"/>
              </a:spcBef>
              <a:spcAft>
                <a:spcPts val="0"/>
              </a:spcAft>
              <a:buSzPts val="1800"/>
              <a:buNone/>
            </a:pPr>
            <a:r>
              <a:rPr b="1" lang="en-US" sz="1800"/>
              <a:t>6.Public Spaces Accessibility</a:t>
            </a:r>
            <a:r>
              <a:rPr lang="en-US" sz="1800"/>
              <a:t>: Accessible public spaces should have clap-controlled features like lighting among others to assist people living with disabilities. </a:t>
            </a:r>
            <a:endParaRPr/>
          </a:p>
          <a:p>
            <a:pPr indent="0" lvl="0" marL="114300" rtl="0" algn="l">
              <a:lnSpc>
                <a:spcPct val="90000"/>
              </a:lnSpc>
              <a:spcBef>
                <a:spcPts val="1000"/>
              </a:spcBef>
              <a:spcAft>
                <a:spcPts val="0"/>
              </a:spcAft>
              <a:buSzPts val="1800"/>
              <a:buNone/>
            </a:pPr>
            <a:r>
              <a:rPr b="1" lang="en-US" sz="1800"/>
              <a:t>7.Cultural and Artistic Events</a:t>
            </a:r>
            <a:r>
              <a:rPr lang="en-US" sz="1800"/>
              <a:t>: Clap-controlled elements for audience interaction can be added to cultural performances or art displays.</a:t>
            </a:r>
            <a:endParaRPr/>
          </a:p>
          <a:p>
            <a:pPr indent="0" lvl="0" marL="114300" rtl="0" algn="l">
              <a:lnSpc>
                <a:spcPct val="90000"/>
              </a:lnSpc>
              <a:spcBef>
                <a:spcPts val="1000"/>
              </a:spcBef>
              <a:spcAft>
                <a:spcPts val="0"/>
              </a:spcAft>
              <a:buSzPts val="1800"/>
              <a:buNone/>
            </a:pPr>
            <a:r>
              <a:rPr b="1" lang="en-US" sz="1800"/>
              <a:t>8.Senior Citizen Support</a:t>
            </a:r>
            <a:r>
              <a:rPr lang="en-US" sz="1800"/>
              <a:t>: Clap controls in their living spaces may help elderly people do things more easily.</a:t>
            </a:r>
            <a:endParaRPr/>
          </a:p>
          <a:p>
            <a:pPr indent="0" lvl="0" marL="114300" rtl="0" algn="l">
              <a:lnSpc>
                <a:spcPct val="90000"/>
              </a:lnSpc>
              <a:spcBef>
                <a:spcPts val="1000"/>
              </a:spcBef>
              <a:spcAft>
                <a:spcPts val="0"/>
              </a:spcAft>
              <a:buSzPts val="1800"/>
              <a:buNone/>
            </a:pPr>
            <a:r>
              <a:rPr b="1" lang="en-US" sz="1800"/>
              <a:t>9.Community Innovation </a:t>
            </a:r>
            <a:r>
              <a:rPr lang="en-US" sz="1800"/>
              <a:t>Challenges: Residents should be challenged to invent new Clap Switch applications in the neighborhood.</a:t>
            </a:r>
            <a:endParaRPr/>
          </a:p>
          <a:p>
            <a:pPr indent="0" lvl="0" marL="114300" rtl="0" algn="l">
              <a:lnSpc>
                <a:spcPct val="90000"/>
              </a:lnSpc>
              <a:spcBef>
                <a:spcPts val="1000"/>
              </a:spcBef>
              <a:spcAft>
                <a:spcPts val="0"/>
              </a:spcAft>
              <a:buSzPts val="1800"/>
              <a:buNone/>
            </a:pPr>
            <a:r>
              <a:rPr lang="en-US" sz="1800"/>
              <a:t> </a:t>
            </a:r>
            <a:r>
              <a:rPr b="1" lang="en-US" sz="1800"/>
              <a:t>10.Communication Aid</a:t>
            </a:r>
            <a:r>
              <a:rPr lang="en-US" sz="1800"/>
              <a:t>: Non-verbal individuals might consider using clap patterns as a way to communicate. </a:t>
            </a:r>
            <a:endParaRPr sz="1800"/>
          </a:p>
        </p:txBody>
      </p:sp>
      <p:sp>
        <p:nvSpPr>
          <p:cNvPr id="175" name="Google Shape;1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Conclusion</a:t>
            </a:r>
            <a:endParaRPr/>
          </a:p>
        </p:txBody>
      </p:sp>
      <p:sp>
        <p:nvSpPr>
          <p:cNvPr id="181" name="Google Shape;18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rPr lang="en-US"/>
              <a:t>The Arduino Uno clap switch project is a hands-free electronics and microcontroller programming application that integrates a microphone and uses carefully cracked code. It allows hands-free control of electronic devices through clapping sounds, making it an excellent introductory project for sensor integration, signal processing, and digital output control. The project's versatility is enhanced by fine-tuning sensitivity settings, making it suitable for various environments. Overall, it serves as an educational and interactive endeavor in DIY electronics.</a:t>
            </a:r>
            <a:endParaRPr/>
          </a:p>
        </p:txBody>
      </p:sp>
      <p:sp>
        <p:nvSpPr>
          <p:cNvPr id="182" name="Google Shape;18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Reference</a:t>
            </a:r>
            <a:endParaRPr/>
          </a:p>
        </p:txBody>
      </p:sp>
      <p:sp>
        <p:nvSpPr>
          <p:cNvPr id="188" name="Google Shape;188;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[1] https://www.electronicsforu.com/ </a:t>
            </a:r>
            <a:endParaRPr/>
          </a:p>
          <a:p>
            <a:pPr indent="-342900" lvl="0" marL="457200" rtl="0" algn="l">
              <a:lnSpc>
                <a:spcPct val="90000"/>
              </a:lnSpc>
              <a:spcBef>
                <a:spcPts val="1000"/>
              </a:spcBef>
              <a:spcAft>
                <a:spcPts val="0"/>
              </a:spcAft>
              <a:buClr>
                <a:schemeClr val="dk1"/>
              </a:buClr>
              <a:buSzPts val="1800"/>
              <a:buChar char="•"/>
            </a:pPr>
            <a:r>
              <a:rPr lang="en-US"/>
              <a:t>[2] https://wokwi.com/ </a:t>
            </a:r>
            <a:endParaRPr/>
          </a:p>
          <a:p>
            <a:pPr indent="-342900" lvl="0" marL="457200" rtl="0" algn="l">
              <a:lnSpc>
                <a:spcPct val="90000"/>
              </a:lnSpc>
              <a:spcBef>
                <a:spcPts val="1000"/>
              </a:spcBef>
              <a:spcAft>
                <a:spcPts val="0"/>
              </a:spcAft>
              <a:buClr>
                <a:schemeClr val="dk1"/>
              </a:buClr>
              <a:buSzPts val="1800"/>
              <a:buChar char="•"/>
            </a:pPr>
            <a:r>
              <a:rPr lang="en-US"/>
              <a:t>[3] https://www.tinkercad.com </a:t>
            </a:r>
            <a:endParaRPr/>
          </a:p>
          <a:p>
            <a:pPr indent="-342900" lvl="0" marL="457200" rtl="0" algn="l">
              <a:lnSpc>
                <a:spcPct val="90000"/>
              </a:lnSpc>
              <a:spcBef>
                <a:spcPts val="1000"/>
              </a:spcBef>
              <a:spcAft>
                <a:spcPts val="0"/>
              </a:spcAft>
              <a:buClr>
                <a:schemeClr val="dk1"/>
              </a:buClr>
              <a:buSzPts val="1800"/>
              <a:buChar char="•"/>
            </a:pPr>
            <a:r>
              <a:rPr lang="en-US"/>
              <a:t>[4] </a:t>
            </a:r>
            <a:r>
              <a:rPr lang="en-US" u="sng">
                <a:solidFill>
                  <a:schemeClr val="hlink"/>
                </a:solidFill>
                <a:hlinkClick r:id="rId3"/>
              </a:rPr>
              <a:t>https://www.youtube.com/user/arduinoteam</a:t>
            </a:r>
            <a:endParaRPr/>
          </a:p>
          <a:p>
            <a:pPr indent="-342900" lvl="0" marL="457200" rtl="0" algn="l">
              <a:lnSpc>
                <a:spcPct val="90000"/>
              </a:lnSpc>
              <a:spcBef>
                <a:spcPts val="1000"/>
              </a:spcBef>
              <a:spcAft>
                <a:spcPts val="0"/>
              </a:spcAft>
              <a:buClr>
                <a:schemeClr val="dk1"/>
              </a:buClr>
              <a:buSzPts val="1800"/>
              <a:buChar char="•"/>
            </a:pPr>
            <a:r>
              <a:rPr lang="en-US"/>
              <a:t>[5] https://github.com/topics/arduino </a:t>
            </a:r>
            <a:endParaRPr/>
          </a:p>
          <a:p>
            <a:pPr indent="-342900" lvl="0" marL="457200" rtl="0" algn="l">
              <a:lnSpc>
                <a:spcPct val="90000"/>
              </a:lnSpc>
              <a:spcBef>
                <a:spcPts val="1000"/>
              </a:spcBef>
              <a:spcAft>
                <a:spcPts val="0"/>
              </a:spcAft>
              <a:buClr>
                <a:schemeClr val="dk1"/>
              </a:buClr>
              <a:buSzPts val="1800"/>
              <a:buChar char="•"/>
            </a:pPr>
            <a:r>
              <a:rPr lang="en-US"/>
              <a:t>[6] https://forum.arduino.cc/</a:t>
            </a:r>
            <a:endParaRPr/>
          </a:p>
          <a:p>
            <a:pPr indent="0" lvl="0" marL="114300" rtl="0" algn="l">
              <a:lnSpc>
                <a:spcPct val="90000"/>
              </a:lnSpc>
              <a:spcBef>
                <a:spcPts val="1000"/>
              </a:spcBef>
              <a:spcAft>
                <a:spcPts val="0"/>
              </a:spcAft>
              <a:buSzPts val="1800"/>
              <a:buNone/>
            </a:pPr>
            <a:r>
              <a:t/>
            </a:r>
            <a:endParaRPr/>
          </a:p>
        </p:txBody>
      </p:sp>
      <p:sp>
        <p:nvSpPr>
          <p:cNvPr id="189" name="Google Shape;18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nvSpPr>
        <p:spPr>
          <a:xfrm>
            <a:off x="2362200" y="2514601"/>
            <a:ext cx="7848600"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chemeClr val="dk1"/>
                </a:solidFill>
                <a:latin typeface="Times New Roman"/>
                <a:ea typeface="Times New Roman"/>
                <a:cs typeface="Times New Roman"/>
                <a:sym typeface="Times New Roman"/>
              </a:rPr>
              <a:t>THANK YOU</a:t>
            </a:r>
            <a:endParaRPr b="0" i="0" sz="7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838200" y="755265"/>
            <a:ext cx="10515600" cy="65377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2060"/>
              </a:buClr>
              <a:buSzPct val="100000"/>
              <a:buFont typeface="Calibri"/>
              <a:buNone/>
            </a:pPr>
            <a:r>
              <a:rPr b="1" lang="en-US">
                <a:solidFill>
                  <a:srgbClr val="002060"/>
                </a:solidFill>
              </a:rPr>
              <a:t>Outline</a:t>
            </a:r>
            <a:endParaRPr/>
          </a:p>
        </p:txBody>
      </p:sp>
      <p:sp>
        <p:nvSpPr>
          <p:cNvPr id="108" name="Google Shape;10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Abstract</a:t>
            </a:r>
            <a:endParaRPr/>
          </a:p>
          <a:p>
            <a:pPr indent="-228600" lvl="0" marL="228600" rtl="0" algn="l">
              <a:lnSpc>
                <a:spcPct val="90000"/>
              </a:lnSpc>
              <a:spcBef>
                <a:spcPts val="1000"/>
              </a:spcBef>
              <a:spcAft>
                <a:spcPts val="0"/>
              </a:spcAft>
              <a:buClr>
                <a:schemeClr val="dk1"/>
              </a:buClr>
              <a:buSzPct val="100000"/>
              <a:buChar char="•"/>
            </a:pPr>
            <a:r>
              <a:rPr lang="en-US"/>
              <a:t>Introduction</a:t>
            </a:r>
            <a:endParaRPr/>
          </a:p>
          <a:p>
            <a:pPr indent="-228600" lvl="0" marL="228600" rtl="0" algn="l">
              <a:lnSpc>
                <a:spcPct val="90000"/>
              </a:lnSpc>
              <a:spcBef>
                <a:spcPts val="1000"/>
              </a:spcBef>
              <a:spcAft>
                <a:spcPts val="0"/>
              </a:spcAft>
              <a:buClr>
                <a:schemeClr val="dk1"/>
              </a:buClr>
              <a:buSzPct val="100000"/>
              <a:buChar char="•"/>
            </a:pPr>
            <a:r>
              <a:rPr lang="en-US"/>
              <a:t>Objective</a:t>
            </a:r>
            <a:endParaRPr/>
          </a:p>
          <a:p>
            <a:pPr indent="-228600" lvl="0" marL="228600" rtl="0" algn="l">
              <a:lnSpc>
                <a:spcPct val="90000"/>
              </a:lnSpc>
              <a:spcBef>
                <a:spcPts val="1000"/>
              </a:spcBef>
              <a:spcAft>
                <a:spcPts val="0"/>
              </a:spcAft>
              <a:buClr>
                <a:schemeClr val="dk1"/>
              </a:buClr>
              <a:buSzPct val="100000"/>
              <a:buChar char="•"/>
            </a:pPr>
            <a:r>
              <a:rPr lang="en-US"/>
              <a:t>Methodology</a:t>
            </a:r>
            <a:endParaRPr/>
          </a:p>
          <a:p>
            <a:pPr indent="-228600" lvl="0" marL="228600" rtl="0" algn="l">
              <a:lnSpc>
                <a:spcPct val="90000"/>
              </a:lnSpc>
              <a:spcBef>
                <a:spcPts val="1000"/>
              </a:spcBef>
              <a:spcAft>
                <a:spcPts val="0"/>
              </a:spcAft>
              <a:buClr>
                <a:schemeClr val="dk1"/>
              </a:buClr>
              <a:buSzPct val="100000"/>
              <a:buChar char="•"/>
            </a:pPr>
            <a:r>
              <a:rPr lang="en-US"/>
              <a:t>Hardware Description</a:t>
            </a:r>
            <a:endParaRPr/>
          </a:p>
          <a:p>
            <a:pPr indent="-228600" lvl="0" marL="228600" rtl="0" algn="l">
              <a:lnSpc>
                <a:spcPct val="90000"/>
              </a:lnSpc>
              <a:spcBef>
                <a:spcPts val="1000"/>
              </a:spcBef>
              <a:spcAft>
                <a:spcPts val="0"/>
              </a:spcAft>
              <a:buClr>
                <a:schemeClr val="dk1"/>
              </a:buClr>
              <a:buSzPct val="100000"/>
              <a:buChar char="•"/>
            </a:pPr>
            <a:r>
              <a:rPr lang="en-US"/>
              <a:t>Software Used</a:t>
            </a:r>
            <a:endParaRPr/>
          </a:p>
          <a:p>
            <a:pPr indent="-228600" lvl="0" marL="228600" rtl="0" algn="l">
              <a:lnSpc>
                <a:spcPct val="90000"/>
              </a:lnSpc>
              <a:spcBef>
                <a:spcPts val="1000"/>
              </a:spcBef>
              <a:spcAft>
                <a:spcPts val="0"/>
              </a:spcAft>
              <a:buClr>
                <a:schemeClr val="dk1"/>
              </a:buClr>
              <a:buSzPct val="100000"/>
              <a:buChar char="•"/>
            </a:pPr>
            <a:r>
              <a:rPr lang="en-US"/>
              <a:t>Advantages</a:t>
            </a:r>
            <a:endParaRPr/>
          </a:p>
          <a:p>
            <a:pPr indent="-228600" lvl="0" marL="228600" rtl="0" algn="l">
              <a:lnSpc>
                <a:spcPct val="90000"/>
              </a:lnSpc>
              <a:spcBef>
                <a:spcPts val="1000"/>
              </a:spcBef>
              <a:spcAft>
                <a:spcPts val="0"/>
              </a:spcAft>
              <a:buClr>
                <a:schemeClr val="dk1"/>
              </a:buClr>
              <a:buSzPct val="100000"/>
              <a:buChar char="•"/>
            </a:pPr>
            <a:r>
              <a:rPr lang="en-US"/>
              <a:t>Application</a:t>
            </a:r>
            <a:endParaRPr/>
          </a:p>
          <a:p>
            <a:pPr indent="-228600" lvl="0" marL="228600" rtl="0" algn="l">
              <a:lnSpc>
                <a:spcPct val="90000"/>
              </a:lnSpc>
              <a:spcBef>
                <a:spcPts val="1000"/>
              </a:spcBef>
              <a:spcAft>
                <a:spcPts val="0"/>
              </a:spcAft>
              <a:buClr>
                <a:schemeClr val="dk1"/>
              </a:buClr>
              <a:buSzPct val="100000"/>
              <a:buChar char="•"/>
            </a:pPr>
            <a:r>
              <a:rPr lang="en-US"/>
              <a:t>Conclusion</a:t>
            </a:r>
            <a:endParaRPr/>
          </a:p>
          <a:p>
            <a:pPr indent="-228600" lvl="0" marL="228600" rtl="0" algn="l">
              <a:lnSpc>
                <a:spcPct val="90000"/>
              </a:lnSpc>
              <a:spcBef>
                <a:spcPts val="1000"/>
              </a:spcBef>
              <a:spcAft>
                <a:spcPts val="0"/>
              </a:spcAft>
              <a:buClr>
                <a:schemeClr val="dk1"/>
              </a:buClr>
              <a:buSzPct val="100000"/>
              <a:buChar char="•"/>
            </a:pPr>
            <a:r>
              <a:rPr lang="en-US"/>
              <a:t>References</a:t>
            </a:r>
            <a:endParaRPr/>
          </a:p>
        </p:txBody>
      </p:sp>
      <p:sp>
        <p:nvSpPr>
          <p:cNvPr id="109" name="Google Shape;10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School of Engineering &amp; Technology</a:t>
            </a:r>
            <a:endParaRPr/>
          </a:p>
        </p:txBody>
      </p:sp>
      <p:sp>
        <p:nvSpPr>
          <p:cNvPr id="110" name="Google Shape;1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u="sng"/>
              <a:t>Abstract</a:t>
            </a:r>
            <a:endParaRPr u="sng"/>
          </a:p>
        </p:txBody>
      </p:sp>
      <p:sp>
        <p:nvSpPr>
          <p:cNvPr id="116" name="Google Shape;116;p3"/>
          <p:cNvSpPr txBox="1"/>
          <p:nvPr>
            <p:ph idx="1" type="body"/>
          </p:nvPr>
        </p:nvSpPr>
        <p:spPr>
          <a:xfrm>
            <a:off x="838200" y="1847850"/>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50800" lvl="0" marL="228600" rtl="0" algn="ctr">
              <a:lnSpc>
                <a:spcPct val="90000"/>
              </a:lnSpc>
              <a:spcBef>
                <a:spcPts val="0"/>
              </a:spcBef>
              <a:spcAft>
                <a:spcPts val="0"/>
              </a:spcAft>
              <a:buClr>
                <a:schemeClr val="dk1"/>
              </a:buClr>
              <a:buSzPct val="108108"/>
              <a:buNone/>
            </a:pPr>
            <a:r>
              <a:rPr lang="en-US"/>
              <a:t>The Clap Switch project uses Arduino to create a hands-free control system for electrical appliances, aiming to be both innovative and practical. The system consists of a sound sensor, Arduino board, and relay module. The sound sensor captures audio from outside, identifying specific clap patterns that are then analyzed by Arduino. The relay module determines whether the power supply to connected appliances should be switched off or on based on the user's clapping sequence. This system is energy-efficient and easy-to-use, providing convenience. The Clap Switch project aligns with the growing popularity of smart homes, making it affordable for those wanting their homes automated. There are no complex procedures involved, making it an entry-level demonstration for integrating Arduino technology into daily life. This project promotes innovation and simplicity in residential automation systems at large scales, aligning with the growing trend of smart homes.</a:t>
            </a:r>
            <a:endParaRPr/>
          </a:p>
        </p:txBody>
      </p:sp>
      <p:sp>
        <p:nvSpPr>
          <p:cNvPr id="117" name="Google Shape;11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12/11/2023</a:t>
            </a:r>
            <a:endParaRPr/>
          </a:p>
        </p:txBody>
      </p:sp>
      <p:sp>
        <p:nvSpPr>
          <p:cNvPr id="118" name="Google Shape;1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School of Engineering &amp; Technology</a:t>
            </a:r>
            <a:endParaRPr/>
          </a:p>
        </p:txBody>
      </p:sp>
      <p:sp>
        <p:nvSpPr>
          <p:cNvPr id="119" name="Google Shape;1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u="sng"/>
              <a:t>Introduction</a:t>
            </a:r>
            <a:endParaRPr u="sng"/>
          </a:p>
        </p:txBody>
      </p:sp>
      <p:sp>
        <p:nvSpPr>
          <p:cNvPr id="125" name="Google Shape;1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ctr">
              <a:lnSpc>
                <a:spcPct val="90000"/>
              </a:lnSpc>
              <a:spcBef>
                <a:spcPts val="0"/>
              </a:spcBef>
              <a:spcAft>
                <a:spcPts val="0"/>
              </a:spcAft>
              <a:buClr>
                <a:schemeClr val="dk1"/>
              </a:buClr>
              <a:buSzPts val="2800"/>
              <a:buNone/>
            </a:pPr>
            <a:r>
              <a:rPr lang="en-US" sz="2600"/>
              <a:t>The field of electronics and automation is full of surprises. It is amazing how we can actually control our gadgets by just waving at them or talking to them. One such project that has made people wonder is called “Clap Switch” which uses Arduino, a no touch way of switching on and off any electronic gadget.</a:t>
            </a:r>
            <a:endParaRPr/>
          </a:p>
          <a:p>
            <a:pPr indent="-50800" lvl="0" marL="228600" rtl="0" algn="ctr">
              <a:lnSpc>
                <a:spcPct val="90000"/>
              </a:lnSpc>
              <a:spcBef>
                <a:spcPts val="0"/>
              </a:spcBef>
              <a:spcAft>
                <a:spcPts val="0"/>
              </a:spcAft>
              <a:buClr>
                <a:schemeClr val="dk1"/>
              </a:buClr>
              <a:buSzPts val="2800"/>
              <a:buNone/>
            </a:pPr>
            <a:r>
              <a:rPr lang="en-US" sz="2600"/>
              <a:t> The concept behind the Clap Switch is very simple but it works perfectly well. It uses sound recognition to turn lights ON/OFF, operate different appliances, etc., based on patterns of claps produced by the user. This is one example where Arduino, an open-source electronics platform, has been used in creating innovative applications thus showing how convenient DIY(Do-It-Yourself) electronics are nowadays. </a:t>
            </a:r>
            <a:endParaRPr sz="2600"/>
          </a:p>
        </p:txBody>
      </p:sp>
      <p:sp>
        <p:nvSpPr>
          <p:cNvPr id="126" name="Google Shape;1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12/11/2023</a:t>
            </a:r>
            <a:endParaRPr/>
          </a:p>
        </p:txBody>
      </p:sp>
      <p:sp>
        <p:nvSpPr>
          <p:cNvPr id="127" name="Google Shape;1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School of Engineering &amp; Technology</a:t>
            </a:r>
            <a:endParaRPr/>
          </a:p>
        </p:txBody>
      </p:sp>
      <p:sp>
        <p:nvSpPr>
          <p:cNvPr id="128" name="Google Shape;1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Objective</a:t>
            </a:r>
            <a:endParaRPr/>
          </a:p>
        </p:txBody>
      </p:sp>
      <p:sp>
        <p:nvSpPr>
          <p:cNvPr id="134" name="Google Shape;134;p5"/>
          <p:cNvSpPr txBox="1"/>
          <p:nvPr>
            <p:ph idx="1" type="body"/>
          </p:nvPr>
        </p:nvSpPr>
        <p:spPr>
          <a:xfrm>
            <a:off x="747850" y="1825625"/>
            <a:ext cx="5181600" cy="4667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AutoNum type="arabicPeriod"/>
            </a:pPr>
            <a:r>
              <a:rPr b="1" lang="en-US" sz="1400"/>
              <a:t>Sensitivity and Accuracy</a:t>
            </a:r>
            <a:r>
              <a:rPr lang="en-US" sz="1400"/>
              <a:t>: - Develop a clap detection algorithm that ensures accurate and reliable recognition of clapping sounds while minimizing false triggers from ambient noise.</a:t>
            </a:r>
            <a:endParaRPr/>
          </a:p>
          <a:p>
            <a:pPr indent="-342900" lvl="0" marL="457200" rtl="0" algn="l">
              <a:lnSpc>
                <a:spcPct val="90000"/>
              </a:lnSpc>
              <a:spcBef>
                <a:spcPts val="1000"/>
              </a:spcBef>
              <a:spcAft>
                <a:spcPts val="0"/>
              </a:spcAft>
              <a:buSzPts val="1800"/>
              <a:buAutoNum type="arabicPeriod"/>
            </a:pPr>
            <a:r>
              <a:rPr b="1" lang="en-US" sz="1400"/>
              <a:t>User-Friendly Interface</a:t>
            </a:r>
            <a:r>
              <a:rPr lang="en-US" sz="1400"/>
              <a:t>: - Create a user-friendly interface that allows users to easily configure sensitivity levels and set up the clap switch for various applications.</a:t>
            </a:r>
            <a:endParaRPr/>
          </a:p>
          <a:p>
            <a:pPr indent="-342900" lvl="0" marL="457200" rtl="0" algn="l">
              <a:lnSpc>
                <a:spcPct val="90000"/>
              </a:lnSpc>
              <a:spcBef>
                <a:spcPts val="1000"/>
              </a:spcBef>
              <a:spcAft>
                <a:spcPts val="0"/>
              </a:spcAft>
              <a:buSzPts val="1800"/>
              <a:buAutoNum type="arabicPeriod"/>
            </a:pPr>
            <a:r>
              <a:rPr b="1" lang="en-US" sz="1400"/>
              <a:t>Compatibility</a:t>
            </a:r>
            <a:r>
              <a:rPr lang="en-US" sz="1400"/>
              <a:t>: - Ensure compatibility with a range of electronic devices, such as lights or fans, by integrating the clap switch system with Arduino-based relay modules.</a:t>
            </a:r>
            <a:endParaRPr/>
          </a:p>
          <a:p>
            <a:pPr indent="-342900" lvl="0" marL="457200" rtl="0" algn="l">
              <a:lnSpc>
                <a:spcPct val="90000"/>
              </a:lnSpc>
              <a:spcBef>
                <a:spcPts val="1000"/>
              </a:spcBef>
              <a:spcAft>
                <a:spcPts val="0"/>
              </a:spcAft>
              <a:buSzPts val="1800"/>
              <a:buAutoNum type="arabicPeriod"/>
            </a:pPr>
            <a:r>
              <a:rPr b="1" lang="en-US" sz="1400"/>
              <a:t>Energy Efficiency</a:t>
            </a:r>
            <a:r>
              <a:rPr lang="en-US" sz="1400"/>
              <a:t>: - Implement power-efficient mechanisms to minimize energy consumption when the clap switch is in standby mode, contributing to overall energy conservation.</a:t>
            </a:r>
            <a:endParaRPr/>
          </a:p>
          <a:p>
            <a:pPr indent="-342900" lvl="0" marL="457200" rtl="0" algn="l">
              <a:lnSpc>
                <a:spcPct val="90000"/>
              </a:lnSpc>
              <a:spcBef>
                <a:spcPts val="1000"/>
              </a:spcBef>
              <a:spcAft>
                <a:spcPts val="0"/>
              </a:spcAft>
              <a:buSzPts val="1800"/>
              <a:buAutoNum type="arabicPeriod"/>
            </a:pPr>
            <a:r>
              <a:rPr b="1" lang="en-US" sz="1400"/>
              <a:t>Expandability</a:t>
            </a:r>
            <a:r>
              <a:rPr lang="en-US" sz="1400"/>
              <a:t>: - Design the system with the potential for future expansion, allowing users to integrate additional features or connect the clap switch to other smart home automation platforms.</a:t>
            </a:r>
            <a:endParaRPr/>
          </a:p>
        </p:txBody>
      </p:sp>
      <p:sp>
        <p:nvSpPr>
          <p:cNvPr id="135" name="Google Shape;1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114300" rtl="0" algn="l">
              <a:lnSpc>
                <a:spcPct val="90000"/>
              </a:lnSpc>
              <a:spcBef>
                <a:spcPts val="1000"/>
              </a:spcBef>
              <a:spcAft>
                <a:spcPts val="0"/>
              </a:spcAft>
              <a:buSzPct val="121621"/>
              <a:buNone/>
            </a:pPr>
            <a:r>
              <a:rPr lang="en-US" sz="1600"/>
              <a:t>6.</a:t>
            </a:r>
            <a:r>
              <a:rPr b="1" lang="en-US" sz="1600"/>
              <a:t>Documentation and Instructions</a:t>
            </a:r>
            <a:r>
              <a:rPr lang="en-US" sz="1600"/>
              <a:t>:- Provide comprehensive documentation, including a user manual and step-by-step instructions for assembling, configuring, and using the clap switch system.</a:t>
            </a:r>
            <a:endParaRPr/>
          </a:p>
          <a:p>
            <a:pPr indent="0" lvl="0" marL="114300" rtl="0" algn="l">
              <a:lnSpc>
                <a:spcPct val="90000"/>
              </a:lnSpc>
              <a:spcBef>
                <a:spcPts val="1000"/>
              </a:spcBef>
              <a:spcAft>
                <a:spcPts val="0"/>
              </a:spcAft>
              <a:buSzPct val="121621"/>
              <a:buNone/>
            </a:pPr>
            <a:r>
              <a:rPr lang="en-US" sz="1600"/>
              <a:t>7.</a:t>
            </a:r>
            <a:r>
              <a:rPr b="1" lang="en-US" sz="1600"/>
              <a:t>Safety Considerations</a:t>
            </a:r>
            <a:r>
              <a:rPr lang="en-US" sz="1600"/>
              <a:t>:- Incorporate safety features to prevent unintended activation or deactivation of devices, especially in scenarios where false triggers could have undesirable consequences.</a:t>
            </a:r>
            <a:endParaRPr/>
          </a:p>
          <a:p>
            <a:pPr indent="0" lvl="0" marL="114300" rtl="0" algn="l">
              <a:lnSpc>
                <a:spcPct val="90000"/>
              </a:lnSpc>
              <a:spcBef>
                <a:spcPts val="1000"/>
              </a:spcBef>
              <a:spcAft>
                <a:spcPts val="0"/>
              </a:spcAft>
              <a:buSzPct val="121621"/>
              <a:buNone/>
            </a:pPr>
            <a:r>
              <a:rPr lang="en-US" sz="1600"/>
              <a:t>8.</a:t>
            </a:r>
            <a:r>
              <a:rPr b="1" lang="en-US" sz="1600"/>
              <a:t>Educational Outreach</a:t>
            </a:r>
            <a:r>
              <a:rPr lang="en-US" sz="1600"/>
              <a:t>:- Develop educational materials or tutorials to promote understanding and engagement with the project, making it accessible to individuals with varying levels of technical expertise,</a:t>
            </a:r>
            <a:endParaRPr/>
          </a:p>
          <a:p>
            <a:pPr indent="0" lvl="0" marL="114300" rtl="0" algn="l">
              <a:lnSpc>
                <a:spcPct val="90000"/>
              </a:lnSpc>
              <a:spcBef>
                <a:spcPts val="1000"/>
              </a:spcBef>
              <a:spcAft>
                <a:spcPts val="0"/>
              </a:spcAft>
              <a:buSzPct val="121621"/>
              <a:buNone/>
            </a:pPr>
            <a:r>
              <a:rPr lang="en-US" sz="1600"/>
              <a:t>9.</a:t>
            </a:r>
            <a:r>
              <a:rPr b="1" lang="en-US" sz="1600"/>
              <a:t>Open Source Collaboration</a:t>
            </a:r>
            <a:r>
              <a:rPr lang="en-US" sz="1600"/>
              <a:t>:- Encourage open-source collaboration by sharing the project's source code, schematics, and design files, fostering a community of developers and enthusiasts who can contribute to its improvement.</a:t>
            </a:r>
            <a:endParaRPr/>
          </a:p>
          <a:p>
            <a:pPr indent="0" lvl="0" marL="114300" rtl="0" algn="l">
              <a:lnSpc>
                <a:spcPct val="90000"/>
              </a:lnSpc>
              <a:spcBef>
                <a:spcPts val="1000"/>
              </a:spcBef>
              <a:spcAft>
                <a:spcPts val="0"/>
              </a:spcAft>
              <a:buSzPct val="121621"/>
              <a:buNone/>
            </a:pPr>
            <a:r>
              <a:rPr lang="en-US" sz="1600"/>
              <a:t>10.</a:t>
            </a:r>
            <a:r>
              <a:rPr b="1" lang="en-US" sz="1600"/>
              <a:t>Feedback and Iteration</a:t>
            </a:r>
            <a:r>
              <a:rPr lang="en-US" sz="1600"/>
              <a:t>:- Collect user feedback and iterate on the design based on practical experiences and suggestions, aiming to continually enhance the clap switch system's performance and usability.</a:t>
            </a:r>
            <a:endParaRPr/>
          </a:p>
        </p:txBody>
      </p:sp>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838200" y="365125"/>
            <a:ext cx="10515600" cy="6711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454"/>
              <a:buNone/>
            </a:pPr>
            <a:r>
              <a:rPr lang="en-US" u="sng"/>
              <a:t>Methodology</a:t>
            </a:r>
            <a:endParaRPr/>
          </a:p>
        </p:txBody>
      </p:sp>
      <p:sp>
        <p:nvSpPr>
          <p:cNvPr id="142" name="Google Shape;14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43" name="Google Shape;143;p6"/>
          <p:cNvSpPr txBox="1"/>
          <p:nvPr>
            <p:ph idx="2" type="body"/>
          </p:nvPr>
        </p:nvSpPr>
        <p:spPr>
          <a:xfrm>
            <a:off x="764381" y="1250205"/>
            <a:ext cx="10663237" cy="5038725"/>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1800"/>
              <a:buNone/>
            </a:pPr>
            <a:r>
              <a:t/>
            </a:r>
            <a:endParaRPr/>
          </a:p>
        </p:txBody>
      </p:sp>
      <p:pic>
        <p:nvPicPr>
          <p:cNvPr id="144" name="Google Shape;144;p6"/>
          <p:cNvPicPr preferRelativeResize="0"/>
          <p:nvPr/>
        </p:nvPicPr>
        <p:blipFill rotWithShape="1">
          <a:blip r:embed="rId3">
            <a:alphaModFix/>
          </a:blip>
          <a:srcRect b="0" l="0" r="0" t="0"/>
          <a:stretch/>
        </p:blipFill>
        <p:spPr>
          <a:xfrm>
            <a:off x="1401575" y="2161815"/>
            <a:ext cx="4480948" cy="25781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365125"/>
            <a:ext cx="10515600" cy="58991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45454"/>
              <a:buNone/>
            </a:pPr>
            <a:r>
              <a:rPr lang="en-US" u="sng"/>
              <a:t>Hardware description</a:t>
            </a:r>
            <a:endParaRPr/>
          </a:p>
        </p:txBody>
      </p:sp>
      <p:sp>
        <p:nvSpPr>
          <p:cNvPr id="150" name="Google Shape;150;p7"/>
          <p:cNvSpPr txBox="1"/>
          <p:nvPr>
            <p:ph idx="1" type="body"/>
          </p:nvPr>
        </p:nvSpPr>
        <p:spPr>
          <a:xfrm>
            <a:off x="2219132" y="2472771"/>
            <a:ext cx="1718388" cy="1535045"/>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51" name="Google Shape;151;p7"/>
          <p:cNvSpPr txBox="1"/>
          <p:nvPr>
            <p:ph idx="2" type="body"/>
          </p:nvPr>
        </p:nvSpPr>
        <p:spPr>
          <a:xfrm>
            <a:off x="6172200" y="1087120"/>
            <a:ext cx="5181600" cy="5089843"/>
          </a:xfrm>
          <a:prstGeom prst="rect">
            <a:avLst/>
          </a:prstGeom>
          <a:noFill/>
          <a:ln>
            <a:noFill/>
          </a:ln>
        </p:spPr>
        <p:txBody>
          <a:bodyPr anchorCtr="0" anchor="t" bIns="45700" lIns="91425" spcFirstLastPara="1" rIns="91425" wrap="square" tIns="45700">
            <a:normAutofit fontScale="55000" lnSpcReduction="20000"/>
          </a:bodyPr>
          <a:lstStyle/>
          <a:p>
            <a:pPr indent="0" lvl="0" marL="114300" rtl="0" algn="l">
              <a:lnSpc>
                <a:spcPct val="90000"/>
              </a:lnSpc>
              <a:spcBef>
                <a:spcPts val="1000"/>
              </a:spcBef>
              <a:spcAft>
                <a:spcPts val="0"/>
              </a:spcAft>
              <a:buSzPct val="116883"/>
              <a:buNone/>
            </a:pPr>
            <a:r>
              <a:rPr lang="en-US"/>
              <a:t>A clap switch system is a simple electronic device that enables control of electrical appliances through sound detection, specifically by clapping. It consists of a microphone or sound sensor as an input component, an amplifier to boost the signal, a signal processing unit to interpret the sound pattern (such as a microcontroller or dedicated circuitry), and a relay or switch to control the connected electrical load.</a:t>
            </a:r>
            <a:endParaRPr/>
          </a:p>
          <a:p>
            <a:pPr indent="0" lvl="0" marL="114300" rtl="0" algn="l">
              <a:lnSpc>
                <a:spcPct val="90000"/>
              </a:lnSpc>
              <a:spcBef>
                <a:spcPts val="1000"/>
              </a:spcBef>
              <a:spcAft>
                <a:spcPts val="0"/>
              </a:spcAft>
              <a:buSzPct val="116883"/>
              <a:buNone/>
            </a:pPr>
            <a:r>
              <a:t/>
            </a:r>
            <a:endParaRPr/>
          </a:p>
          <a:p>
            <a:pPr indent="0" lvl="0" marL="114300" rtl="0" algn="l">
              <a:lnSpc>
                <a:spcPct val="90000"/>
              </a:lnSpc>
              <a:spcBef>
                <a:spcPts val="1000"/>
              </a:spcBef>
              <a:spcAft>
                <a:spcPts val="0"/>
              </a:spcAft>
              <a:buSzPct val="116883"/>
              <a:buNone/>
            </a:pPr>
            <a:r>
              <a:rPr lang="en-US"/>
              <a:t>When the system detects a predefined sound pattern, typically a sequence of claps, the microphone captures the sound waves, which are then amplified and processed to identify the specific sequence. Once recognized, the processing unit triggers the relay or switch, completing the circuit and turning the connected device on or off accordingly.</a:t>
            </a:r>
            <a:endParaRPr/>
          </a:p>
          <a:p>
            <a:pPr indent="0" lvl="0" marL="114300" rtl="0" algn="l">
              <a:lnSpc>
                <a:spcPct val="90000"/>
              </a:lnSpc>
              <a:spcBef>
                <a:spcPts val="1000"/>
              </a:spcBef>
              <a:spcAft>
                <a:spcPts val="0"/>
              </a:spcAft>
              <a:buSzPct val="116883"/>
              <a:buNone/>
            </a:pPr>
            <a:r>
              <a:t/>
            </a:r>
            <a:endParaRPr/>
          </a:p>
          <a:p>
            <a:pPr indent="0" lvl="0" marL="114300" rtl="0" algn="l">
              <a:lnSpc>
                <a:spcPct val="90000"/>
              </a:lnSpc>
              <a:spcBef>
                <a:spcPts val="1000"/>
              </a:spcBef>
              <a:spcAft>
                <a:spcPts val="0"/>
              </a:spcAft>
              <a:buSzPct val="116883"/>
              <a:buNone/>
            </a:pPr>
            <a:r>
              <a:rPr lang="en-US"/>
              <a:t>The design requires careful consideration of sensitivity adjustments and noise filtering to accurately detect the clapping pattern while minimizing false triggers. It's often used for home automation, offering a convenient hands-free method to control lighting, fans, or other electrical appliances.</a:t>
            </a:r>
            <a:endParaRPr/>
          </a:p>
        </p:txBody>
      </p:sp>
      <p:sp>
        <p:nvSpPr>
          <p:cNvPr id="152" name="Google Shape;1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id="153" name="Google Shape;153;p7"/>
          <p:cNvPicPr preferRelativeResize="0"/>
          <p:nvPr/>
        </p:nvPicPr>
        <p:blipFill rotWithShape="1">
          <a:blip r:embed="rId3">
            <a:alphaModFix/>
          </a:blip>
          <a:srcRect b="0" l="0" r="0" t="0"/>
          <a:stretch/>
        </p:blipFill>
        <p:spPr>
          <a:xfrm>
            <a:off x="723428" y="1614037"/>
            <a:ext cx="5448772" cy="33911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Software Used</a:t>
            </a:r>
            <a:endParaRPr/>
          </a:p>
        </p:txBody>
      </p:sp>
      <p:sp>
        <p:nvSpPr>
          <p:cNvPr id="159" name="Google Shape;159;p8"/>
          <p:cNvSpPr txBox="1"/>
          <p:nvPr>
            <p:ph idx="1" type="body"/>
          </p:nvPr>
        </p:nvSpPr>
        <p:spPr>
          <a:xfrm>
            <a:off x="838200" y="2141537"/>
            <a:ext cx="10515600" cy="4351338"/>
          </a:xfrm>
          <a:prstGeom prst="rect">
            <a:avLst/>
          </a:prstGeom>
          <a:noFill/>
          <a:ln>
            <a:noFill/>
          </a:ln>
        </p:spPr>
        <p:txBody>
          <a:bodyPr anchorCtr="0" anchor="t" bIns="45700" lIns="91425" spcFirstLastPara="1" rIns="91425" wrap="square" tIns="45700">
            <a:normAutofit/>
          </a:bodyPr>
          <a:lstStyle/>
          <a:p>
            <a:pPr indent="0" lvl="0" marL="114300" rtl="0" algn="ctr">
              <a:lnSpc>
                <a:spcPct val="90000"/>
              </a:lnSpc>
              <a:spcBef>
                <a:spcPts val="1000"/>
              </a:spcBef>
              <a:spcAft>
                <a:spcPts val="0"/>
              </a:spcAft>
              <a:buSzPts val="1800"/>
              <a:buNone/>
            </a:pPr>
            <a:r>
              <a:rPr lang="en-US"/>
              <a:t>For an Arduino project involving a dancing robot with the ability to walk and avoid obstacles the Arduino IDE (Integrated Development Environment) serves as the primary platform for writing, compiling, and uploading code to the Arduino board. Within the IDE, we can leverage the C/C++ programming language to create algorithms that would  control the robot's movements.</a:t>
            </a:r>
            <a:endParaRPr/>
          </a:p>
        </p:txBody>
      </p:sp>
      <p:sp>
        <p:nvSpPr>
          <p:cNvPr id="160" name="Google Shape;16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u="sng"/>
              <a:t>Advantages</a:t>
            </a:r>
            <a:endParaRPr/>
          </a:p>
        </p:txBody>
      </p:sp>
      <p:sp>
        <p:nvSpPr>
          <p:cNvPr id="166" name="Google Shape;16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1" lang="en-US" sz="2000"/>
              <a:t>Ease of Use</a:t>
            </a:r>
            <a:r>
              <a:rPr lang="en-US" sz="2000"/>
              <a:t>: It requires only a sound (clap) for the operation of the connected electrical device on or off.</a:t>
            </a:r>
            <a:endParaRPr/>
          </a:p>
          <a:p>
            <a:pPr indent="-342900" lvl="0" marL="457200" rtl="0" algn="l">
              <a:lnSpc>
                <a:spcPct val="90000"/>
              </a:lnSpc>
              <a:spcBef>
                <a:spcPts val="1000"/>
              </a:spcBef>
              <a:spcAft>
                <a:spcPts val="0"/>
              </a:spcAft>
              <a:buClr>
                <a:schemeClr val="dk1"/>
              </a:buClr>
              <a:buSzPts val="1800"/>
              <a:buChar char="•"/>
            </a:pPr>
            <a:r>
              <a:rPr b="1" lang="en-US" sz="2000"/>
              <a:t>Convenience</a:t>
            </a:r>
            <a:r>
              <a:rPr lang="en-US" sz="2000"/>
              <a:t>: They provide a hands-free way of controlling lights, fans, or other electrical appliances, enhancing convenience, especially in situations where hands might be occupied.</a:t>
            </a:r>
            <a:endParaRPr/>
          </a:p>
          <a:p>
            <a:pPr indent="-342900" lvl="0" marL="457200" rtl="0" algn="l">
              <a:lnSpc>
                <a:spcPct val="90000"/>
              </a:lnSpc>
              <a:spcBef>
                <a:spcPts val="1000"/>
              </a:spcBef>
              <a:spcAft>
                <a:spcPts val="0"/>
              </a:spcAft>
              <a:buClr>
                <a:schemeClr val="dk1"/>
              </a:buClr>
              <a:buSzPts val="1800"/>
              <a:buChar char="•"/>
            </a:pPr>
            <a:r>
              <a:rPr b="1" lang="en-US" sz="2000"/>
              <a:t>Energy Efficiency</a:t>
            </a:r>
            <a:r>
              <a:rPr lang="en-US" sz="2000"/>
              <a:t>: Clap switches can contribute to energy conservation by allowing users to easily turn off lights or devices with a simple clap, reducing unnecessary power consumption.</a:t>
            </a:r>
            <a:endParaRPr/>
          </a:p>
          <a:p>
            <a:pPr indent="-342900" lvl="0" marL="457200" rtl="0" algn="l">
              <a:lnSpc>
                <a:spcPct val="90000"/>
              </a:lnSpc>
              <a:spcBef>
                <a:spcPts val="1000"/>
              </a:spcBef>
              <a:spcAft>
                <a:spcPts val="0"/>
              </a:spcAft>
              <a:buClr>
                <a:schemeClr val="dk1"/>
              </a:buClr>
              <a:buSzPts val="1800"/>
              <a:buChar char="•"/>
            </a:pPr>
            <a:r>
              <a:rPr b="1" lang="en-US" sz="2000"/>
              <a:t>Accessibility</a:t>
            </a:r>
            <a:r>
              <a:rPr lang="en-US" sz="2000"/>
              <a:t>: These switches can be particularly useful for individuals with mobility issues or disabilities, offering a convenient way to control appliances without needing physical contact with the switch.</a:t>
            </a:r>
            <a:endParaRPr/>
          </a:p>
          <a:p>
            <a:pPr indent="-342900" lvl="0" marL="457200" rtl="0" algn="l">
              <a:lnSpc>
                <a:spcPct val="90000"/>
              </a:lnSpc>
              <a:spcBef>
                <a:spcPts val="1000"/>
              </a:spcBef>
              <a:spcAft>
                <a:spcPts val="0"/>
              </a:spcAft>
              <a:buClr>
                <a:schemeClr val="dk1"/>
              </a:buClr>
              <a:buSzPts val="1800"/>
              <a:buChar char="•"/>
            </a:pPr>
            <a:r>
              <a:rPr b="1" lang="en-US" sz="2000"/>
              <a:t>Novelty and Innovation</a:t>
            </a:r>
            <a:r>
              <a:rPr lang="en-US" sz="2000"/>
              <a:t>: They represent a novel and innovative way of controlling devices, adding a touch of modernity and uniqueness to the home or workspace.</a:t>
            </a:r>
            <a:endParaRPr/>
          </a:p>
          <a:p>
            <a:pPr indent="-228600" lvl="0" marL="457200" rtl="0" algn="l">
              <a:lnSpc>
                <a:spcPct val="90000"/>
              </a:lnSpc>
              <a:spcBef>
                <a:spcPts val="1000"/>
              </a:spcBef>
              <a:spcAft>
                <a:spcPts val="0"/>
              </a:spcAft>
              <a:buClr>
                <a:schemeClr val="dk1"/>
              </a:buClr>
              <a:buSzPts val="1800"/>
              <a:buNone/>
            </a:pPr>
            <a:r>
              <a:t/>
            </a:r>
            <a:endParaRPr sz="2000"/>
          </a:p>
          <a:p>
            <a:pPr indent="0" lvl="0" marL="114300" rtl="0" algn="l">
              <a:lnSpc>
                <a:spcPct val="90000"/>
              </a:lnSpc>
              <a:spcBef>
                <a:spcPts val="1000"/>
              </a:spcBef>
              <a:spcAft>
                <a:spcPts val="0"/>
              </a:spcAft>
              <a:buSzPts val="1800"/>
              <a:buNone/>
            </a:pPr>
            <a:r>
              <a:t/>
            </a:r>
            <a:endParaRPr sz="1600"/>
          </a:p>
        </p:txBody>
      </p:sp>
      <p:sp>
        <p:nvSpPr>
          <p:cNvPr id="167" name="Google Shape;1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