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7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9B0CA3-DCBB-4E26-5DB8-E8E61ECDF9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AC67216-2C5A-7C86-E66A-0F678E8BF7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FDE1D65-D5B3-6D9D-8282-3AE7580AF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5AC39-0BF0-4463-8DCA-00F52B3E456B}" type="datetimeFigureOut">
              <a:rPr kumimoji="1" lang="ja-JP" altLang="en-US" smtClean="0"/>
              <a:t>2025/2/27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F071235-41C3-893C-8673-953896884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D7AC009-FC34-1633-6940-081B1A6E9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F9BF7-6D11-482B-8EC6-C2E64C2DA8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6601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2EE3B4F-3CC5-91F1-4CCA-C807E49D9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E468DAB-172F-268D-B6EC-8E1CFBE8D6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EE7082A-09E5-5451-50B0-2899107D4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5AC39-0BF0-4463-8DCA-00F52B3E456B}" type="datetimeFigureOut">
              <a:rPr kumimoji="1" lang="ja-JP" altLang="en-US" smtClean="0"/>
              <a:t>2025/2/27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6E7482B-2E7F-D8F9-BC8D-1F83F62BA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D7B0FF5-6A63-A31B-B704-A7DA83D93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F9BF7-6D11-482B-8EC6-C2E64C2DA8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4238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B92FDCCB-24BC-7562-D6AF-8F66DD5C09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B7E9B8C-18B1-740A-38D5-849F116875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566E79A-8BCB-8EFD-6E71-289B699E0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5AC39-0BF0-4463-8DCA-00F52B3E456B}" type="datetimeFigureOut">
              <a:rPr kumimoji="1" lang="ja-JP" altLang="en-US" smtClean="0"/>
              <a:t>2025/2/27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72884B1-3DE7-823B-DEFB-14F536D75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DE1CC29-113C-26B6-2A40-EA43EB8ED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F9BF7-6D11-482B-8EC6-C2E64C2DA8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2562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A8CF25-27B7-1AF6-A689-99D30D2A3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5035CBD-88DD-0FB8-2FAF-44DA768F71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3DA3379-E171-2D19-57C7-18EC0181E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5AC39-0BF0-4463-8DCA-00F52B3E456B}" type="datetimeFigureOut">
              <a:rPr kumimoji="1" lang="ja-JP" altLang="en-US" smtClean="0"/>
              <a:t>2025/2/27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8EA5FE3-5BF6-D0C9-E149-4F5FD8BCA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196C491-B25B-7B02-679E-15EB22FC8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F9BF7-6D11-482B-8EC6-C2E64C2DA8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0363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4CFA32A-9854-043C-BB53-480872AFC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CEDEB6C-F593-F7C5-37BF-6901F1C88E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408B2C5-C7DB-3BDB-B662-5F20DA221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5AC39-0BF0-4463-8DCA-00F52B3E456B}" type="datetimeFigureOut">
              <a:rPr kumimoji="1" lang="ja-JP" altLang="en-US" smtClean="0"/>
              <a:t>2025/2/27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46B3D5D-2F80-DCF7-8825-49B933CC6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1519194-3B0E-3D27-43D4-98B74170E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F9BF7-6D11-482B-8EC6-C2E64C2DA8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0359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DB78691-D527-D1CE-91AF-B3F36DF2C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EF63AE3-6A8E-4CA9-1183-3BEADCB1AA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A5B6BA8-F49E-E2D3-E219-6951322C28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C086B2F-F9C6-2E2D-4E2C-E38DAE65E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5AC39-0BF0-4463-8DCA-00F52B3E456B}" type="datetimeFigureOut">
              <a:rPr kumimoji="1" lang="ja-JP" altLang="en-US" smtClean="0"/>
              <a:t>2025/2/27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D4584C0-6068-D28F-E1DF-4F6A78364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C00625D-4E4E-6A9F-D016-09009D5D3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F9BF7-6D11-482B-8EC6-C2E64C2DA8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6686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051CC7-8974-E40B-ACD3-74D9E2BBA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72BFCB2-019D-CD4B-5303-1C41BD96FA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82D0B00-4F1F-F009-913D-A0E8DB911C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A18DD60-9780-8EC8-1FB3-8A7C9DEC28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858FD10-C9B3-AB5B-7FFB-7DD1DC930D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06B3DC8-4503-84F4-DBCA-428527F99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5AC39-0BF0-4463-8DCA-00F52B3E456B}" type="datetimeFigureOut">
              <a:rPr kumimoji="1" lang="ja-JP" altLang="en-US" smtClean="0"/>
              <a:t>2025/2/27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BC0A89A-BE41-ED10-8B69-983F9B4C4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E5781C36-C3AC-1A73-821F-D0ED18620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F9BF7-6D11-482B-8EC6-C2E64C2DA8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9428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D67182-48E7-DA21-9617-1971E4AF4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2B12F74-BB23-E843-DB54-72278FE67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5AC39-0BF0-4463-8DCA-00F52B3E456B}" type="datetimeFigureOut">
              <a:rPr kumimoji="1" lang="ja-JP" altLang="en-US" smtClean="0"/>
              <a:t>2025/2/27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5FE8B93-C11F-275E-6646-AAD41DFB1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8CE7C09-0490-0CBF-3D43-351F25734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F9BF7-6D11-482B-8EC6-C2E64C2DA8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2507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6DB3E06-48D5-7BC5-2660-7E4B88EBD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5AC39-0BF0-4463-8DCA-00F52B3E456B}" type="datetimeFigureOut">
              <a:rPr kumimoji="1" lang="ja-JP" altLang="en-US" smtClean="0"/>
              <a:t>2025/2/27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3DE37F9-295B-6852-21B5-AA442BCFC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4C4B0ED-72C4-D25D-357C-7089FC64B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F9BF7-6D11-482B-8EC6-C2E64C2DA8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6505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B937075-DDC7-F15C-35F6-9AD5D09CE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4083A00-4779-72B3-DB21-C6CC7B4AE9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FD3D642-D5B6-282F-CCAF-5CB192859E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154D204-FAD5-E9F6-2E9F-0848488C8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5AC39-0BF0-4463-8DCA-00F52B3E456B}" type="datetimeFigureOut">
              <a:rPr kumimoji="1" lang="ja-JP" altLang="en-US" smtClean="0"/>
              <a:t>2025/2/27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497DE87-2653-77BB-3FD1-83AAD3875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361E5B2-5068-72CF-357D-525226460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F9BF7-6D11-482B-8EC6-C2E64C2DA8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6938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6C8898-1525-2B68-4440-83DACA75B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3574AF2-5A58-A5EB-D100-9440390CE6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A696A74-9862-99BF-5C0F-61DFA10C0C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5BB5C83-0944-8603-0B59-E0B26772B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5AC39-0BF0-4463-8DCA-00F52B3E456B}" type="datetimeFigureOut">
              <a:rPr kumimoji="1" lang="ja-JP" altLang="en-US" smtClean="0"/>
              <a:t>2025/2/27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9E90E80-7868-F4E5-62DD-E1DAB1BF8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0C5846E-800D-2193-6410-16E3EDA67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F9BF7-6D11-482B-8EC6-C2E64C2DA8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2672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0FE3AE1-F648-B512-A4D2-4D66488CE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8011C3D-8FAF-A6F9-7277-4D24641F3E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C7AC7DF-53CB-885D-84F3-181EE460CD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E35AC39-0BF0-4463-8DCA-00F52B3E456B}" type="datetimeFigureOut">
              <a:rPr kumimoji="1" lang="ja-JP" altLang="en-US" smtClean="0"/>
              <a:t>2025/2/27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3E335C6-A285-68EB-20DC-D1C5D84EF7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223B685-05E8-28C2-C3C4-AED3B6CB1B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77F9BF7-6D11-482B-8EC6-C2E64C2DA8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4884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package" Target="../embeddings/Microsoft_Excel_Worksheet.xlsx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emf"/><Relationship Id="rId4" Type="http://schemas.openxmlformats.org/officeDocument/2006/relationships/package" Target="../embeddings/Microsoft_Excel_Worksheet1.xls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AF9715E-288B-6666-6CF7-2149FEB7ECA8}"/>
              </a:ext>
            </a:extLst>
          </p:cNvPr>
          <p:cNvSpPr/>
          <p:nvPr/>
        </p:nvSpPr>
        <p:spPr>
          <a:xfrm>
            <a:off x="10080000" y="3283200"/>
            <a:ext cx="1620000" cy="449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RS-232c</a:t>
            </a:r>
            <a:r>
              <a:rPr kumimoji="1" lang="ja-JP" altLang="en-US" b="1" dirty="0">
                <a:solidFill>
                  <a:schemeClr val="tx1"/>
                </a:solidFill>
              </a:rPr>
              <a:t>通信</a:t>
            </a: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6AD15EB8-D134-ABF0-EB46-610574F8902B}"/>
              </a:ext>
            </a:extLst>
          </p:cNvPr>
          <p:cNvSpPr/>
          <p:nvPr/>
        </p:nvSpPr>
        <p:spPr>
          <a:xfrm>
            <a:off x="450000" y="4230000"/>
            <a:ext cx="3060000" cy="2070000"/>
          </a:xfrm>
          <a:prstGeom prst="roundRect">
            <a:avLst>
              <a:gd name="adj" fmla="val 243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26861331-A709-220D-12A0-E5B11D25B08C}"/>
              </a:ext>
            </a:extLst>
          </p:cNvPr>
          <p:cNvSpPr/>
          <p:nvPr/>
        </p:nvSpPr>
        <p:spPr>
          <a:xfrm>
            <a:off x="450000" y="2610000"/>
            <a:ext cx="3060000" cy="1260000"/>
          </a:xfrm>
          <a:prstGeom prst="roundRect">
            <a:avLst>
              <a:gd name="adj" fmla="val 243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83BF34F7-1844-7848-4EB2-F9B8578F46BB}"/>
              </a:ext>
            </a:extLst>
          </p:cNvPr>
          <p:cNvSpPr/>
          <p:nvPr/>
        </p:nvSpPr>
        <p:spPr>
          <a:xfrm>
            <a:off x="6119997" y="3060000"/>
            <a:ext cx="1800000" cy="32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b="1" dirty="0">
                <a:solidFill>
                  <a:schemeClr val="tx1"/>
                </a:solidFill>
              </a:rPr>
              <a:t>待機モジュール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A0F6690-9849-E7A9-771F-20D5604B405C}"/>
              </a:ext>
            </a:extLst>
          </p:cNvPr>
          <p:cNvSpPr/>
          <p:nvPr/>
        </p:nvSpPr>
        <p:spPr>
          <a:xfrm>
            <a:off x="360000" y="1439999"/>
            <a:ext cx="3240000" cy="5039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b="1" dirty="0">
                <a:solidFill>
                  <a:schemeClr val="tx1"/>
                </a:solidFill>
              </a:rPr>
              <a:t>コントロールパネル</a:t>
            </a:r>
            <a:r>
              <a:rPr lang="en-US" altLang="ja-JP" b="1" dirty="0">
                <a:solidFill>
                  <a:schemeClr val="tx1"/>
                </a:solidFill>
              </a:rPr>
              <a:t>(PC)</a:t>
            </a:r>
          </a:p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Python GUI </a:t>
            </a:r>
            <a:r>
              <a:rPr kumimoji="1" lang="ja-JP" altLang="en-US" b="1" dirty="0">
                <a:solidFill>
                  <a:schemeClr val="tx1"/>
                </a:solidFill>
              </a:rPr>
              <a:t>プログラム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C0A861BB-A83A-6232-8F62-DB6E46D14AAD}"/>
              </a:ext>
            </a:extLst>
          </p:cNvPr>
          <p:cNvSpPr/>
          <p:nvPr/>
        </p:nvSpPr>
        <p:spPr>
          <a:xfrm>
            <a:off x="3959998" y="1440000"/>
            <a:ext cx="4320000" cy="50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b="1" dirty="0">
                <a:solidFill>
                  <a:schemeClr val="tx1"/>
                </a:solidFill>
              </a:rPr>
              <a:t>CPU</a:t>
            </a:r>
            <a:r>
              <a:rPr lang="ja-JP" altLang="en-US" b="1" dirty="0">
                <a:solidFill>
                  <a:schemeClr val="tx1"/>
                </a:solidFill>
              </a:rPr>
              <a:t>ユニット</a:t>
            </a:r>
            <a:r>
              <a:rPr lang="en-US" altLang="ja-JP" b="1" dirty="0">
                <a:solidFill>
                  <a:schemeClr val="tx1"/>
                </a:solidFill>
              </a:rPr>
              <a:t> (PLC KV-8000)</a:t>
            </a:r>
          </a:p>
          <a:p>
            <a:pPr algn="ctr"/>
            <a:r>
              <a:rPr kumimoji="1" lang="ja-JP" altLang="en-US" b="1" dirty="0">
                <a:solidFill>
                  <a:schemeClr val="tx1"/>
                </a:solidFill>
              </a:rPr>
              <a:t>制御プログラム</a:t>
            </a:r>
            <a:r>
              <a:rPr kumimoji="1" lang="en-US" altLang="ja-JP" b="1" dirty="0">
                <a:solidFill>
                  <a:schemeClr val="tx1"/>
                </a:solidFill>
              </a:rPr>
              <a:t>(</a:t>
            </a:r>
            <a:r>
              <a:rPr kumimoji="1" lang="ja-JP" altLang="en-US" b="1" dirty="0">
                <a:solidFill>
                  <a:schemeClr val="tx1"/>
                </a:solidFill>
              </a:rPr>
              <a:t>ラダー</a:t>
            </a:r>
            <a:r>
              <a:rPr kumimoji="1" lang="en-US" altLang="ja-JP" b="1" dirty="0">
                <a:solidFill>
                  <a:schemeClr val="tx1"/>
                </a:solidFill>
              </a:rPr>
              <a:t>)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E1709E24-31CC-E0B2-EBCD-631F0D0F55C2}"/>
              </a:ext>
            </a:extLst>
          </p:cNvPr>
          <p:cNvSpPr/>
          <p:nvPr/>
        </p:nvSpPr>
        <p:spPr>
          <a:xfrm>
            <a:off x="8280000" y="1440000"/>
            <a:ext cx="2160000" cy="18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b="1" dirty="0">
                <a:solidFill>
                  <a:schemeClr val="tx1"/>
                </a:solidFill>
              </a:rPr>
              <a:t>通信ユニット</a:t>
            </a:r>
            <a:endParaRPr lang="en-US" altLang="ja-JP" b="1" dirty="0">
              <a:solidFill>
                <a:schemeClr val="tx1"/>
              </a:solidFill>
            </a:endParaRPr>
          </a:p>
          <a:p>
            <a:pPr algn="ctr"/>
            <a:r>
              <a:rPr lang="en-US" altLang="ja-JP" b="1" dirty="0">
                <a:solidFill>
                  <a:schemeClr val="tx1"/>
                </a:solidFill>
              </a:rPr>
              <a:t>(PLC KV-XL202)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52984D2C-0E3D-6C93-34C5-F32278F715B3}"/>
              </a:ext>
            </a:extLst>
          </p:cNvPr>
          <p:cNvSpPr/>
          <p:nvPr/>
        </p:nvSpPr>
        <p:spPr>
          <a:xfrm>
            <a:off x="9000000" y="3780000"/>
            <a:ext cx="2160000" cy="14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>
                <a:solidFill>
                  <a:schemeClr val="tx1"/>
                </a:solidFill>
              </a:rPr>
              <a:t>ソースメータ</a:t>
            </a:r>
            <a:endParaRPr lang="en-US" altLang="ja-JP" b="1" dirty="0">
              <a:solidFill>
                <a:schemeClr val="tx1"/>
              </a:solidFill>
            </a:endParaRPr>
          </a:p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(Tektronix 2400s)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1AD960BC-988A-9EDE-5C43-3E3CB69EDAF9}"/>
              </a:ext>
            </a:extLst>
          </p:cNvPr>
          <p:cNvSpPr/>
          <p:nvPr/>
        </p:nvSpPr>
        <p:spPr>
          <a:xfrm>
            <a:off x="539999" y="2340000"/>
            <a:ext cx="1260000" cy="54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>
                <a:solidFill>
                  <a:schemeClr val="tx1"/>
                </a:solidFill>
              </a:rPr>
              <a:t>通信ログ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F6FD66EA-DCD3-7729-4909-51CC71D2B9E7}"/>
              </a:ext>
            </a:extLst>
          </p:cNvPr>
          <p:cNvSpPr/>
          <p:nvPr/>
        </p:nvSpPr>
        <p:spPr>
          <a:xfrm>
            <a:off x="4140000" y="3060000"/>
            <a:ext cx="1800000" cy="32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b="1" dirty="0">
                <a:solidFill>
                  <a:schemeClr val="tx1"/>
                </a:solidFill>
              </a:rPr>
              <a:t>メイン処理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6A0E05B8-8FAD-0A80-DBE7-A1070211BE39}"/>
              </a:ext>
            </a:extLst>
          </p:cNvPr>
          <p:cNvSpPr/>
          <p:nvPr/>
        </p:nvSpPr>
        <p:spPr>
          <a:xfrm>
            <a:off x="6299998" y="3600000"/>
            <a:ext cx="144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>
                <a:solidFill>
                  <a:schemeClr val="tx1"/>
                </a:solidFill>
              </a:rPr>
              <a:t>電圧測定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0D5CFA42-C4E8-26C3-EAD7-859EEA9F1D6B}"/>
              </a:ext>
            </a:extLst>
          </p:cNvPr>
          <p:cNvSpPr/>
          <p:nvPr/>
        </p:nvSpPr>
        <p:spPr>
          <a:xfrm>
            <a:off x="7380000" y="2340000"/>
            <a:ext cx="1800000" cy="54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tx1"/>
                </a:solidFill>
              </a:rPr>
              <a:t>通信処理</a:t>
            </a:r>
            <a:r>
              <a:rPr lang="en-US" altLang="ja-JP" b="1" dirty="0">
                <a:solidFill>
                  <a:schemeClr val="tx1"/>
                </a:solidFill>
              </a:rPr>
              <a:t>B</a:t>
            </a:r>
            <a:r>
              <a:rPr kumimoji="1" lang="en-US" altLang="ja-JP" b="1" dirty="0">
                <a:solidFill>
                  <a:schemeClr val="tx1"/>
                </a:solidFill>
              </a:rPr>
              <a:t>lock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E70030F2-1512-CCC0-C260-2260AD8E4979}"/>
              </a:ext>
            </a:extLst>
          </p:cNvPr>
          <p:cNvSpPr/>
          <p:nvPr/>
        </p:nvSpPr>
        <p:spPr>
          <a:xfrm>
            <a:off x="540000" y="3960000"/>
            <a:ext cx="2520000" cy="54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PLC</a:t>
            </a:r>
            <a:r>
              <a:rPr kumimoji="1" lang="ja-JP" altLang="en-US" b="1" dirty="0">
                <a:solidFill>
                  <a:schemeClr val="tx1"/>
                </a:solidFill>
              </a:rPr>
              <a:t>デバイス値モニタ</a:t>
            </a: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56803DFA-65EE-078F-6097-6D94B809928E}"/>
              </a:ext>
            </a:extLst>
          </p:cNvPr>
          <p:cNvSpPr/>
          <p:nvPr/>
        </p:nvSpPr>
        <p:spPr>
          <a:xfrm>
            <a:off x="4140000" y="2340000"/>
            <a:ext cx="9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tx1"/>
                </a:solidFill>
              </a:rPr>
              <a:t>初期化</a:t>
            </a: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B0772B24-555B-33E9-AC49-690BC1838A09}"/>
              </a:ext>
            </a:extLst>
          </p:cNvPr>
          <p:cNvSpPr/>
          <p:nvPr/>
        </p:nvSpPr>
        <p:spPr>
          <a:xfrm>
            <a:off x="6299997" y="4320000"/>
            <a:ext cx="1439999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>
                <a:solidFill>
                  <a:schemeClr val="tx1"/>
                </a:solidFill>
              </a:rPr>
              <a:t>電流測定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792382E0-15E5-B239-A72A-E9FF1F4BD4A5}"/>
              </a:ext>
            </a:extLst>
          </p:cNvPr>
          <p:cNvSpPr/>
          <p:nvPr/>
        </p:nvSpPr>
        <p:spPr>
          <a:xfrm>
            <a:off x="6299998" y="5040000"/>
            <a:ext cx="1439998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>
                <a:solidFill>
                  <a:schemeClr val="tx1"/>
                </a:solidFill>
              </a:rPr>
              <a:t>抵抗測定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B8C40EA4-2D1F-B2E0-F9A9-00D170608BF9}"/>
              </a:ext>
            </a:extLst>
          </p:cNvPr>
          <p:cNvSpPr/>
          <p:nvPr/>
        </p:nvSpPr>
        <p:spPr>
          <a:xfrm>
            <a:off x="4320000" y="3600000"/>
            <a:ext cx="144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>
                <a:solidFill>
                  <a:schemeClr val="tx1"/>
                </a:solidFill>
              </a:rPr>
              <a:t>モジュール選択</a:t>
            </a:r>
            <a:r>
              <a:rPr lang="en-US" altLang="ja-JP" b="1" dirty="0">
                <a:solidFill>
                  <a:schemeClr val="tx1"/>
                </a:solidFill>
              </a:rPr>
              <a:t>1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2CE4AE7D-901B-A667-98D7-13D5C2CB938F}"/>
              </a:ext>
            </a:extLst>
          </p:cNvPr>
          <p:cNvSpPr/>
          <p:nvPr/>
        </p:nvSpPr>
        <p:spPr>
          <a:xfrm>
            <a:off x="4320000" y="5040000"/>
            <a:ext cx="144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>
                <a:solidFill>
                  <a:schemeClr val="tx1"/>
                </a:solidFill>
              </a:rPr>
              <a:t>モジュール選択</a:t>
            </a:r>
            <a:r>
              <a:rPr lang="en-US" altLang="ja-JP" b="1" dirty="0">
                <a:solidFill>
                  <a:schemeClr val="tx1"/>
                </a:solidFill>
              </a:rPr>
              <a:t>2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cxnSp>
        <p:nvCxnSpPr>
          <p:cNvPr id="22" name="コネクタ: カギ線 21">
            <a:extLst>
              <a:ext uri="{FF2B5EF4-FFF2-40B4-BE49-F238E27FC236}">
                <a16:creationId xmlns:a16="http://schemas.microsoft.com/office/drawing/2014/main" id="{9553FD98-6DF1-2A4E-1BBC-7A62B985495C}"/>
              </a:ext>
            </a:extLst>
          </p:cNvPr>
          <p:cNvCxnSpPr>
            <a:cxnSpLocks/>
            <a:stCxn id="20" idx="3"/>
            <a:endCxn id="14" idx="1"/>
          </p:cNvCxnSpPr>
          <p:nvPr/>
        </p:nvCxnSpPr>
        <p:spPr>
          <a:xfrm flipV="1">
            <a:off x="5760000" y="3870000"/>
            <a:ext cx="539998" cy="180000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コネクタ: カギ線 22">
            <a:extLst>
              <a:ext uri="{FF2B5EF4-FFF2-40B4-BE49-F238E27FC236}">
                <a16:creationId xmlns:a16="http://schemas.microsoft.com/office/drawing/2014/main" id="{4CAA17A7-BA02-057C-0355-42EFD23237EA}"/>
              </a:ext>
            </a:extLst>
          </p:cNvPr>
          <p:cNvCxnSpPr>
            <a:cxnSpLocks/>
            <a:stCxn id="20" idx="3"/>
            <a:endCxn id="18" idx="1"/>
          </p:cNvCxnSpPr>
          <p:nvPr/>
        </p:nvCxnSpPr>
        <p:spPr>
          <a:xfrm>
            <a:off x="5760000" y="4050000"/>
            <a:ext cx="539997" cy="540000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コネクタ: カギ線 23">
            <a:extLst>
              <a:ext uri="{FF2B5EF4-FFF2-40B4-BE49-F238E27FC236}">
                <a16:creationId xmlns:a16="http://schemas.microsoft.com/office/drawing/2014/main" id="{B0B5983C-9654-CB31-A1CC-C325A34AEEDF}"/>
              </a:ext>
            </a:extLst>
          </p:cNvPr>
          <p:cNvCxnSpPr>
            <a:cxnSpLocks/>
            <a:stCxn id="20" idx="3"/>
            <a:endCxn id="19" idx="1"/>
          </p:cNvCxnSpPr>
          <p:nvPr/>
        </p:nvCxnSpPr>
        <p:spPr>
          <a:xfrm>
            <a:off x="5760000" y="4050000"/>
            <a:ext cx="539998" cy="1260000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コネクタ: カギ線 24">
            <a:extLst>
              <a:ext uri="{FF2B5EF4-FFF2-40B4-BE49-F238E27FC236}">
                <a16:creationId xmlns:a16="http://schemas.microsoft.com/office/drawing/2014/main" id="{69FFA9AF-1331-1E0D-BBAB-11EDCDCEC2B8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7739998" y="2880000"/>
            <a:ext cx="360002" cy="990000"/>
          </a:xfrm>
          <a:prstGeom prst="bentConnector2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コネクタ: カギ線 25">
            <a:extLst>
              <a:ext uri="{FF2B5EF4-FFF2-40B4-BE49-F238E27FC236}">
                <a16:creationId xmlns:a16="http://schemas.microsoft.com/office/drawing/2014/main" id="{E145AC7A-B7D3-B65B-E0A7-4A8040CA8811}"/>
              </a:ext>
            </a:extLst>
          </p:cNvPr>
          <p:cNvCxnSpPr>
            <a:cxnSpLocks/>
            <a:stCxn id="18" idx="3"/>
          </p:cNvCxnSpPr>
          <p:nvPr/>
        </p:nvCxnSpPr>
        <p:spPr>
          <a:xfrm flipV="1">
            <a:off x="7739996" y="2880000"/>
            <a:ext cx="360003" cy="1710000"/>
          </a:xfrm>
          <a:prstGeom prst="bentConnector2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コネクタ: カギ線 26">
            <a:extLst>
              <a:ext uri="{FF2B5EF4-FFF2-40B4-BE49-F238E27FC236}">
                <a16:creationId xmlns:a16="http://schemas.microsoft.com/office/drawing/2014/main" id="{C5836C2F-A316-6F4B-4D5F-01D398776F73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7739996" y="2880000"/>
            <a:ext cx="360003" cy="2430000"/>
          </a:xfrm>
          <a:prstGeom prst="bentConnector2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コネクタ: カギ線 27">
            <a:extLst>
              <a:ext uri="{FF2B5EF4-FFF2-40B4-BE49-F238E27FC236}">
                <a16:creationId xmlns:a16="http://schemas.microsoft.com/office/drawing/2014/main" id="{86F82491-C76B-47E7-FCEF-217B5E6F2DFF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5040000" y="2610000"/>
            <a:ext cx="360000" cy="450000"/>
          </a:xfrm>
          <a:prstGeom prst="bentConnector2">
            <a:avLst/>
          </a:prstGeom>
          <a:ln w="38100">
            <a:solidFill>
              <a:schemeClr val="accent4">
                <a:lumMod val="75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9" name="図 28" descr="グラフィカル ユーザー インターフェイス, アプリケーション&#10;&#10;自動的に生成された説明">
            <a:extLst>
              <a:ext uri="{FF2B5EF4-FFF2-40B4-BE49-F238E27FC236}">
                <a16:creationId xmlns:a16="http://schemas.microsoft.com/office/drawing/2014/main" id="{9E31EBD7-F29A-B58E-3CDA-7A20A9C07B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" r="10096" b="70116"/>
          <a:stretch/>
        </p:blipFill>
        <p:spPr>
          <a:xfrm>
            <a:off x="614063" y="2931500"/>
            <a:ext cx="2601812" cy="861781"/>
          </a:xfrm>
          <a:prstGeom prst="rect">
            <a:avLst/>
          </a:prstGeom>
        </p:spPr>
      </p:pic>
      <p:pic>
        <p:nvPicPr>
          <p:cNvPr id="30" name="図 29" descr="グラフィカル ユーザー インターフェイス, アプリケーション&#10;&#10;自動的に生成された説明">
            <a:extLst>
              <a:ext uri="{FF2B5EF4-FFF2-40B4-BE49-F238E27FC236}">
                <a16:creationId xmlns:a16="http://schemas.microsoft.com/office/drawing/2014/main" id="{5DA2A9FE-F383-F1A2-5B1D-1918520B9D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393"/>
          <a:stretch/>
        </p:blipFill>
        <p:spPr>
          <a:xfrm>
            <a:off x="539998" y="4666719"/>
            <a:ext cx="2749942" cy="1328853"/>
          </a:xfrm>
          <a:prstGeom prst="rect">
            <a:avLst/>
          </a:prstGeom>
        </p:spPr>
      </p:pic>
      <p:sp>
        <p:nvSpPr>
          <p:cNvPr id="31" name="矢印: 右 30">
            <a:extLst>
              <a:ext uri="{FF2B5EF4-FFF2-40B4-BE49-F238E27FC236}">
                <a16:creationId xmlns:a16="http://schemas.microsoft.com/office/drawing/2014/main" id="{1277BC55-9790-E149-14AE-E635779E9820}"/>
              </a:ext>
            </a:extLst>
          </p:cNvPr>
          <p:cNvSpPr/>
          <p:nvPr/>
        </p:nvSpPr>
        <p:spPr>
          <a:xfrm>
            <a:off x="3060000" y="4320000"/>
            <a:ext cx="1440000" cy="1080000"/>
          </a:xfrm>
          <a:prstGeom prst="rightArrow">
            <a:avLst>
              <a:gd name="adj1" fmla="val 50000"/>
              <a:gd name="adj2" fmla="val 59131"/>
            </a:avLst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tx1"/>
                </a:solidFill>
              </a:rPr>
              <a:t>ソケット通信</a:t>
            </a:r>
          </a:p>
        </p:txBody>
      </p:sp>
      <p:sp>
        <p:nvSpPr>
          <p:cNvPr id="32" name="矢印: 上向き折線 31">
            <a:extLst>
              <a:ext uri="{FF2B5EF4-FFF2-40B4-BE49-F238E27FC236}">
                <a16:creationId xmlns:a16="http://schemas.microsoft.com/office/drawing/2014/main" id="{3E593192-DB62-D661-F426-FA977081C4E2}"/>
              </a:ext>
            </a:extLst>
          </p:cNvPr>
          <p:cNvSpPr/>
          <p:nvPr/>
        </p:nvSpPr>
        <p:spPr>
          <a:xfrm flipV="1">
            <a:off x="9179997" y="2519999"/>
            <a:ext cx="900000" cy="1260000"/>
          </a:xfrm>
          <a:prstGeom prst="bentUpArrow">
            <a:avLst>
              <a:gd name="adj1" fmla="val 23506"/>
              <a:gd name="adj2" fmla="val 25000"/>
              <a:gd name="adj3" fmla="val 25000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042C2323-1897-500F-5DEA-557451A13112}"/>
              </a:ext>
            </a:extLst>
          </p:cNvPr>
          <p:cNvSpPr txBox="1"/>
          <p:nvPr/>
        </p:nvSpPr>
        <p:spPr>
          <a:xfrm>
            <a:off x="8279998" y="5728504"/>
            <a:ext cx="39120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solidFill>
                  <a:srgbClr val="FF0000"/>
                </a:solidFill>
              </a:rPr>
              <a:t>基盤プログラムを作成でき、当初の目標を達成できた</a:t>
            </a:r>
          </a:p>
        </p:txBody>
      </p:sp>
    </p:spTree>
    <p:extLst>
      <p:ext uri="{BB962C8B-B14F-4D97-AF65-F5344CB8AC3E}">
        <p14:creationId xmlns:p14="http://schemas.microsoft.com/office/powerpoint/2010/main" val="3415147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E3058B-62B7-2525-7A29-0FB727B0A5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18E44C8B-1668-E776-5006-CB5A17417E8E}"/>
              </a:ext>
            </a:extLst>
          </p:cNvPr>
          <p:cNvSpPr/>
          <p:nvPr/>
        </p:nvSpPr>
        <p:spPr>
          <a:xfrm>
            <a:off x="10259994" y="359999"/>
            <a:ext cx="2520000" cy="198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b="1" dirty="0">
                <a:solidFill>
                  <a:schemeClr val="tx1"/>
                </a:solidFill>
              </a:rPr>
              <a:t>Communication</a:t>
            </a:r>
            <a:r>
              <a:rPr lang="ja-JP" altLang="en-US" b="1" dirty="0">
                <a:solidFill>
                  <a:schemeClr val="tx1"/>
                </a:solidFill>
              </a:rPr>
              <a:t> </a:t>
            </a:r>
            <a:r>
              <a:rPr lang="en-US" altLang="ja-JP" b="1" dirty="0">
                <a:solidFill>
                  <a:schemeClr val="tx1"/>
                </a:solidFill>
              </a:rPr>
              <a:t>Unit</a:t>
            </a:r>
          </a:p>
          <a:p>
            <a:pPr algn="ctr"/>
            <a:r>
              <a:rPr lang="en-US" altLang="ja-JP" b="1" dirty="0">
                <a:solidFill>
                  <a:schemeClr val="tx1"/>
                </a:solidFill>
              </a:rPr>
              <a:t>(PLC KV-XL202)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26FD6767-7823-2D1B-0F11-7246BC955F33}"/>
              </a:ext>
            </a:extLst>
          </p:cNvPr>
          <p:cNvSpPr/>
          <p:nvPr/>
        </p:nvSpPr>
        <p:spPr>
          <a:xfrm>
            <a:off x="3959998" y="360001"/>
            <a:ext cx="6300000" cy="648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b="1" dirty="0">
                <a:solidFill>
                  <a:schemeClr val="tx1"/>
                </a:solidFill>
              </a:rPr>
              <a:t>CPU</a:t>
            </a:r>
            <a:r>
              <a:rPr lang="ja-JP" altLang="en-US" b="1" dirty="0">
                <a:solidFill>
                  <a:schemeClr val="tx1"/>
                </a:solidFill>
              </a:rPr>
              <a:t> </a:t>
            </a:r>
            <a:r>
              <a:rPr lang="en-US" altLang="ja-JP" b="1" dirty="0">
                <a:solidFill>
                  <a:schemeClr val="tx1"/>
                </a:solidFill>
              </a:rPr>
              <a:t>Unit (PLC KV-8000)</a:t>
            </a:r>
          </a:p>
          <a:p>
            <a:pPr algn="ctr"/>
            <a:r>
              <a:rPr lang="en-US" altLang="ja-JP" b="1" dirty="0">
                <a:solidFill>
                  <a:schemeClr val="tx1"/>
                </a:solidFill>
              </a:rPr>
              <a:t>Control</a:t>
            </a:r>
            <a:r>
              <a:rPr lang="ja-JP" altLang="en-US" b="1" dirty="0">
                <a:solidFill>
                  <a:schemeClr val="tx1"/>
                </a:solidFill>
              </a:rPr>
              <a:t> </a:t>
            </a:r>
            <a:r>
              <a:rPr lang="en-US" altLang="ja-JP" b="1" dirty="0">
                <a:solidFill>
                  <a:schemeClr val="tx1"/>
                </a:solidFill>
              </a:rPr>
              <a:t>Program</a:t>
            </a:r>
            <a:r>
              <a:rPr kumimoji="1" lang="en-US" altLang="ja-JP" b="1" dirty="0">
                <a:solidFill>
                  <a:schemeClr val="tx1"/>
                </a:solidFill>
              </a:rPr>
              <a:t>(Ladder)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072368CF-BE4C-4CBD-606F-64EC220AB269}"/>
              </a:ext>
            </a:extLst>
          </p:cNvPr>
          <p:cNvSpPr/>
          <p:nvPr/>
        </p:nvSpPr>
        <p:spPr>
          <a:xfrm>
            <a:off x="6300000" y="1080000"/>
            <a:ext cx="5040000" cy="10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Function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6079AD12-86DC-060B-0E90-44789F775170}"/>
              </a:ext>
            </a:extLst>
          </p:cNvPr>
          <p:cNvSpPr/>
          <p:nvPr/>
        </p:nvSpPr>
        <p:spPr>
          <a:xfrm>
            <a:off x="4140000" y="2340001"/>
            <a:ext cx="3420000" cy="41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Every-scan Module</a:t>
            </a:r>
          </a:p>
          <a:p>
            <a:pPr algn="ctr"/>
            <a:r>
              <a:rPr lang="en-US" altLang="ja-JP" b="1" dirty="0">
                <a:solidFill>
                  <a:schemeClr val="tx1"/>
                </a:solidFill>
              </a:rPr>
              <a:t>(Main Process)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grpSp>
        <p:nvGrpSpPr>
          <p:cNvPr id="42" name="グループ化 41">
            <a:extLst>
              <a:ext uri="{FF2B5EF4-FFF2-40B4-BE49-F238E27FC236}">
                <a16:creationId xmlns:a16="http://schemas.microsoft.com/office/drawing/2014/main" id="{9E89AF4A-3AD9-F2D4-E9C3-CBDEDFBF48DB}"/>
              </a:ext>
            </a:extLst>
          </p:cNvPr>
          <p:cNvGrpSpPr/>
          <p:nvPr/>
        </p:nvGrpSpPr>
        <p:grpSpPr>
          <a:xfrm>
            <a:off x="7740000" y="2340000"/>
            <a:ext cx="2340000" cy="4320000"/>
            <a:chOff x="6119997" y="1980001"/>
            <a:chExt cx="2340000" cy="4320000"/>
          </a:xfrm>
        </p:grpSpPr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0C3B75E3-967D-093D-1276-4AFF27D2B7D5}"/>
                </a:ext>
              </a:extLst>
            </p:cNvPr>
            <p:cNvSpPr/>
            <p:nvPr/>
          </p:nvSpPr>
          <p:spPr>
            <a:xfrm>
              <a:off x="6119997" y="1980001"/>
              <a:ext cx="2340000" cy="432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ja-JP" b="1" dirty="0">
                  <a:solidFill>
                    <a:schemeClr val="tx1"/>
                  </a:solidFill>
                </a:rPr>
                <a:t>Standby</a:t>
              </a:r>
              <a:r>
                <a:rPr lang="ja-JP" altLang="en-US" b="1" dirty="0">
                  <a:solidFill>
                    <a:schemeClr val="tx1"/>
                  </a:solidFill>
                </a:rPr>
                <a:t> </a:t>
              </a:r>
              <a:r>
                <a:rPr lang="en-US" altLang="ja-JP" b="1" dirty="0">
                  <a:solidFill>
                    <a:schemeClr val="tx1"/>
                  </a:solidFill>
                </a:rPr>
                <a:t>Module</a:t>
              </a:r>
            </a:p>
            <a:p>
              <a:pPr algn="ctr"/>
              <a:r>
                <a:rPr kumimoji="1" lang="en-US" altLang="ja-JP" b="1" dirty="0">
                  <a:solidFill>
                    <a:schemeClr val="tx1"/>
                  </a:solidFill>
                </a:rPr>
                <a:t>(Call Function)</a:t>
              </a:r>
              <a:endParaRPr kumimoji="1" lang="ja-JP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E9C370D1-6381-83E9-A931-1D27F97A9232}"/>
                </a:ext>
              </a:extLst>
            </p:cNvPr>
            <p:cNvSpPr/>
            <p:nvPr/>
          </p:nvSpPr>
          <p:spPr>
            <a:xfrm>
              <a:off x="6299998" y="2700001"/>
              <a:ext cx="1980000" cy="54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b="1" dirty="0">
                  <a:solidFill>
                    <a:schemeClr val="tx1"/>
                  </a:solidFill>
                </a:rPr>
                <a:t>Set</a:t>
              </a:r>
              <a:r>
                <a:rPr kumimoji="1" lang="ja-JP" altLang="en-US" b="1" dirty="0">
                  <a:solidFill>
                    <a:schemeClr val="tx1"/>
                  </a:solidFill>
                </a:rPr>
                <a:t> </a:t>
              </a:r>
              <a:r>
                <a:rPr lang="en-US" altLang="ja-JP" b="1" dirty="0">
                  <a:solidFill>
                    <a:schemeClr val="tx1"/>
                  </a:solidFill>
                </a:rPr>
                <a:t>Voltage Mode</a:t>
              </a:r>
              <a:endParaRPr kumimoji="1" lang="ja-JP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718E7E77-B5C8-7553-D728-CC0DF0CBF491}"/>
                </a:ext>
              </a:extLst>
            </p:cNvPr>
            <p:cNvSpPr/>
            <p:nvPr/>
          </p:nvSpPr>
          <p:spPr>
            <a:xfrm>
              <a:off x="6299996" y="3420001"/>
              <a:ext cx="1980000" cy="54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b="1" strike="dblStrike" dirty="0">
                  <a:solidFill>
                    <a:schemeClr val="tx1"/>
                  </a:solidFill>
                </a:rPr>
                <a:t>Set Current Mode</a:t>
              </a:r>
              <a:endParaRPr kumimoji="1" lang="ja-JP" altLang="en-US" b="1" strike="dblStrike" dirty="0">
                <a:solidFill>
                  <a:schemeClr val="tx1"/>
                </a:solidFill>
              </a:endParaRPr>
            </a:p>
          </p:txBody>
        </p:sp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74D5AA26-E8E9-18A3-23E9-B02EBF8086A5}"/>
                </a:ext>
              </a:extLst>
            </p:cNvPr>
            <p:cNvSpPr/>
            <p:nvPr/>
          </p:nvSpPr>
          <p:spPr>
            <a:xfrm>
              <a:off x="6299998" y="4140001"/>
              <a:ext cx="1980000" cy="54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b="1" dirty="0">
                  <a:solidFill>
                    <a:schemeClr val="tx1"/>
                  </a:solidFill>
                </a:rPr>
                <a:t>Set</a:t>
              </a:r>
              <a:r>
                <a:rPr kumimoji="1" lang="ja-JP" altLang="en-US" b="1" dirty="0">
                  <a:solidFill>
                    <a:schemeClr val="tx1"/>
                  </a:solidFill>
                </a:rPr>
                <a:t> </a:t>
              </a:r>
              <a:r>
                <a:rPr kumimoji="1" lang="en-US" altLang="ja-JP" b="1" dirty="0">
                  <a:solidFill>
                    <a:schemeClr val="tx1"/>
                  </a:solidFill>
                </a:rPr>
                <a:t>Resistance</a:t>
              </a:r>
              <a:r>
                <a:rPr kumimoji="1" lang="ja-JP" altLang="en-US" b="1" dirty="0">
                  <a:solidFill>
                    <a:schemeClr val="tx1"/>
                  </a:solidFill>
                </a:rPr>
                <a:t> </a:t>
              </a:r>
              <a:r>
                <a:rPr kumimoji="1" lang="en-US" altLang="ja-JP" b="1" dirty="0">
                  <a:solidFill>
                    <a:schemeClr val="tx1"/>
                  </a:solidFill>
                </a:rPr>
                <a:t>Mode</a:t>
              </a:r>
              <a:endParaRPr kumimoji="1" lang="ja-JP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9" name="正方形/長方形 38">
              <a:extLst>
                <a:ext uri="{FF2B5EF4-FFF2-40B4-BE49-F238E27FC236}">
                  <a16:creationId xmlns:a16="http://schemas.microsoft.com/office/drawing/2014/main" id="{C2D0277A-200D-AA07-842E-C0BB81D9FD07}"/>
                </a:ext>
              </a:extLst>
            </p:cNvPr>
            <p:cNvSpPr/>
            <p:nvPr/>
          </p:nvSpPr>
          <p:spPr>
            <a:xfrm>
              <a:off x="6299996" y="4860001"/>
              <a:ext cx="1980000" cy="54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b="1" dirty="0">
                  <a:solidFill>
                    <a:schemeClr val="tx1"/>
                  </a:solidFill>
                </a:rPr>
                <a:t>Measure and Read </a:t>
              </a:r>
              <a:r>
                <a:rPr lang="en-US" altLang="ja-JP" b="1" dirty="0" err="1">
                  <a:solidFill>
                    <a:schemeClr val="tx1"/>
                  </a:solidFill>
                </a:rPr>
                <a:t>Func</a:t>
              </a:r>
              <a:endParaRPr kumimoji="1" lang="ja-JP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0" name="正方形/長方形 39">
              <a:extLst>
                <a:ext uri="{FF2B5EF4-FFF2-40B4-BE49-F238E27FC236}">
                  <a16:creationId xmlns:a16="http://schemas.microsoft.com/office/drawing/2014/main" id="{B288E2FB-FB76-FC09-3854-DDEF6F82921B}"/>
                </a:ext>
              </a:extLst>
            </p:cNvPr>
            <p:cNvSpPr/>
            <p:nvPr/>
          </p:nvSpPr>
          <p:spPr>
            <a:xfrm>
              <a:off x="6300000" y="5580001"/>
              <a:ext cx="1980000" cy="54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b="1" dirty="0">
                  <a:solidFill>
                    <a:schemeClr val="tx1"/>
                  </a:solidFill>
                </a:rPr>
                <a:t>Manual Communication</a:t>
              </a:r>
              <a:endParaRPr kumimoji="1" lang="ja-JP" altLang="en-US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9B037EBD-E0EC-FA49-1DA6-EA345B87C6FA}"/>
              </a:ext>
            </a:extLst>
          </p:cNvPr>
          <p:cNvSpPr/>
          <p:nvPr/>
        </p:nvSpPr>
        <p:spPr>
          <a:xfrm>
            <a:off x="450000" y="3780000"/>
            <a:ext cx="3060000" cy="2250000"/>
          </a:xfrm>
          <a:prstGeom prst="roundRect">
            <a:avLst>
              <a:gd name="adj" fmla="val 243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EA3BAD6E-CF03-BC6E-4EF3-76ADC8B926FB}"/>
              </a:ext>
            </a:extLst>
          </p:cNvPr>
          <p:cNvSpPr/>
          <p:nvPr/>
        </p:nvSpPr>
        <p:spPr>
          <a:xfrm>
            <a:off x="450000" y="1349998"/>
            <a:ext cx="3060000" cy="1980000"/>
          </a:xfrm>
          <a:prstGeom prst="roundRect">
            <a:avLst>
              <a:gd name="adj" fmla="val 243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D67E3795-8EA1-22B2-6A1C-2A41A8F74790}"/>
              </a:ext>
            </a:extLst>
          </p:cNvPr>
          <p:cNvSpPr/>
          <p:nvPr/>
        </p:nvSpPr>
        <p:spPr>
          <a:xfrm>
            <a:off x="360000" y="359999"/>
            <a:ext cx="3240000" cy="61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b="1" dirty="0">
                <a:solidFill>
                  <a:schemeClr val="tx1"/>
                </a:solidFill>
              </a:rPr>
              <a:t>Control</a:t>
            </a:r>
            <a:r>
              <a:rPr lang="ja-JP" altLang="en-US" b="1" dirty="0">
                <a:solidFill>
                  <a:schemeClr val="tx1"/>
                </a:solidFill>
              </a:rPr>
              <a:t> </a:t>
            </a:r>
            <a:r>
              <a:rPr lang="en-US" altLang="ja-JP" b="1" dirty="0">
                <a:solidFill>
                  <a:schemeClr val="tx1"/>
                </a:solidFill>
              </a:rPr>
              <a:t>Panel(PC)</a:t>
            </a:r>
          </a:p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Python GUI </a:t>
            </a:r>
            <a:r>
              <a:rPr lang="en-US" altLang="ja-JP" b="1" dirty="0">
                <a:solidFill>
                  <a:schemeClr val="tx1"/>
                </a:solidFill>
              </a:rPr>
              <a:t>Program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0A4860E1-996F-C8DB-8576-1DC9A25D1C13}"/>
              </a:ext>
            </a:extLst>
          </p:cNvPr>
          <p:cNvSpPr/>
          <p:nvPr/>
        </p:nvSpPr>
        <p:spPr>
          <a:xfrm>
            <a:off x="10440000" y="3240000"/>
            <a:ext cx="2160000" cy="14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>
                <a:solidFill>
                  <a:schemeClr val="tx1"/>
                </a:solidFill>
              </a:rPr>
              <a:t>Source Meter</a:t>
            </a:r>
          </a:p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(</a:t>
            </a:r>
            <a:r>
              <a:rPr lang="en-US" altLang="ja-JP" b="1" dirty="0">
                <a:solidFill>
                  <a:schemeClr val="tx1"/>
                </a:solidFill>
              </a:rPr>
              <a:t>Keithley</a:t>
            </a:r>
            <a:r>
              <a:rPr kumimoji="1" lang="en-US" altLang="ja-JP" b="1" dirty="0">
                <a:solidFill>
                  <a:schemeClr val="tx1"/>
                </a:solidFill>
              </a:rPr>
              <a:t> 2400s)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44226FF6-D22F-0652-8744-DBF1ADAB2F92}"/>
              </a:ext>
            </a:extLst>
          </p:cNvPr>
          <p:cNvSpPr/>
          <p:nvPr/>
        </p:nvSpPr>
        <p:spPr>
          <a:xfrm>
            <a:off x="539999" y="1080000"/>
            <a:ext cx="2520000" cy="54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>
                <a:solidFill>
                  <a:schemeClr val="tx1"/>
                </a:solidFill>
              </a:rPr>
              <a:t>Communication Log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E4F8C71E-1BC1-766F-8D84-63AC8CF91D93}"/>
              </a:ext>
            </a:extLst>
          </p:cNvPr>
          <p:cNvSpPr/>
          <p:nvPr/>
        </p:nvSpPr>
        <p:spPr>
          <a:xfrm>
            <a:off x="9180000" y="1440000"/>
            <a:ext cx="1980000" cy="54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>
                <a:solidFill>
                  <a:schemeClr val="tx1"/>
                </a:solidFill>
              </a:rPr>
              <a:t>Communication</a:t>
            </a:r>
            <a:r>
              <a:rPr lang="ja-JP" altLang="en-US" b="1" dirty="0">
                <a:solidFill>
                  <a:schemeClr val="tx1"/>
                </a:solidFill>
              </a:rPr>
              <a:t> </a:t>
            </a:r>
            <a:r>
              <a:rPr lang="en-US" altLang="ja-JP" b="1" dirty="0">
                <a:solidFill>
                  <a:schemeClr val="tx1"/>
                </a:solidFill>
              </a:rPr>
              <a:t>Function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1FD6C4BC-29F2-8FB0-07EE-342842340F7A}"/>
              </a:ext>
            </a:extLst>
          </p:cNvPr>
          <p:cNvSpPr/>
          <p:nvPr/>
        </p:nvSpPr>
        <p:spPr>
          <a:xfrm>
            <a:off x="540000" y="3510000"/>
            <a:ext cx="1980000" cy="54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PLC</a:t>
            </a:r>
            <a:r>
              <a:rPr lang="ja-JP" altLang="en-US" b="1" dirty="0">
                <a:solidFill>
                  <a:schemeClr val="tx1"/>
                </a:solidFill>
              </a:rPr>
              <a:t> </a:t>
            </a:r>
            <a:r>
              <a:rPr lang="en-US" altLang="ja-JP" b="1" dirty="0">
                <a:solidFill>
                  <a:schemeClr val="tx1"/>
                </a:solidFill>
              </a:rPr>
              <a:t>Controller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40A21355-AACA-5182-77A5-5690512B6FC3}"/>
              </a:ext>
            </a:extLst>
          </p:cNvPr>
          <p:cNvSpPr/>
          <p:nvPr/>
        </p:nvSpPr>
        <p:spPr>
          <a:xfrm>
            <a:off x="4140000" y="1080000"/>
            <a:ext cx="1980000" cy="108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b="1" dirty="0">
                <a:solidFill>
                  <a:schemeClr val="tx1"/>
                </a:solidFill>
              </a:rPr>
              <a:t>Initialization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cxnSp>
        <p:nvCxnSpPr>
          <p:cNvPr id="22" name="コネクタ: カギ線 21">
            <a:extLst>
              <a:ext uri="{FF2B5EF4-FFF2-40B4-BE49-F238E27FC236}">
                <a16:creationId xmlns:a16="http://schemas.microsoft.com/office/drawing/2014/main" id="{65884E10-50AC-8213-7B20-7D6D3E710F02}"/>
              </a:ext>
            </a:extLst>
          </p:cNvPr>
          <p:cNvCxnSpPr>
            <a:cxnSpLocks/>
          </p:cNvCxnSpPr>
          <p:nvPr/>
        </p:nvCxnSpPr>
        <p:spPr>
          <a:xfrm flipV="1">
            <a:off x="7380000" y="3330000"/>
            <a:ext cx="540001" cy="1530000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コネクタ: カギ線 22">
            <a:extLst>
              <a:ext uri="{FF2B5EF4-FFF2-40B4-BE49-F238E27FC236}">
                <a16:creationId xmlns:a16="http://schemas.microsoft.com/office/drawing/2014/main" id="{84E34D8F-06C1-599C-62D1-06A7E52612AA}"/>
              </a:ext>
            </a:extLst>
          </p:cNvPr>
          <p:cNvCxnSpPr>
            <a:cxnSpLocks/>
          </p:cNvCxnSpPr>
          <p:nvPr/>
        </p:nvCxnSpPr>
        <p:spPr>
          <a:xfrm flipV="1">
            <a:off x="7380000" y="4050000"/>
            <a:ext cx="539999" cy="810000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コネクタ: カギ線 23">
            <a:extLst>
              <a:ext uri="{FF2B5EF4-FFF2-40B4-BE49-F238E27FC236}">
                <a16:creationId xmlns:a16="http://schemas.microsoft.com/office/drawing/2014/main" id="{13DC2350-D634-B152-832E-6EF61BE4C786}"/>
              </a:ext>
            </a:extLst>
          </p:cNvPr>
          <p:cNvCxnSpPr>
            <a:cxnSpLocks/>
          </p:cNvCxnSpPr>
          <p:nvPr/>
        </p:nvCxnSpPr>
        <p:spPr>
          <a:xfrm flipV="1">
            <a:off x="7380000" y="4770000"/>
            <a:ext cx="540001" cy="90000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コネクタ: カギ線 24">
            <a:extLst>
              <a:ext uri="{FF2B5EF4-FFF2-40B4-BE49-F238E27FC236}">
                <a16:creationId xmlns:a16="http://schemas.microsoft.com/office/drawing/2014/main" id="{FDF6D03C-381D-4E87-B753-177097B4FC62}"/>
              </a:ext>
            </a:extLst>
          </p:cNvPr>
          <p:cNvCxnSpPr>
            <a:cxnSpLocks/>
            <a:stCxn id="14" idx="3"/>
            <a:endCxn id="15" idx="2"/>
          </p:cNvCxnSpPr>
          <p:nvPr/>
        </p:nvCxnSpPr>
        <p:spPr>
          <a:xfrm flipV="1">
            <a:off x="9900001" y="1980000"/>
            <a:ext cx="269999" cy="1350000"/>
          </a:xfrm>
          <a:prstGeom prst="bentConnector2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コネクタ: カギ線 25">
            <a:extLst>
              <a:ext uri="{FF2B5EF4-FFF2-40B4-BE49-F238E27FC236}">
                <a16:creationId xmlns:a16="http://schemas.microsoft.com/office/drawing/2014/main" id="{3EC68415-E3E5-8EB1-98D9-90C117D7FF5B}"/>
              </a:ext>
            </a:extLst>
          </p:cNvPr>
          <p:cNvCxnSpPr>
            <a:cxnSpLocks/>
            <a:stCxn id="18" idx="3"/>
            <a:endCxn id="15" idx="2"/>
          </p:cNvCxnSpPr>
          <p:nvPr/>
        </p:nvCxnSpPr>
        <p:spPr>
          <a:xfrm flipV="1">
            <a:off x="9899999" y="1980000"/>
            <a:ext cx="270001" cy="2070000"/>
          </a:xfrm>
          <a:prstGeom prst="bentConnector2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コネクタ: カギ線 26">
            <a:extLst>
              <a:ext uri="{FF2B5EF4-FFF2-40B4-BE49-F238E27FC236}">
                <a16:creationId xmlns:a16="http://schemas.microsoft.com/office/drawing/2014/main" id="{D5F2D3A0-1B53-BF15-BC3B-C73EF2849089}"/>
              </a:ext>
            </a:extLst>
          </p:cNvPr>
          <p:cNvCxnSpPr>
            <a:cxnSpLocks/>
            <a:stCxn id="19" idx="3"/>
            <a:endCxn id="15" idx="2"/>
          </p:cNvCxnSpPr>
          <p:nvPr/>
        </p:nvCxnSpPr>
        <p:spPr>
          <a:xfrm flipV="1">
            <a:off x="9900001" y="1980000"/>
            <a:ext cx="269999" cy="2790000"/>
          </a:xfrm>
          <a:prstGeom prst="bentConnector2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9" name="図 28" descr="グラフィカル ユーザー インターフェイス, アプリケーション&#10;&#10;自動的に生成された説明">
            <a:extLst>
              <a:ext uri="{FF2B5EF4-FFF2-40B4-BE49-F238E27FC236}">
                <a16:creationId xmlns:a16="http://schemas.microsoft.com/office/drawing/2014/main" id="{E704A4A9-9571-2A3E-9564-9AA05C80D0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" t="2" r="53479" b="74598"/>
          <a:stretch/>
        </p:blipFill>
        <p:spPr>
          <a:xfrm>
            <a:off x="539998" y="1710000"/>
            <a:ext cx="2805934" cy="1530000"/>
          </a:xfrm>
          <a:prstGeom prst="rect">
            <a:avLst/>
          </a:prstGeom>
        </p:spPr>
      </p:pic>
      <p:pic>
        <p:nvPicPr>
          <p:cNvPr id="30" name="図 29" descr="グラフィカル ユーザー インターフェイス, アプリケーション&#10;&#10;自動的に生成された説明">
            <a:extLst>
              <a:ext uri="{FF2B5EF4-FFF2-40B4-BE49-F238E27FC236}">
                <a16:creationId xmlns:a16="http://schemas.microsoft.com/office/drawing/2014/main" id="{C0710A8E-85FE-9198-4E6D-064750349A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393" r="17948"/>
          <a:stretch/>
        </p:blipFill>
        <p:spPr>
          <a:xfrm>
            <a:off x="539998" y="4140000"/>
            <a:ext cx="2880001" cy="1696136"/>
          </a:xfrm>
          <a:prstGeom prst="rect">
            <a:avLst/>
          </a:prstGeom>
        </p:spPr>
      </p:pic>
      <p:sp>
        <p:nvSpPr>
          <p:cNvPr id="31" name="矢印: 右 30">
            <a:extLst>
              <a:ext uri="{FF2B5EF4-FFF2-40B4-BE49-F238E27FC236}">
                <a16:creationId xmlns:a16="http://schemas.microsoft.com/office/drawing/2014/main" id="{022F8C8F-799D-0B50-5569-F953BCAD0D75}"/>
              </a:ext>
            </a:extLst>
          </p:cNvPr>
          <p:cNvSpPr/>
          <p:nvPr/>
        </p:nvSpPr>
        <p:spPr>
          <a:xfrm>
            <a:off x="2140432" y="4590000"/>
            <a:ext cx="2160000" cy="1080000"/>
          </a:xfrm>
          <a:prstGeom prst="rightArrow">
            <a:avLst>
              <a:gd name="adj1" fmla="val 50000"/>
              <a:gd name="adj2" fmla="val 59131"/>
            </a:avLst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ja-JP" b="1" dirty="0">
                <a:solidFill>
                  <a:schemeClr val="tx1"/>
                </a:solidFill>
              </a:rPr>
              <a:t>Socket</a:t>
            </a:r>
          </a:p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Communication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32" name="矢印: 上向き折線 31">
            <a:extLst>
              <a:ext uri="{FF2B5EF4-FFF2-40B4-BE49-F238E27FC236}">
                <a16:creationId xmlns:a16="http://schemas.microsoft.com/office/drawing/2014/main" id="{3CDFE49B-BDAC-083E-00EC-41FE1FB899A7}"/>
              </a:ext>
            </a:extLst>
          </p:cNvPr>
          <p:cNvSpPr/>
          <p:nvPr/>
        </p:nvSpPr>
        <p:spPr>
          <a:xfrm flipV="1">
            <a:off x="11159997" y="1620000"/>
            <a:ext cx="900000" cy="1620000"/>
          </a:xfrm>
          <a:prstGeom prst="bentUpArrow">
            <a:avLst>
              <a:gd name="adj1" fmla="val 23506"/>
              <a:gd name="adj2" fmla="val 25000"/>
              <a:gd name="adj3" fmla="val 25000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88065296-6717-D11C-6310-77BD4799744F}"/>
              </a:ext>
            </a:extLst>
          </p:cNvPr>
          <p:cNvCxnSpPr>
            <a:cxnSpLocks/>
          </p:cNvCxnSpPr>
          <p:nvPr/>
        </p:nvCxnSpPr>
        <p:spPr>
          <a:xfrm>
            <a:off x="4500000" y="1979999"/>
            <a:ext cx="0" cy="4410000"/>
          </a:xfrm>
          <a:prstGeom prst="straightConnector1">
            <a:avLst/>
          </a:prstGeom>
          <a:ln w="57150"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327CC9D2-DCB9-A3B7-D399-06C42B279BED}"/>
              </a:ext>
            </a:extLst>
          </p:cNvPr>
          <p:cNvSpPr/>
          <p:nvPr/>
        </p:nvSpPr>
        <p:spPr>
          <a:xfrm>
            <a:off x="4320000" y="1440000"/>
            <a:ext cx="1619998" cy="54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>
                <a:solidFill>
                  <a:schemeClr val="tx1"/>
                </a:solidFill>
              </a:rPr>
              <a:t>Initialize the used device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cxnSp>
        <p:nvCxnSpPr>
          <p:cNvPr id="52" name="コネクタ: カギ線 51">
            <a:extLst>
              <a:ext uri="{FF2B5EF4-FFF2-40B4-BE49-F238E27FC236}">
                <a16:creationId xmlns:a16="http://schemas.microsoft.com/office/drawing/2014/main" id="{B6DB552B-D04A-5ABA-4866-BB2450B52213}"/>
              </a:ext>
            </a:extLst>
          </p:cNvPr>
          <p:cNvCxnSpPr>
            <a:cxnSpLocks/>
          </p:cNvCxnSpPr>
          <p:nvPr/>
        </p:nvCxnSpPr>
        <p:spPr>
          <a:xfrm>
            <a:off x="7380000" y="4860000"/>
            <a:ext cx="539999" cy="630000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コネクタ: カギ線 54">
            <a:extLst>
              <a:ext uri="{FF2B5EF4-FFF2-40B4-BE49-F238E27FC236}">
                <a16:creationId xmlns:a16="http://schemas.microsoft.com/office/drawing/2014/main" id="{1CB9219F-A0EC-D841-8DB4-72247975AD91}"/>
              </a:ext>
            </a:extLst>
          </p:cNvPr>
          <p:cNvCxnSpPr>
            <a:cxnSpLocks/>
          </p:cNvCxnSpPr>
          <p:nvPr/>
        </p:nvCxnSpPr>
        <p:spPr>
          <a:xfrm>
            <a:off x="7380000" y="4860000"/>
            <a:ext cx="540003" cy="1350000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806C09A1-7024-1757-1A32-DDA8562936DE}"/>
              </a:ext>
            </a:extLst>
          </p:cNvPr>
          <p:cNvSpPr/>
          <p:nvPr/>
        </p:nvSpPr>
        <p:spPr>
          <a:xfrm>
            <a:off x="4320000" y="4140000"/>
            <a:ext cx="144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Module</a:t>
            </a:r>
            <a:r>
              <a:rPr kumimoji="1" lang="ja-JP" altLang="en-US" b="1" dirty="0">
                <a:solidFill>
                  <a:schemeClr val="tx1"/>
                </a:solidFill>
              </a:rPr>
              <a:t> </a:t>
            </a:r>
            <a:r>
              <a:rPr kumimoji="1" lang="en-US" altLang="ja-JP" b="1" dirty="0">
                <a:solidFill>
                  <a:schemeClr val="tx1"/>
                </a:solidFill>
              </a:rPr>
              <a:t>Selector</a:t>
            </a:r>
            <a:r>
              <a:rPr kumimoji="1" lang="ja-JP" altLang="en-US" b="1" dirty="0">
                <a:solidFill>
                  <a:schemeClr val="tx1"/>
                </a:solidFill>
              </a:rPr>
              <a:t> </a:t>
            </a:r>
            <a:r>
              <a:rPr kumimoji="1" lang="en-US" altLang="ja-JP" b="1" dirty="0">
                <a:solidFill>
                  <a:schemeClr val="tx1"/>
                </a:solidFill>
              </a:rPr>
              <a:t>1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91FF4DF7-D7D3-9F13-6443-8D23468DA8AF}"/>
              </a:ext>
            </a:extLst>
          </p:cNvPr>
          <p:cNvSpPr/>
          <p:nvPr/>
        </p:nvSpPr>
        <p:spPr>
          <a:xfrm>
            <a:off x="4320000" y="5220000"/>
            <a:ext cx="144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strike="dblStrike" dirty="0">
                <a:solidFill>
                  <a:schemeClr val="tx1"/>
                </a:solidFill>
              </a:rPr>
              <a:t>Module</a:t>
            </a:r>
            <a:r>
              <a:rPr kumimoji="1" lang="ja-JP" altLang="en-US" b="1" strike="dblStrike" dirty="0">
                <a:solidFill>
                  <a:schemeClr val="tx1"/>
                </a:solidFill>
              </a:rPr>
              <a:t> </a:t>
            </a:r>
            <a:r>
              <a:rPr kumimoji="1" lang="en-US" altLang="ja-JP" b="1" strike="dblStrike" dirty="0">
                <a:solidFill>
                  <a:schemeClr val="tx1"/>
                </a:solidFill>
              </a:rPr>
              <a:t>Selector</a:t>
            </a:r>
            <a:r>
              <a:rPr kumimoji="1" lang="ja-JP" altLang="en-US" b="1" strike="dblStrike" dirty="0">
                <a:solidFill>
                  <a:schemeClr val="tx1"/>
                </a:solidFill>
              </a:rPr>
              <a:t> </a:t>
            </a:r>
            <a:r>
              <a:rPr kumimoji="1" lang="en-US" altLang="ja-JP" b="1" strike="dblStrike" dirty="0">
                <a:solidFill>
                  <a:schemeClr val="tx1"/>
                </a:solidFill>
              </a:rPr>
              <a:t>2</a:t>
            </a:r>
            <a:endParaRPr kumimoji="1" lang="ja-JP" altLang="en-US" b="1" strike="dblStrike" dirty="0">
              <a:solidFill>
                <a:schemeClr val="tx1"/>
              </a:solidFill>
            </a:endParaRPr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93891541-566F-9F35-9285-9D699666D830}"/>
              </a:ext>
            </a:extLst>
          </p:cNvPr>
          <p:cNvSpPr/>
          <p:nvPr/>
        </p:nvSpPr>
        <p:spPr>
          <a:xfrm>
            <a:off x="4319999" y="3060000"/>
            <a:ext cx="144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>
                <a:solidFill>
                  <a:schemeClr val="tx1"/>
                </a:solidFill>
              </a:rPr>
              <a:t>Parameter Checker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cxnSp>
        <p:nvCxnSpPr>
          <p:cNvPr id="66" name="コネクタ: カギ線 65">
            <a:extLst>
              <a:ext uri="{FF2B5EF4-FFF2-40B4-BE49-F238E27FC236}">
                <a16:creationId xmlns:a16="http://schemas.microsoft.com/office/drawing/2014/main" id="{3BA6F7C0-C11D-9F5C-9AA6-0D81228F9CC7}"/>
              </a:ext>
            </a:extLst>
          </p:cNvPr>
          <p:cNvCxnSpPr>
            <a:cxnSpLocks/>
            <a:stCxn id="39" idx="3"/>
            <a:endCxn id="15" idx="2"/>
          </p:cNvCxnSpPr>
          <p:nvPr/>
        </p:nvCxnSpPr>
        <p:spPr>
          <a:xfrm flipV="1">
            <a:off x="9899999" y="1980000"/>
            <a:ext cx="270001" cy="3510000"/>
          </a:xfrm>
          <a:prstGeom prst="bentConnector2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コネクタ: カギ線 68">
            <a:extLst>
              <a:ext uri="{FF2B5EF4-FFF2-40B4-BE49-F238E27FC236}">
                <a16:creationId xmlns:a16="http://schemas.microsoft.com/office/drawing/2014/main" id="{B49358FB-72A4-CBCC-B1B5-914826926C8B}"/>
              </a:ext>
            </a:extLst>
          </p:cNvPr>
          <p:cNvCxnSpPr>
            <a:cxnSpLocks/>
            <a:stCxn id="40" idx="3"/>
            <a:endCxn id="15" idx="2"/>
          </p:cNvCxnSpPr>
          <p:nvPr/>
        </p:nvCxnSpPr>
        <p:spPr>
          <a:xfrm flipV="1">
            <a:off x="9900003" y="1980000"/>
            <a:ext cx="269997" cy="4230000"/>
          </a:xfrm>
          <a:prstGeom prst="bentConnector2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E35E0657-25F8-24A0-AAB7-ACE3B0137312}"/>
              </a:ext>
            </a:extLst>
          </p:cNvPr>
          <p:cNvSpPr/>
          <p:nvPr/>
        </p:nvSpPr>
        <p:spPr>
          <a:xfrm>
            <a:off x="6660000" y="1440000"/>
            <a:ext cx="1980000" cy="54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>
                <a:solidFill>
                  <a:schemeClr val="tx1"/>
                </a:solidFill>
              </a:rPr>
              <a:t>Check Status</a:t>
            </a:r>
          </a:p>
          <a:p>
            <a:pPr algn="ctr"/>
            <a:r>
              <a:rPr lang="en-US" altLang="ja-JP" b="1" dirty="0">
                <a:solidFill>
                  <a:schemeClr val="tx1"/>
                </a:solidFill>
              </a:rPr>
              <a:t>o</a:t>
            </a:r>
            <a:r>
              <a:rPr kumimoji="1" lang="en-US" altLang="ja-JP" b="1" dirty="0">
                <a:solidFill>
                  <a:schemeClr val="tx1"/>
                </a:solidFill>
              </a:rPr>
              <a:t>f KV-XL202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cxnSp>
        <p:nvCxnSpPr>
          <p:cNvPr id="80" name="コネクタ: カギ線 79">
            <a:extLst>
              <a:ext uri="{FF2B5EF4-FFF2-40B4-BE49-F238E27FC236}">
                <a16:creationId xmlns:a16="http://schemas.microsoft.com/office/drawing/2014/main" id="{77443F92-6812-0BB9-5CDB-3390457BC256}"/>
              </a:ext>
            </a:extLst>
          </p:cNvPr>
          <p:cNvCxnSpPr>
            <a:cxnSpLocks/>
            <a:stCxn id="44" idx="3"/>
            <a:endCxn id="73" idx="2"/>
          </p:cNvCxnSpPr>
          <p:nvPr/>
        </p:nvCxnSpPr>
        <p:spPr>
          <a:xfrm flipV="1">
            <a:off x="5759999" y="1980000"/>
            <a:ext cx="1530000" cy="1530000"/>
          </a:xfrm>
          <a:prstGeom prst="bentConnector2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直線コネクタ 92">
            <a:extLst>
              <a:ext uri="{FF2B5EF4-FFF2-40B4-BE49-F238E27FC236}">
                <a16:creationId xmlns:a16="http://schemas.microsoft.com/office/drawing/2014/main" id="{C3D81659-A5B6-FBBD-4F40-9453CCB3CB4F}"/>
              </a:ext>
            </a:extLst>
          </p:cNvPr>
          <p:cNvCxnSpPr>
            <a:cxnSpLocks/>
          </p:cNvCxnSpPr>
          <p:nvPr/>
        </p:nvCxnSpPr>
        <p:spPr>
          <a:xfrm flipV="1">
            <a:off x="5760000" y="4860000"/>
            <a:ext cx="1619999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E939E120-C350-57A3-7959-2D85AF4DCDDC}"/>
              </a:ext>
            </a:extLst>
          </p:cNvPr>
          <p:cNvSpPr/>
          <p:nvPr/>
        </p:nvSpPr>
        <p:spPr>
          <a:xfrm>
            <a:off x="10799997" y="2429999"/>
            <a:ext cx="1980000" cy="5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rgbClr val="FF0000"/>
                </a:solidFill>
              </a:rPr>
              <a:t>RS-232c Communication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2E7D026A-457B-8525-3A64-FCEC9F273C43}"/>
              </a:ext>
            </a:extLst>
          </p:cNvPr>
          <p:cNvSpPr/>
          <p:nvPr/>
        </p:nvSpPr>
        <p:spPr>
          <a:xfrm>
            <a:off x="5940000" y="4140000"/>
            <a:ext cx="144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Module</a:t>
            </a:r>
            <a:r>
              <a:rPr kumimoji="1" lang="ja-JP" altLang="en-US" b="1" dirty="0">
                <a:solidFill>
                  <a:schemeClr val="tx1"/>
                </a:solidFill>
              </a:rPr>
              <a:t> </a:t>
            </a:r>
            <a:r>
              <a:rPr lang="en-US" altLang="ja-JP" b="1" dirty="0">
                <a:solidFill>
                  <a:schemeClr val="tx1"/>
                </a:solidFill>
              </a:rPr>
              <a:t>Manager 1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81FAA0D2-8AFE-445C-0FCC-85F567E3F364}"/>
              </a:ext>
            </a:extLst>
          </p:cNvPr>
          <p:cNvSpPr/>
          <p:nvPr/>
        </p:nvSpPr>
        <p:spPr>
          <a:xfrm>
            <a:off x="5940000" y="5220000"/>
            <a:ext cx="144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>
                <a:solidFill>
                  <a:schemeClr val="tx1"/>
                </a:solidFill>
              </a:rPr>
              <a:t>Check Logging Tr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0214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オブジェクト 3">
            <a:extLst>
              <a:ext uri="{FF2B5EF4-FFF2-40B4-BE49-F238E27FC236}">
                <a16:creationId xmlns:a16="http://schemas.microsoft.com/office/drawing/2014/main" id="{CFDE9210-9F6E-C892-F6FE-25E3DCDC068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9073204"/>
              </p:ext>
            </p:extLst>
          </p:nvPr>
        </p:nvGraphicFramePr>
        <p:xfrm>
          <a:off x="360363" y="360363"/>
          <a:ext cx="2065337" cy="234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1615499" imgH="1836200" progId="Excel.Sheet.12">
                  <p:embed/>
                </p:oleObj>
              </mc:Choice>
              <mc:Fallback>
                <p:oleObj name="Worksheet" r:id="rId2" imgW="1615499" imgH="18362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60363" y="360363"/>
                        <a:ext cx="2065337" cy="2346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オブジェクト 1">
            <a:extLst>
              <a:ext uri="{FF2B5EF4-FFF2-40B4-BE49-F238E27FC236}">
                <a16:creationId xmlns:a16="http://schemas.microsoft.com/office/drawing/2014/main" id="{6ED2F78B-D91F-3FC5-563F-69E11C24A47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9326287"/>
              </p:ext>
            </p:extLst>
          </p:nvPr>
        </p:nvGraphicFramePr>
        <p:xfrm>
          <a:off x="2879725" y="360363"/>
          <a:ext cx="6742113" cy="293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4" imgW="5273099" imgH="2293823" progId="Excel.Sheet.12">
                  <p:embed/>
                </p:oleObj>
              </mc:Choice>
              <mc:Fallback>
                <p:oleObj name="Worksheet" r:id="rId4" imgW="5273099" imgH="2293823" progId="Excel.Sheet.12">
                  <p:embed/>
                  <p:pic>
                    <p:nvPicPr>
                      <p:cNvPr id="4" name="オブジェクト 3">
                        <a:extLst>
                          <a:ext uri="{FF2B5EF4-FFF2-40B4-BE49-F238E27FC236}">
                            <a16:creationId xmlns:a16="http://schemas.microsoft.com/office/drawing/2014/main" id="{CFDE9210-9F6E-C892-F6FE-25E3DCDC068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879725" y="360363"/>
                        <a:ext cx="6742113" cy="2930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530940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488</TotalTime>
  <Words>162</Words>
  <Application>Microsoft Office PowerPoint</Application>
  <PresentationFormat>ワイド画面</PresentationFormat>
  <Paragraphs>55</Paragraphs>
  <Slides>3</Slides>
  <Notes>0</Notes>
  <HiddenSlides>0</HiddenSlides>
  <MMClips>0</MMClips>
  <ScaleCrop>false</ScaleCrop>
  <HeadingPairs>
    <vt:vector size="8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埋め込まれた OLE サーバー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8" baseType="lpstr">
      <vt:lpstr>游ゴシック</vt:lpstr>
      <vt:lpstr>游ゴシック Light</vt:lpstr>
      <vt:lpstr>Arial</vt:lpstr>
      <vt:lpstr>Office テーマ</vt:lpstr>
      <vt:lpstr>Microsoft Excel ワークシート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島袋　颯馬＠沖縄高専学生</dc:creator>
  <cp:lastModifiedBy>島袋　颯馬＠沖縄高専学生</cp:lastModifiedBy>
  <cp:revision>7</cp:revision>
  <dcterms:created xsi:type="dcterms:W3CDTF">2025-02-26T15:32:12Z</dcterms:created>
  <dcterms:modified xsi:type="dcterms:W3CDTF">2025-02-27T13:14:55Z</dcterms:modified>
</cp:coreProperties>
</file>