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97" r:id="rId3"/>
    <p:sldId id="583" r:id="rId5"/>
    <p:sldId id="682" r:id="rId6"/>
    <p:sldId id="770" r:id="rId7"/>
    <p:sldId id="759" r:id="rId8"/>
    <p:sldId id="771" r:id="rId9"/>
    <p:sldId id="773" r:id="rId10"/>
    <p:sldId id="774" r:id="rId11"/>
    <p:sldId id="775" r:id="rId12"/>
    <p:sldId id="776" r:id="rId13"/>
    <p:sldId id="777" r:id="rId14"/>
    <p:sldId id="778" r:id="rId15"/>
    <p:sldId id="779" r:id="rId16"/>
    <p:sldId id="780" r:id="rId17"/>
    <p:sldId id="781" r:id="rId18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1AF"/>
    <a:srgbClr val="E1E2E5"/>
    <a:srgbClr val="E4E6E8"/>
    <a:srgbClr val="F57129"/>
    <a:srgbClr val="FF7903"/>
    <a:srgbClr val="0E163B"/>
    <a:srgbClr val="AFABAB"/>
    <a:srgbClr val="CDC074"/>
    <a:srgbClr val="F4BA80"/>
    <a:srgbClr val="7F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0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06" y="108"/>
      </p:cViewPr>
      <p:guideLst>
        <p:guide orient="horz" pos="204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E799-756B-4341-9F22-12D284ACF7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6BF47-E7BB-4C7D-B2F3-134423C8BE9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0375" y="992335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模板部分元素使用了幻灯片母版制作。如果需要修改，点击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视图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幻灯片母版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 完成后关闭编辑母版即可。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7968" y="6482746"/>
            <a:ext cx="538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877C4908-FE0A-43F2-B8DA-9F79935256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dir="u" isInverted="1"/>
      </p:transition>
    </mc:Choice>
    <mc:Fallback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5000">
        <p14:warp dir="in"/>
      </p:transition>
    </mc:Choice>
    <mc:Fallback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98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259661" y="2400301"/>
            <a:ext cx="7672678" cy="9772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猎维人工智能第三阶段课程 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  <p:pic>
        <p:nvPicPr>
          <p:cNvPr id="9" name="图片 8" descr="猎维logo灰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870" y="251460"/>
            <a:ext cx="1921510" cy="7264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67200" y="622614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  <a:sym typeface="+mn-ea"/>
              </a:rPr>
              <a:t>猎维科技</a:t>
            </a:r>
            <a:r>
              <a:rPr lang="en-US" altLang="zh-CN" sz="1600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  <a:sym typeface="+mn-ea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Hiragino Sans GB W3" charset="-122"/>
                <a:ea typeface="Hiragino Sans GB W3" charset="-122"/>
                <a:cs typeface="Hiragino Sans GB W3" charset="-122"/>
                <a:sym typeface="+mn-ea"/>
              </a:rPr>
              <a:t>专注人工智能算法研究</a:t>
            </a:r>
            <a:endParaRPr lang="en-US" altLang="zh-CN" sz="1600" dirty="0">
              <a:solidFill>
                <a:schemeClr val="bg1"/>
              </a:solidFill>
              <a:latin typeface="Hiragino Sans GB W3" charset="-122"/>
              <a:ea typeface="Hiragino Sans GB W3" charset="-122"/>
              <a:cs typeface="Hiragino Sans GB W3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6081" y="3446596"/>
            <a:ext cx="7199838" cy="681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模型压缩</a:t>
            </a:r>
            <a:endParaRPr lang="zh-CN" altLang="en-US" sz="3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学术界的工作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95" y="196215"/>
            <a:ext cx="1346201" cy="4227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3440" y="847090"/>
            <a:ext cx="99523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C00000"/>
                </a:solidFill>
              </a:rPr>
              <a:t>低精度（Low precision）可能是最通用的概念。常规精度一般使用 FP32（32位浮点，单精度）存储模型权重；低精度则表示 FP16（半精度浮点），INT8（8位的定点整数）等等数值格式。不过目前低精度往往指代 INT8。</a:t>
            </a:r>
            <a:endParaRPr lang="zh-CN" altLang="en-US" b="1">
              <a:solidFill>
                <a:srgbClr val="C00000"/>
              </a:solidFill>
            </a:endParaRPr>
          </a:p>
          <a:p>
            <a:pPr marL="285750" indent="-285750"/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C00000"/>
                </a:solidFill>
                <a:effectLst/>
              </a:rPr>
              <a:t>混合精度（Mixed precision）在模型中使用 FP32 和 FP16 。 FP16 减少了一半的内存大小，但有些参数或操作符必须采用 FP32 格式才能保持准确度。如果您对该主题感兴趣，请查看 Mixed-Precision Training of Deep Neural Networks 。</a:t>
            </a:r>
            <a:endParaRPr lang="zh-CN" altLang="en-US" b="1">
              <a:solidFill>
                <a:srgbClr val="C00000"/>
              </a:solidFill>
              <a:effectLst/>
            </a:endParaRPr>
          </a:p>
          <a:p>
            <a:pPr marL="285750" indent="-285750"/>
            <a:endParaRPr lang="zh-CN" altLang="en-US" b="1">
              <a:solidFill>
                <a:srgbClr val="C00000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C00000"/>
                </a:solidFill>
                <a:effectLst/>
              </a:rPr>
              <a:t>量化一般指 INT8 。</a:t>
            </a:r>
            <a:endParaRPr lang="zh-CN" altLang="en-US" b="1">
              <a:solidFill>
                <a:srgbClr val="C00000"/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rgbClr val="C00000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C00000"/>
                </a:solidFill>
                <a:effectLst/>
              </a:rPr>
              <a:t>根据存储一个权重元素所需的位数，还可以包括：</a:t>
            </a:r>
            <a:endParaRPr lang="zh-CN" altLang="en-US" b="1">
              <a:solidFill>
                <a:srgbClr val="C00000"/>
              </a:solidFill>
              <a:effectLst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b="1">
                <a:solidFill>
                  <a:srgbClr val="C00000"/>
                </a:solidFill>
                <a:effectLst/>
              </a:rPr>
              <a:t>二值神经网络：在运行时权重和激活只取两种值（例如 +1，-1）的神经网络，以及在训练时计算参数的梯度。</a:t>
            </a:r>
            <a:endParaRPr lang="zh-CN" altLang="en-US" b="1">
              <a:solidFill>
                <a:srgbClr val="C00000"/>
              </a:solidFill>
              <a:effectLst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b="1">
                <a:solidFill>
                  <a:srgbClr val="C00000"/>
                </a:solidFill>
                <a:effectLst/>
              </a:rPr>
              <a:t>三元权重网络：权重约束为+1,0和-1的神经网络。</a:t>
            </a:r>
            <a:endParaRPr lang="zh-CN" altLang="en-US" b="1">
              <a:solidFill>
                <a:srgbClr val="C00000"/>
              </a:solidFill>
              <a:effectLst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b="1">
                <a:solidFill>
                  <a:srgbClr val="C00000"/>
                </a:solidFill>
                <a:effectLst/>
              </a:rPr>
              <a:t>XNOR网络：过滤器和卷积层的输入是二进制的。 XNOR 网络主要使用二进制运算来近似卷积。</a:t>
            </a:r>
            <a:endParaRPr lang="zh-CN" altLang="en-US" b="1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工业界的工作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95" y="196215"/>
            <a:ext cx="1346201" cy="4227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0750" y="1030605"/>
            <a:ext cx="995235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rgbClr val="C00000"/>
                </a:solidFill>
                <a:effectLst/>
              </a:rPr>
              <a:t>理论是一回事，实践是另一回事。如果一种技术方法难以推广到通用场景，则需要进行大量的额外支持。花哨的研究往往是过于棘手或前提假设过强，以至几乎无法引入工业界的软件栈。</a:t>
            </a:r>
            <a:endParaRPr lang="zh-CN" altLang="en-US" b="1">
              <a:solidFill>
                <a:srgbClr val="C00000"/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rgbClr val="C00000"/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rgbClr val="C00000"/>
                </a:solidFill>
                <a:effectLst/>
              </a:rPr>
              <a:t>工业界最终选择了 INT8 量化—— FP32 在推理（inference）期间被 INT8 取代，而训练（training）仍然是 FP32。TensorRT，TensorFlow，PyTorch，MxNet 和许多其他深度学习软件都已启用（或正在启用）量化。</a:t>
            </a:r>
            <a:endParaRPr lang="zh-CN" altLang="en-US" b="1">
              <a:solidFill>
                <a:srgbClr val="C00000"/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b="1">
              <a:solidFill>
                <a:srgbClr val="C00000"/>
              </a:solidFill>
              <a:effectLst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rgbClr val="C00000"/>
                </a:solidFill>
                <a:effectLst/>
              </a:rPr>
              <a:t>通常，可以根据 FP32 和 INT8 的转换机制对解决方案进行分类。一些框架简单地引入了 Quantize 和 Dequantize 层，当从卷积或全链接层送入或取出时，它将 FP32 转换为 INT8 或相反。在这种情况下，如图四的上半部分所示，模型本身和输入/输出采用 FP32 格式。深度学习框架加载模型，重写网络以插入Quantize 和 Dequantize 层，并将权重转换为 INT8 格式。</a:t>
            </a:r>
            <a:endParaRPr lang="zh-CN" altLang="en-US" b="1">
              <a:solidFill>
                <a:srgbClr val="C00000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605"/>
            <a:ext cx="10578465" cy="495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量化原理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95" y="196215"/>
            <a:ext cx="1346201" cy="4227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655955" y="1706245"/>
            <a:ext cx="11347450" cy="2569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00" y="770890"/>
            <a:ext cx="12208510" cy="581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95" y="196215"/>
            <a:ext cx="1346201" cy="4227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91130" y="3044825"/>
            <a:ext cx="7152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知识蒸馏</a:t>
            </a:r>
            <a:endParaRPr lang="zh-CN" altLang="en-US" sz="4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蒸馏原理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718185"/>
            <a:ext cx="8297545" cy="4882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75" y="4732655"/>
            <a:ext cx="3592195" cy="150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FPS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95" y="196215"/>
            <a:ext cx="1346201" cy="4227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185" y="1549400"/>
            <a:ext cx="2788920" cy="1165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45" y="770890"/>
            <a:ext cx="12314555" cy="55867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345" y="1549400"/>
            <a:ext cx="5457825" cy="2281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91130" y="3044825"/>
            <a:ext cx="7152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模型压缩简介</a:t>
            </a:r>
            <a:endParaRPr lang="zh-CN" altLang="en-US" sz="4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简介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2345" y="1141730"/>
            <a:ext cx="10728325" cy="3477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C00000"/>
                </a:solidFill>
              </a:rPr>
              <a:t>深度学习（Deep Learning）因其计算复杂度或参数冗余，在一些场景和设备上限制了相应的模型部署，需要借助模型压缩、优化加速、异构计算等方法突破瓶颈。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285750" indent="-285750"/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C00000"/>
                </a:solidFill>
              </a:rPr>
              <a:t>模型压缩算法能够有效降低参数冗余，从而减少存储占用、通信带宽和计算复杂度，有助于深度学习的应用部署，具体可划分为如下几种方法（后续重点介绍剪枝与量化）：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endParaRPr lang="zh-CN" alt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000" b="1" dirty="0">
                <a:solidFill>
                  <a:srgbClr val="C00000"/>
                </a:solidFill>
              </a:rPr>
              <a:t>线性或非线性量化：1/2bits, int8 和 fp16等；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endParaRPr lang="zh-CN" altLang="en-US" sz="2000" b="1" dirty="0">
              <a:solidFill>
                <a:srgbClr val="C00000"/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结构或非结构剪枝：deep compression, channel pruning 和 network slimming等；</a:t>
            </a:r>
            <a:endParaRPr lang="zh-CN" altLang="en-US" sz="2000" b="1" dirty="0">
              <a:solidFill>
                <a:srgbClr val="C00000"/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endParaRPr lang="zh-CN" altLang="en-US" sz="2000" b="1" dirty="0">
              <a:solidFill>
                <a:srgbClr val="C00000"/>
              </a:solidFill>
              <a:sym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sz="2000" b="1" dirty="0">
                <a:solidFill>
                  <a:srgbClr val="C00000"/>
                </a:solidFill>
                <a:sym typeface="+mn-ea"/>
              </a:rPr>
              <a:t>知识蒸馏与网络结构简化（squeeze-net, mobile-net, shuffle-net）等；</a:t>
            </a:r>
            <a:endParaRPr lang="zh-CN" altLang="en-US" sz="2000" b="1" dirty="0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91130" y="3044825"/>
            <a:ext cx="7152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</a:t>
            </a:r>
            <a:endParaRPr lang="zh-CN" altLang="en-US" sz="4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剪枝简介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60" y="1275715"/>
            <a:ext cx="8031480" cy="4307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剪枝方式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7325" y="1264920"/>
            <a:ext cx="996124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C00000"/>
                </a:solidFill>
              </a:rPr>
              <a:t>非结构剪枝：通常是连接级、细粒度的剪枝方法，精度相对较高，但依赖于特定算法库或硬件平台的支持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C00000"/>
                </a:solidFill>
                <a:effectLst/>
              </a:rPr>
              <a:t>结构剪枝：是filter级或layer级、粗粒度的剪枝方法，精度相对较低，但剪枝策略更为有效，不需要特定算法库或硬件平台的支持，能够直接在成熟深度学习框架上运行</a:t>
            </a:r>
            <a:endParaRPr lang="zh-CN" altLang="en-US" b="1" dirty="0">
              <a:solidFill>
                <a:srgbClr val="C00000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b="1" dirty="0">
              <a:solidFill>
                <a:srgbClr val="C00000"/>
              </a:solidFill>
              <a:effectLst/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ffectLst/>
              </a:rPr>
              <a:t>局部方式的、通过layer by layer方式的、最小化输出FM重建误差的Channel Pruning, ThiNet Discrimination-aware Channel Pruning ；</a:t>
            </a:r>
            <a:endParaRPr lang="zh-CN" altLang="en-US" b="1" dirty="0">
              <a:solidFill>
                <a:srgbClr val="C00000"/>
              </a:solidFill>
              <a:effectLst/>
            </a:endParaRPr>
          </a:p>
          <a:p>
            <a:pPr marL="800100" lvl="1" indent="-342900">
              <a:buFont typeface="Wingdings" panose="05000000000000000000" charset="0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effectLst/>
              </a:rPr>
              <a:t>全局方式的、通过训练期间对BN层Gamma系数施加L1正则约束的Network Slimming </a:t>
            </a:r>
            <a:endParaRPr lang="zh-CN" altLang="en-US" b="1" dirty="0">
              <a:solidFill>
                <a:srgbClr val="C00000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剪枝方式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2580" y="1144905"/>
            <a:ext cx="6096000" cy="4662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520" y="3368675"/>
            <a:ext cx="4657090" cy="252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86690"/>
            <a:ext cx="802640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53440" y="186690"/>
            <a:ext cx="128905" cy="584200"/>
          </a:xfrm>
          <a:prstGeom prst="rect">
            <a:avLst/>
          </a:prstGeom>
          <a:solidFill>
            <a:srgbClr val="0E1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3"/>
          <p:cNvSpPr txBox="1"/>
          <p:nvPr/>
        </p:nvSpPr>
        <p:spPr>
          <a:xfrm>
            <a:off x="1156335" y="196215"/>
            <a:ext cx="482282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剪枝效果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1169670"/>
            <a:ext cx="6706870" cy="2274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" y="3343275"/>
            <a:ext cx="8039100" cy="4547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68" y="6234684"/>
            <a:ext cx="3755136" cy="4328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91130" y="3044825"/>
            <a:ext cx="7152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量化</a:t>
            </a:r>
            <a:endParaRPr lang="zh-CN" altLang="en-US" sz="4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6732,&quot;width&quot;:8801}"/>
</p:tagLst>
</file>

<file path=ppt/tags/tag2.xml><?xml version="1.0" encoding="utf-8"?>
<p:tagLst xmlns:p="http://schemas.openxmlformats.org/presentationml/2006/main">
  <p:tag name="KSO_WM_UNIT_PLACING_PICTURE_USER_VIEWPORT" val="{&quot;height&quot;:6467,&quot;width&quot;:28564}"/>
</p:tagLst>
</file>

<file path=ppt/tags/tag3.xml><?xml version="1.0" encoding="utf-8"?>
<p:tagLst xmlns:p="http://schemas.openxmlformats.org/presentationml/2006/main">
  <p:tag name="KSO_WPP_MARK_KEY" val="a9a5acfb-eb62-4863-922b-b64c96975a78"/>
  <p:tag name="COMMONDATA" val="eyJoZGlkIjoiOGVlODUxOWFmZDhmYTBjMjRhZTRlZTk1YzlmOTk3Y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WPS 演示</Application>
  <PresentationFormat>宽屏</PresentationFormat>
  <Paragraphs>67</Paragraphs>
  <Slides>15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黑体</vt:lpstr>
      <vt:lpstr>Hiragino Sans GB W3</vt:lpstr>
      <vt:lpstr>Wingdings</vt:lpstr>
      <vt:lpstr>Calibri</vt:lpstr>
      <vt:lpstr>微软雅黑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922</cp:revision>
  <dcterms:created xsi:type="dcterms:W3CDTF">2018-08-28T02:44:00Z</dcterms:created>
  <dcterms:modified xsi:type="dcterms:W3CDTF">2023-08-10T03:49:33Z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061416CFDA554DA39A329E1F536BAB31</vt:lpwstr>
  </property>
</Properties>
</file>