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83" r:id="rId2"/>
    <p:sldId id="1193" r:id="rId3"/>
    <p:sldId id="1192" r:id="rId4"/>
    <p:sldId id="1146" r:id="rId5"/>
    <p:sldId id="1147" r:id="rId6"/>
    <p:sldId id="1148" r:id="rId7"/>
    <p:sldId id="1149" r:id="rId8"/>
    <p:sldId id="1151" r:id="rId9"/>
    <p:sldId id="1227" r:id="rId10"/>
    <p:sldId id="1152" r:id="rId11"/>
    <p:sldId id="1173" r:id="rId12"/>
    <p:sldId id="1310" r:id="rId13"/>
    <p:sldId id="1153" r:id="rId14"/>
    <p:sldId id="1154" r:id="rId15"/>
    <p:sldId id="1279" r:id="rId16"/>
    <p:sldId id="1277" r:id="rId17"/>
    <p:sldId id="1276" r:id="rId18"/>
    <p:sldId id="1175" r:id="rId19"/>
    <p:sldId id="1155" r:id="rId20"/>
    <p:sldId id="1278" r:id="rId21"/>
    <p:sldId id="1164" r:id="rId22"/>
    <p:sldId id="1174" r:id="rId23"/>
    <p:sldId id="1157" r:id="rId24"/>
    <p:sldId id="1159" r:id="rId25"/>
    <p:sldId id="1256" r:id="rId26"/>
    <p:sldId id="1158" r:id="rId27"/>
    <p:sldId id="1160" r:id="rId28"/>
    <p:sldId id="1161" r:id="rId29"/>
    <p:sldId id="1162" r:id="rId30"/>
    <p:sldId id="1163" r:id="rId31"/>
    <p:sldId id="1176" r:id="rId32"/>
    <p:sldId id="1165" r:id="rId33"/>
    <p:sldId id="1166" r:id="rId34"/>
    <p:sldId id="1270" r:id="rId35"/>
    <p:sldId id="1251" r:id="rId36"/>
    <p:sldId id="1223" r:id="rId37"/>
    <p:sldId id="1221" r:id="rId38"/>
    <p:sldId id="1222" r:id="rId39"/>
    <p:sldId id="1305" r:id="rId40"/>
    <p:sldId id="1307" r:id="rId41"/>
    <p:sldId id="1306" r:id="rId42"/>
    <p:sldId id="705" r:id="rId43"/>
  </p:sldIdLst>
  <p:sldSz cx="12192000" cy="6858000"/>
  <p:notesSz cx="7104063" cy="10234613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1AF"/>
    <a:srgbClr val="E1E2E5"/>
    <a:srgbClr val="E4E6E8"/>
    <a:srgbClr val="F57129"/>
    <a:srgbClr val="FF7903"/>
    <a:srgbClr val="0E163B"/>
    <a:srgbClr val="AFABAB"/>
    <a:srgbClr val="CDC074"/>
    <a:srgbClr val="F4BA80"/>
    <a:srgbClr val="7FA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48" y="96"/>
      </p:cViewPr>
      <p:guideLst>
        <p:guide orient="horz" pos="21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98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3E799-756B-4341-9F22-12D284ACF756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6BF47-E7BB-4C7D-B2F3-134423C8BE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0375" y="992335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8197B-F8C1-44B9-B4D6-4F6A82D8791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5807968" y="6482746"/>
            <a:ext cx="538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877C4908-FE0A-43F2-B8DA-9F7993525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14:prism dir="u" isInverted="1"/>
      </p:transition>
    </mc:Choice>
    <mc:Fallback xmlns="">
      <p:transition spd="slow" advClick="0" advTm="5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5000">
        <p14:warp dir="in"/>
      </p:transition>
    </mc:Choice>
    <mc:Fallback xmlns="">
      <p:transition spd="slow" advClick="0" advTm="5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288E0-7875-42C4-84C8-98DBBD3BF4D2}" type="datetimeFigureOut">
              <a:rPr lang="zh-CN" altLang="en-US" smtClean="0"/>
              <a:t>2023/5/30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174" y="6510655"/>
            <a:ext cx="12188826" cy="34734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3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3.jpe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notesSlide" Target="../notesSlides/notesSlide2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5730240" y="3427095"/>
            <a:ext cx="546354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AI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工程师成长计划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880100" y="4647565"/>
            <a:ext cx="53136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真术科技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CTO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陈驰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4744720" y="1848485"/>
            <a:ext cx="71450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科技时代，改变未来</a:t>
            </a:r>
            <a:endParaRPr lang="en-US" altLang="zh-CN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pic>
        <p:nvPicPr>
          <p:cNvPr id="8" name="图片 7" descr="&amp;pky500_sjzg_VCG41N1194176305_sjzg_VCG41N1194176305&amp;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5090"/>
            <a:ext cx="12192635" cy="6935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7100" y="5153025"/>
            <a:ext cx="5313680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真术科技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92300" y="2606040"/>
            <a:ext cx="84416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线性代数</a:t>
            </a:r>
            <a:endParaRPr lang="zh-CN" altLang="en-US" sz="4800" b="1" dirty="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标量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矩阵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张量之间的关系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617980"/>
            <a:ext cx="10896600" cy="4540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标量是0维空间中的一个点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向量是一维空间中的一条线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矩阵是二维空间的一个面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三维张量是三维空间中的一个体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向量是由标量组成的，矩阵是向量组成的，三维张量是矩阵组成</a:t>
            </a:r>
            <a:r>
              <a:rPr 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视频：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fps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30 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帧：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NCHW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2895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张量运算框架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Pytorch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2895" y="1302385"/>
            <a:ext cx="10250426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pip list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检查是否安装了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pytorch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torch                         1.13.1+cu116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cuda11.6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cudnn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2895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张量运算框架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Pytorch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60" y="2339340"/>
            <a:ext cx="10195560" cy="38588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2895" y="1302385"/>
            <a:ext cx="102504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官网安装，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pip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命令；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CUDA(11.3)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安装；</a:t>
            </a:r>
            <a:r>
              <a:rPr lang="en-US" altLang="zh-CN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cudnn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(11.3)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安装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PyTorch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7500" y="1444625"/>
            <a:ext cx="1144778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PyTorch是一个开源的Python机器学习库，是一个以Python优先的深度学习框架，不仅能够实现强大的GPU加速，同时还支持动态神经网络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，它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提供两个高级功能：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1、具有强大的GPU加速的张量计算。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2、包含自动求导系统的深度神经网络。</a:t>
            </a:r>
          </a:p>
        </p:txBody>
      </p:sp>
      <p:pic>
        <p:nvPicPr>
          <p:cNvPr id="4" name="图片 3" descr="微信图片_202206162249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620" y="5330825"/>
            <a:ext cx="5054600" cy="1518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张量的声明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类型转换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379220"/>
            <a:ext cx="1149921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t1 =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([1, 2, 3])  #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t1.data.dtype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t2 =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FloatTensor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([1, 2, 3])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t3 =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([1, 2, 3],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dtype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torch.long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print(t1.dtype), print(t2.dtype), print(t3.dtype)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print(t1.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int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().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dtype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  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类型转换：long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(), int(), double(), float(), byte() # 8bit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比较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python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pytorch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数据类型的不同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tensor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形状变换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1150" y="1139190"/>
            <a:ext cx="1089660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torch.Tensor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([[[1, 2, 3], [7, 8, 9]], [[4, 5, 6], [1, 1, 1]]])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(2, 6)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view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(2, 6)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-1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-1, 3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-1, 3, 2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tensor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和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numpy.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nd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array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() </a:t>
            </a:r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9720" y="1219835"/>
            <a:ext cx="10896600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data = [[1, 2], [3, 4]]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n = 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np.array</a:t>
            </a: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(data)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numpy转换成tensor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 = 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torch.tensor</a:t>
            </a: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(n)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tensor转换成numpy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n1 = t.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numpy</a:t>
            </a: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numpy转换成tensor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n2 = </a:t>
            </a:r>
            <a:r>
              <a:rPr 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torch.from_numpy</a:t>
            </a: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(n1)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print(type(n)), print(type(t)), print(type(n1)), print(type(n2))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张量的声明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9250" y="1249045"/>
            <a:ext cx="108966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torch.empty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(5, 3)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b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torch.rand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(5, 3)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torch.zeros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(5, 3,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dtype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torch.long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torch.ones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(5, 3,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dtype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=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torch.long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打印张量</a:t>
            </a:r>
            <a:endParaRPr 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print(a), print(b), print(c), print(d)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获取张量的形状</a:t>
            </a:r>
            <a:endParaRPr 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a.size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()), print(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b.size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()), print(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c.size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()), print(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d.size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CPU张量和GPU张量之间的转换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379855"/>
            <a:ext cx="66776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torch.rand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(3, 4)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f"tensor的形状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: {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shape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}")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f"tensor的数据类型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: {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dtype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}")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f"tensor的运算形式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: {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device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}")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cuda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  # GPU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</a:t>
            </a:r>
            <a:endParaRPr 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f"tensor的运算形式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: {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tensor.device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}")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 = 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tensor.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cpu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  # CPU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运算</a:t>
            </a:r>
            <a:endParaRPr 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f"tensor的运算形式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: {</a:t>
            </a:r>
            <a:r>
              <a:rPr lang="en-US" sz="24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tensor.device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}")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l="2787" r="4020"/>
          <a:stretch>
            <a:fillRect/>
          </a:stretch>
        </p:blipFill>
        <p:spPr>
          <a:xfrm>
            <a:off x="6971030" y="2630170"/>
            <a:ext cx="5004435" cy="260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张量的维度运算：dim属性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348105"/>
            <a:ext cx="108966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torch.Tensor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([[[1, 2, 3], [7, 8, 9]], [[4, 5, 6], [1, 1, 1]]])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a.sum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(dim=2))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a.sum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(dim=1))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a.sum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(dim=0))</a:t>
            </a: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485" y="2134870"/>
            <a:ext cx="3765550" cy="4547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41" name="PA_椭圆 40"/>
          <p:cNvSpPr/>
          <p:nvPr>
            <p:custDataLst>
              <p:tags r:id="rId1"/>
            </p:custDataLst>
          </p:nvPr>
        </p:nvSpPr>
        <p:spPr>
          <a:xfrm>
            <a:off x="553602" y="2745813"/>
            <a:ext cx="1720100" cy="17201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5" name="PA_椭圆 3"/>
          <p:cNvSpPr/>
          <p:nvPr>
            <p:custDataLst>
              <p:tags r:id="rId2"/>
            </p:custDataLst>
          </p:nvPr>
        </p:nvSpPr>
        <p:spPr>
          <a:xfrm>
            <a:off x="3017812" y="1566302"/>
            <a:ext cx="739840" cy="7398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8" name="PA_文本框 4"/>
          <p:cNvSpPr txBox="1"/>
          <p:nvPr>
            <p:custDataLst>
              <p:tags r:id="rId3"/>
            </p:custDataLst>
          </p:nvPr>
        </p:nvSpPr>
        <p:spPr>
          <a:xfrm>
            <a:off x="3095024" y="1674613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1C4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01</a:t>
            </a:r>
          </a:p>
        </p:txBody>
      </p:sp>
      <p:sp>
        <p:nvSpPr>
          <p:cNvPr id="9" name="PA_椭圆 7"/>
          <p:cNvSpPr/>
          <p:nvPr>
            <p:custDataLst>
              <p:tags r:id="rId4"/>
            </p:custDataLst>
          </p:nvPr>
        </p:nvSpPr>
        <p:spPr>
          <a:xfrm>
            <a:off x="3017812" y="2615833"/>
            <a:ext cx="739840" cy="7398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0" name="PA_文本框 8"/>
          <p:cNvSpPr txBox="1"/>
          <p:nvPr>
            <p:custDataLst>
              <p:tags r:id="rId5"/>
            </p:custDataLst>
          </p:nvPr>
        </p:nvSpPr>
        <p:spPr>
          <a:xfrm>
            <a:off x="3095025" y="2724144"/>
            <a:ext cx="5854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1C4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02</a:t>
            </a:r>
          </a:p>
        </p:txBody>
      </p:sp>
      <p:sp>
        <p:nvSpPr>
          <p:cNvPr id="11" name="PA_椭圆 11"/>
          <p:cNvSpPr/>
          <p:nvPr>
            <p:custDataLst>
              <p:tags r:id="rId6"/>
            </p:custDataLst>
          </p:nvPr>
        </p:nvSpPr>
        <p:spPr>
          <a:xfrm>
            <a:off x="3017812" y="3665364"/>
            <a:ext cx="739840" cy="7398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1905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16" name="PA_文本框 12"/>
          <p:cNvSpPr txBox="1"/>
          <p:nvPr>
            <p:custDataLst>
              <p:tags r:id="rId7"/>
            </p:custDataLst>
          </p:nvPr>
        </p:nvSpPr>
        <p:spPr>
          <a:xfrm>
            <a:off x="3095025" y="3773675"/>
            <a:ext cx="58541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1C4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03</a:t>
            </a:r>
          </a:p>
        </p:txBody>
      </p:sp>
      <p:grpSp>
        <p:nvGrpSpPr>
          <p:cNvPr id="17" name="PA_组合 16"/>
          <p:cNvGrpSpPr/>
          <p:nvPr>
            <p:custDataLst>
              <p:tags r:id="rId8"/>
            </p:custDataLst>
          </p:nvPr>
        </p:nvGrpSpPr>
        <p:grpSpPr>
          <a:xfrm>
            <a:off x="2861959" y="1410450"/>
            <a:ext cx="1051547" cy="3155368"/>
            <a:chOff x="3529979" y="468110"/>
            <a:chExt cx="1051547" cy="3155368"/>
          </a:xfrm>
        </p:grpSpPr>
        <p:sp>
          <p:nvSpPr>
            <p:cNvPr id="29" name="PA_弧形 28"/>
            <p:cNvSpPr/>
            <p:nvPr>
              <p:custDataLst>
                <p:tags r:id="rId19"/>
              </p:custDataLst>
            </p:nvPr>
          </p:nvSpPr>
          <p:spPr>
            <a:xfrm>
              <a:off x="3529979" y="468110"/>
              <a:ext cx="1051546" cy="1051546"/>
            </a:xfrm>
            <a:prstGeom prst="arc">
              <a:avLst>
                <a:gd name="adj1" fmla="val 16200000"/>
                <a:gd name="adj2" fmla="val 5356559"/>
              </a:avLst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PA_弧形 29"/>
            <p:cNvSpPr/>
            <p:nvPr>
              <p:custDataLst>
                <p:tags r:id="rId20"/>
              </p:custDataLst>
            </p:nvPr>
          </p:nvSpPr>
          <p:spPr>
            <a:xfrm flipH="1">
              <a:off x="3529980" y="1520022"/>
              <a:ext cx="1051546" cy="1051546"/>
            </a:xfrm>
            <a:prstGeom prst="arc">
              <a:avLst>
                <a:gd name="adj1" fmla="val 16169364"/>
                <a:gd name="adj2" fmla="val 5281886"/>
              </a:avLst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PA_弧形 30"/>
            <p:cNvSpPr/>
            <p:nvPr>
              <p:custDataLst>
                <p:tags r:id="rId21"/>
              </p:custDataLst>
            </p:nvPr>
          </p:nvSpPr>
          <p:spPr>
            <a:xfrm>
              <a:off x="3529979" y="2571932"/>
              <a:ext cx="1051546" cy="1051546"/>
            </a:xfrm>
            <a:prstGeom prst="arc">
              <a:avLst>
                <a:gd name="adj1" fmla="val 16072548"/>
                <a:gd name="adj2" fmla="val 5356559"/>
              </a:avLst>
            </a:prstGeom>
            <a:noFill/>
            <a:ln w="9525">
              <a:solidFill>
                <a:srgbClr val="626262"/>
              </a:solidFill>
              <a:prstDash val="sysDash"/>
              <a:headEnd type="oval" w="med" len="med"/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8" name="PA_组合 1"/>
          <p:cNvGrpSpPr/>
          <p:nvPr>
            <p:custDataLst>
              <p:tags r:id="rId9"/>
            </p:custDataLst>
          </p:nvPr>
        </p:nvGrpSpPr>
        <p:grpSpPr>
          <a:xfrm>
            <a:off x="577525" y="3046480"/>
            <a:ext cx="1672253" cy="1181965"/>
            <a:chOff x="1112195" y="1853950"/>
            <a:chExt cx="1672253" cy="1181965"/>
          </a:xfrm>
        </p:grpSpPr>
        <p:sp>
          <p:nvSpPr>
            <p:cNvPr id="35" name="PA_文本框 34"/>
            <p:cNvSpPr txBox="1"/>
            <p:nvPr>
              <p:custDataLst>
                <p:tags r:id="rId17"/>
              </p:custDataLst>
            </p:nvPr>
          </p:nvSpPr>
          <p:spPr>
            <a:xfrm>
              <a:off x="1343028" y="1853950"/>
              <a:ext cx="1210588" cy="90691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6000" b="1" baseline="12000" dirty="0">
                  <a:solidFill>
                    <a:srgbClr val="0071C4"/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cs typeface="+mn-ea"/>
                  <a:sym typeface="+mn-lt"/>
                </a:rPr>
                <a:t>目录</a:t>
              </a:r>
            </a:p>
          </p:txBody>
        </p:sp>
        <p:sp>
          <p:nvSpPr>
            <p:cNvPr id="25" name="PA_文本框 24"/>
            <p:cNvSpPr txBox="1"/>
            <p:nvPr>
              <p:custDataLst>
                <p:tags r:id="rId18"/>
              </p:custDataLst>
            </p:nvPr>
          </p:nvSpPr>
          <p:spPr>
            <a:xfrm>
              <a:off x="1112195" y="2458065"/>
              <a:ext cx="1672253" cy="57785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3600" baseline="120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8900000">
                      <a:prstClr val="black">
                        <a:alpha val="30000"/>
                      </a:prstClr>
                    </a:innerShdw>
                  </a:effectLst>
                  <a:cs typeface="+mn-ea"/>
                  <a:sym typeface="+mn-lt"/>
                </a:rPr>
                <a:t>CONTENT</a:t>
              </a:r>
              <a:endParaRPr lang="zh-CN" altLang="en-US" sz="3600" baseline="120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9" name="PA_文本框 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342765" y="1674495"/>
            <a:ext cx="5454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线性和非线性、拟合、线性可分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23" name="PA_文本框 6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331335" y="2755265"/>
            <a:ext cx="52622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pytorch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介绍</a:t>
            </a:r>
          </a:p>
        </p:txBody>
      </p:sp>
      <p:sp>
        <p:nvSpPr>
          <p:cNvPr id="24" name="PA_文本框 6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31335" y="3786505"/>
            <a:ext cx="30822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张量运算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  <p:sp>
        <p:nvSpPr>
          <p:cNvPr id="3" name="PA_椭圆 11"/>
          <p:cNvSpPr/>
          <p:nvPr>
            <p:custDataLst>
              <p:tags r:id="rId13"/>
            </p:custDataLst>
          </p:nvPr>
        </p:nvSpPr>
        <p:spPr>
          <a:xfrm>
            <a:off x="3037497" y="4764549"/>
            <a:ext cx="739840" cy="73984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1905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cs typeface="+mn-ea"/>
              <a:sym typeface="+mn-lt"/>
            </a:endParaRPr>
          </a:p>
        </p:txBody>
      </p:sp>
      <p:sp>
        <p:nvSpPr>
          <p:cNvPr id="4" name="PA_文本框 12"/>
          <p:cNvSpPr txBox="1"/>
          <p:nvPr>
            <p:custDataLst>
              <p:tags r:id="rId14"/>
            </p:custDataLst>
          </p:nvPr>
        </p:nvSpPr>
        <p:spPr>
          <a:xfrm>
            <a:off x="3135639" y="4873485"/>
            <a:ext cx="543560" cy="52197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1C4"/>
                </a:solidFill>
                <a:effectLst>
                  <a:innerShdw blurRad="63500" dist="50800" dir="18900000">
                    <a:prstClr val="black">
                      <a:alpha val="30000"/>
                    </a:prstClr>
                  </a:innerShdw>
                </a:effectLst>
                <a:cs typeface="+mn-ea"/>
                <a:sym typeface="+mn-lt"/>
              </a:rPr>
              <a:t>04</a:t>
            </a:r>
          </a:p>
        </p:txBody>
      </p:sp>
      <p:sp>
        <p:nvSpPr>
          <p:cNvPr id="6" name="PA_弧形 30"/>
          <p:cNvSpPr/>
          <p:nvPr>
            <p:custDataLst>
              <p:tags r:id="rId15"/>
            </p:custDataLst>
          </p:nvPr>
        </p:nvSpPr>
        <p:spPr>
          <a:xfrm rot="10800000">
            <a:off x="2861324" y="4565832"/>
            <a:ext cx="1051546" cy="1051546"/>
          </a:xfrm>
          <a:prstGeom prst="arc">
            <a:avLst>
              <a:gd name="adj1" fmla="val 16072548"/>
              <a:gd name="adj2" fmla="val 5356559"/>
            </a:avLst>
          </a:prstGeom>
          <a:noFill/>
          <a:ln w="9525">
            <a:solidFill>
              <a:srgbClr val="626262"/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PA_文本框 6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342765" y="4873625"/>
            <a:ext cx="57226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基向量、欧氏距离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、余弦相似度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nimBg="1"/>
      <p:bldP spid="5" grpId="2" bldLvl="0" animBg="1"/>
      <p:bldP spid="8" grpId="0"/>
      <p:bldP spid="9" grpId="0" bldLvl="0" animBg="1"/>
      <p:bldP spid="10" grpId="0"/>
      <p:bldP spid="11" grpId="0" bldLvl="0" animBg="1"/>
      <p:bldP spid="16" grpId="0"/>
      <p:bldP spid="19" grpId="0"/>
      <p:bldP spid="23" grpId="0"/>
      <p:bldP spid="24" grpId="0"/>
      <p:bldP spid="3" grpId="0" bldLvl="0" animBg="1"/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张量的加减乘除</a:t>
            </a: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370" y="1348105"/>
            <a:ext cx="10896600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import torch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torch.rand(5, 3)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b = torch.ones(5, 3, dtype=torch.long)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 + b), print(a - b), print(a * b), print(a / b)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试一试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a = a.view(3, 5)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什么意思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torch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的常用函数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398905"/>
            <a:ext cx="116249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torch.numel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(a)		#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返回张量中元素的个数</a:t>
            </a:r>
            <a:endParaRPr 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torch.eye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(5)		# 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创建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5 * 5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张量，对角线为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a.item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			# </a:t>
            </a:r>
            <a:r>
              <a:rPr lang="en-US" altLang="zh-CN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张量是一个数的时候才能使用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a.int() 			# </a:t>
            </a:r>
            <a:r>
              <a:rPr lang="en-US" altLang="zh-CN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张量转换为int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float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short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long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r>
              <a:rPr lang="en-US" altLang="zh-CN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类型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a.view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(16)	#返回一个有相同数据但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形状</a:t>
            </a:r>
            <a:r>
              <a:rPr lang="en-US" altLang="zh-CN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不同的tensor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同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reshape)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torch.transpose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(a, 0, 1)	# </a:t>
            </a:r>
            <a:r>
              <a:rPr lang="en-US" altLang="zh-CN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交换一个tensor的两个维度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矩阵和张量的基本运算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3855" y="1122045"/>
            <a:ext cx="108966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加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减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乘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除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点乘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数乘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叉乘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*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（对应位置相乘）</a:t>
            </a:r>
          </a:p>
        </p:txBody>
      </p:sp>
      <p:pic>
        <p:nvPicPr>
          <p:cNvPr id="101" name="图片 100"/>
          <p:cNvPicPr/>
          <p:nvPr/>
        </p:nvPicPr>
        <p:blipFill>
          <a:blip r:embed="rId4"/>
          <a:stretch>
            <a:fillRect/>
          </a:stretch>
        </p:blipFill>
        <p:spPr>
          <a:xfrm>
            <a:off x="1967865" y="1341120"/>
            <a:ext cx="7099300" cy="23641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967230" y="3705225"/>
            <a:ext cx="7099935" cy="277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t1 = torch.arange(8).reshape(2, 4)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t2 = torch.arange(9, 17).reshape(2, 4)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print(t1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*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t2)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#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提问：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torch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是否具有广播功能？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CN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multiply</a:t>
            </a:r>
            <a:r>
              <a:rPr lang="en-US" altLang="fr-FR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mul()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（多维）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370" y="1190625"/>
            <a:ext cx="7139305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fr-FR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t1 = torch.arange(8).reshape(2, 4)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fr-FR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t2 = torch.arange(9, 17).reshape(2, 4)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fr-FR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print(t1), print(t2)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fr-FR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print(torch.multiply(t1, t2))  # mul()平替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fr-FR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"""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fr-FR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t1：[[0, 1, 2, 3], [4, 5, 6, 7]]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fr-FR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t2：[[9, 10, 11, 12], [13, 14, 15, 16]]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fr-FR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multiply：[[0, 10, 22, 36], [ 52, 70, 90, 112]]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fr-FR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"""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torch.mm()</a:t>
            </a:r>
            <a:r>
              <a:rPr 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二维、</a:t>
            </a:r>
            <a:r>
              <a:rPr lang="zh-CN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matmul</a:t>
            </a:r>
            <a:r>
              <a:rPr lang="en-US" altLang="zh-CN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</a:t>
            </a:r>
            <a:r>
              <a:rPr lang="zh-CN" alt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高维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290955"/>
            <a:ext cx="741235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相乘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：( n × m ) × ( m × p ) = ( n × p ) 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torch.arange(1, 7).reshape(2, 3)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b = torch.arange(7, 13).reshape(3, 2)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 = torch.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mm</a:t>
            </a: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(a, b)  #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矩阵相乘</a:t>
            </a:r>
            <a:endParaRPr 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的第一行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* 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的第一列，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的第二行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* 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的第二列。</a:t>
            </a:r>
            <a:endParaRPr lang="en-US" sz="2400" b="1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print(a), print(b), print(c)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9109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dot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(点乘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、只能用于</a:t>
            </a:r>
            <a:r>
              <a:rPr lang="zh-CN" altLang="en-US" sz="28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一维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，且元素个数一样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960" y="1592580"/>
            <a:ext cx="835596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t1 = torch.tensor([1, 2, 3])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t2 = torch.tensor([4, 5, 6])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print(torch.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dot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(t1, t2))  # 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对位相乘，加和。</a:t>
            </a: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tensor(32)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内积（一维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</p:txBody>
      </p:sp>
      <p:pic>
        <p:nvPicPr>
          <p:cNvPr id="102" name="图片 101"/>
          <p:cNvPicPr/>
          <p:nvPr/>
        </p:nvPicPr>
        <p:blipFill>
          <a:blip r:embed="rId4"/>
          <a:srcRect t="34743" r="24534"/>
          <a:stretch>
            <a:fillRect/>
          </a:stretch>
        </p:blipFill>
        <p:spPr>
          <a:xfrm>
            <a:off x="3181350" y="1457325"/>
            <a:ext cx="5787390" cy="14452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rcRect l="1322" t="5109" r="2075" b="10654"/>
          <a:stretch>
            <a:fillRect/>
          </a:stretch>
        </p:blipFill>
        <p:spPr>
          <a:xfrm>
            <a:off x="1701165" y="3286125"/>
            <a:ext cx="8721725" cy="2748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内积（一维）</a:t>
            </a: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370" y="1444625"/>
            <a:ext cx="51549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torch.tensor([1, 2, 3])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b = torch.tensor([4, 5, 6])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print(a), print(b)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1 * 4 + 2 * 5 + 3 * 6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print(torch.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inner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(a, b))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tensor(32)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内积（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多维</a:t>
            </a:r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370" y="1352550"/>
            <a:ext cx="108966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torch.arange(1, 5).reshape(2, 2) 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tensor([[1, 2], [3, 4]])</a:t>
            </a:r>
            <a:endParaRPr 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b = torch.arange(5, 9).reshape(2, 2) 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tensor([[5, 6], [7, 8]])</a:t>
            </a:r>
            <a:endParaRPr 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print(a), print(b)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[1 * 5 + 2 * 6 , 1 * 7 + 2 * 8], [3 * 5 + 4 * 6, 3 * 7 + 4 * 8]</a:t>
            </a:r>
            <a:endParaRPr 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print(torch.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inner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(a, b))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tensor([[17, 23], [39, 53]])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什么是线性和非线性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6230" y="1168400"/>
            <a:ext cx="1121791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线性与非线性的区别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</a:t>
            </a:r>
            <a:r>
              <a:rPr 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有</a:t>
            </a:r>
            <a:r>
              <a:rPr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叠加性</a:t>
            </a:r>
            <a:endParaRPr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两个不同因素的组合作用是两个因素单独作用的叠加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数学关系</a:t>
            </a:r>
            <a:r>
              <a:rPr 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是直线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。两个态的叠加仍然是一个态：如果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是方程的两个解，那么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+ b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也是它的一个解。</a:t>
            </a:r>
          </a:p>
          <a:p>
            <a:pPr>
              <a:lnSpc>
                <a:spcPct val="150000"/>
              </a:lnSpc>
            </a:pPr>
            <a:endParaRPr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非</a:t>
            </a:r>
            <a:r>
              <a:rPr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线性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如果一个微小的因素导致用它的幅值无法衡量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变量之间的</a:t>
            </a:r>
            <a:r>
              <a:rPr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数学关系是曲线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20" y="3709035"/>
            <a:ext cx="9652000" cy="1040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6075" y="1203960"/>
            <a:ext cx="6569075" cy="4615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torch.arange(1, 5).reshape(2, 2)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print(a.T)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"""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tensor([[1, 2], [3, 4]])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tensor([[1, 3], [2, 4]])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"""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235710"/>
            <a:ext cx="1100709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 =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torch.tensor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([[1], [2]])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b =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torch.tensor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([[3], [4]])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 = torch.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cat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([a, b],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dim=0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 #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按行连接</a:t>
            </a:r>
            <a:r>
              <a:rPr lang="zh-CN" alt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，谁上谁下。</a:t>
            </a:r>
            <a:endParaRPr 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 = torch.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cat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([a, b],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dim=1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    #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按列连接</a:t>
            </a:r>
            <a:r>
              <a:rPr lang="zh-CN" alt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，谁左谁右。</a:t>
            </a:r>
            <a:endParaRPr 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print(c), print(d)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压缩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torch.squeeze()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370" y="1035050"/>
            <a:ext cx="1041717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x = 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torch.zeros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(2, 1, 2, 1, 2)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x.size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())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</a:t>
            </a:r>
            <a:r>
              <a:rPr lang="en-US"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torch.squeeze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(x).size())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运行结果：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torch.Size([2,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, 2,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, 2])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torch.Size([2, 2, 2])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torch.unsqueeze() 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拆分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split()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137920"/>
            <a:ext cx="700341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x = torch.arange(1, 10).reshape(3, 3)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print(x)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在0维进行间隔为1的拆分</a:t>
            </a: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a, b, c = x.split(1,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dim=0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print(a), print(b), print(c)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# 在1维进行间隔为1的拆分</a:t>
            </a:r>
            <a:endParaRPr 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a, b, c = x.split(1, </a:t>
            </a:r>
            <a:r>
              <a:rPr lang="en-US" sz="28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dim=1</a:t>
            </a: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)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print(a), print(b), print(c)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973986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argmax()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eq()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mean()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228725"/>
            <a:ext cx="9192895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 = 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torch.tensor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([1, 2, 3, 4, 5], 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dtype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=float)</a:t>
            </a:r>
          </a:p>
          <a:p>
            <a:pPr>
              <a:lnSpc>
                <a:spcPct val="200000"/>
              </a:lnSpc>
            </a:pP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y = 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torch.tensor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([1, 2, 3, 4, 5])</a:t>
            </a:r>
          </a:p>
          <a:p>
            <a:pPr>
              <a:lnSpc>
                <a:spcPct val="200000"/>
              </a:lnSpc>
            </a:pP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torch.</a:t>
            </a:r>
            <a:r>
              <a:rPr sz="28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argmax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(x))  # 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求集合中最大元素值的索引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torch.</a:t>
            </a:r>
            <a:r>
              <a:rPr sz="28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eq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(x, y))  # 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比较是否相等</a:t>
            </a:r>
            <a:r>
              <a:rPr 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转换为</a:t>
            </a:r>
            <a:r>
              <a:rPr lang="en-US" alt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int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print(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torch.</a:t>
            </a:r>
            <a:r>
              <a:rPr sz="2800" b="1" dirty="0" err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mean</a:t>
            </a:r>
            <a:r>
              <a:rPr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(x))  # </a:t>
            </a:r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求平均</a:t>
            </a:r>
            <a:endParaRPr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应用场景举例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余弦相似度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44170" y="1232535"/>
            <a:ext cx="1089660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余弦相似度</a:t>
            </a: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又称为余弦相似性，是通过计算两个向量的夹角余弦值来评估他们的相似度。余弦相似度将向量根据坐标值，绘制到向量空间中，如最常见的二维空间。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余弦值的范围在[-1,1]之间，值越趋近于1，代表两个向量的方向越接近；越趋近于-1，他们的方向越相反；接近于0，表示两个向量近乎于正交。</a:t>
            </a: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endParaRPr 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通过测量两个向量的夹角的余弦值来度量它们之间的相似性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基向量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370" y="1480820"/>
            <a:ext cx="112629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在线性代数中，基(basis)（也称为基底）是描述、刻画向量空间的基本工具。向量空间的基是它的一个特殊的子集，基的元素称为基向量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欧氏距离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3370" y="1002665"/>
            <a:ext cx="112629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欧氏距离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指在m维空间中两个点之间的真实距离，或者向量的自然长度（即该点到原点的距离）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在二维和三维空间中的欧氏距离就是两点之间的实际距离。</a:t>
            </a:r>
          </a:p>
        </p:txBody>
      </p:sp>
      <p:pic>
        <p:nvPicPr>
          <p:cNvPr id="3" name="图片 2" descr="distance-and-similarity"/>
          <p:cNvPicPr>
            <a:picLocks noChangeAspect="1"/>
          </p:cNvPicPr>
          <p:nvPr/>
        </p:nvPicPr>
        <p:blipFill>
          <a:blip r:embed="rId4"/>
          <a:srcRect l="3149" t="4167" r="4941" b="4167"/>
          <a:stretch>
            <a:fillRect/>
          </a:stretch>
        </p:blipFill>
        <p:spPr>
          <a:xfrm>
            <a:off x="3978910" y="2513965"/>
            <a:ext cx="3773170" cy="3857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 err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欧氏距离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二维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300" y="2143760"/>
            <a:ext cx="2743200" cy="600075"/>
          </a:xfrm>
          <a:prstGeom prst="rect">
            <a:avLst/>
          </a:prstGeom>
        </p:spPr>
      </p:pic>
      <p:pic>
        <p:nvPicPr>
          <p:cNvPr id="4" name="图片 3" descr="三维"/>
          <p:cNvPicPr>
            <a:picLocks noChangeAspect="1"/>
          </p:cNvPicPr>
          <p:nvPr/>
        </p:nvPicPr>
        <p:blipFill>
          <a:blip r:embed="rId5"/>
          <a:srcRect b="20877"/>
          <a:stretch>
            <a:fillRect/>
          </a:stretch>
        </p:blipFill>
        <p:spPr>
          <a:xfrm>
            <a:off x="4940300" y="3168015"/>
            <a:ext cx="3838575" cy="572770"/>
          </a:xfrm>
          <a:prstGeom prst="rect">
            <a:avLst/>
          </a:prstGeom>
        </p:spPr>
      </p:pic>
      <p:pic>
        <p:nvPicPr>
          <p:cNvPr id="6" name="图片 5" descr="n维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300" y="4103370"/>
            <a:ext cx="1962150" cy="10001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31290" y="2143760"/>
            <a:ext cx="2199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二维空间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31290" y="3168015"/>
            <a:ext cx="2199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三维空间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1290" y="4407535"/>
            <a:ext cx="2199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n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维空间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欧式距离和余弦相似度的关系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615440"/>
            <a:ext cx="111950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欧氏距离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值越小说明两点距离越近，相似度越高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  <a:p>
            <a:pPr>
              <a:lnSpc>
                <a:spcPct val="150000"/>
              </a:lnSpc>
            </a:pPr>
            <a:endParaRPr 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余弦相似度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夹角越小，余弦相似度越大，两向量越相似，在夹角为0时，余弦相似度为1，此时两向量最为相似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欠拟合、拟合、过拟合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1751330" y="2719070"/>
            <a:ext cx="8689340" cy="33604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92735" y="1303020"/>
            <a:ext cx="114814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把平面上一系列的点，用一条光滑的曲线连接起来，拟合曲线可以用函数表示。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欧式距离和余弦相似度的关系</a:t>
            </a:r>
          </a:p>
        </p:txBody>
      </p:sp>
      <p:pic>
        <p:nvPicPr>
          <p:cNvPr id="10" name="图片 9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240" y="1337310"/>
            <a:ext cx="9113520" cy="4659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50114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欧式距离和余弦相似度的关系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316990"/>
            <a:ext cx="111950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扩展阅读：</a:t>
            </a:r>
            <a:endParaRPr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人脸识别项目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有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两种损失</a:t>
            </a:r>
            <a:endParaRPr 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centerLoss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计算的是每个特征到其所属类中心点的欧氏距离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</a:p>
          <a:p>
            <a:pPr>
              <a:lnSpc>
                <a:spcPct val="150000"/>
              </a:lnSpc>
            </a:pPr>
            <a:r>
              <a:rPr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arcFace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计算是每个特征向量与其所属类决策线的余弦相似度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3"/>
          <p:cNvSpPr txBox="1"/>
          <p:nvPr/>
        </p:nvSpPr>
        <p:spPr>
          <a:xfrm>
            <a:off x="1087120" y="414020"/>
            <a:ext cx="5149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问题交流</a:t>
            </a:r>
          </a:p>
        </p:txBody>
      </p:sp>
      <p:pic>
        <p:nvPicPr>
          <p:cNvPr id="23" name="图片 22" descr="微信图片_202204171145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605" y="0"/>
            <a:ext cx="1892300" cy="788670"/>
          </a:xfrm>
          <a:prstGeom prst="rect">
            <a:avLst/>
          </a:prstGeom>
        </p:spPr>
      </p:pic>
      <p:grpSp>
        <p:nvGrpSpPr>
          <p:cNvPr id="24" name="组合 23"/>
          <p:cNvGrpSpPr/>
          <p:nvPr userDrawn="1"/>
        </p:nvGrpSpPr>
        <p:grpSpPr>
          <a:xfrm>
            <a:off x="199396" y="219229"/>
            <a:ext cx="989864" cy="911231"/>
            <a:chOff x="148118" y="164422"/>
            <a:chExt cx="742398" cy="683423"/>
          </a:xfrm>
        </p:grpSpPr>
        <p:grpSp>
          <p:nvGrpSpPr>
            <p:cNvPr id="25" name="组合 24"/>
            <p:cNvGrpSpPr>
              <a:grpSpLocks noChangeAspect="1"/>
            </p:cNvGrpSpPr>
            <p:nvPr userDrawn="1"/>
          </p:nvGrpSpPr>
          <p:grpSpPr>
            <a:xfrm>
              <a:off x="224739" y="164422"/>
              <a:ext cx="589156" cy="683423"/>
              <a:chOff x="1319383" y="150709"/>
              <a:chExt cx="1489821" cy="1728192"/>
            </a:xfrm>
            <a:effectLst>
              <a:outerShdw blurRad="317500" dist="1270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六边形 25"/>
              <p:cNvSpPr/>
              <p:nvPr/>
            </p:nvSpPr>
            <p:spPr>
              <a:xfrm rot="5400000">
                <a:off x="1200197" y="269894"/>
                <a:ext cx="1728192" cy="1489821"/>
              </a:xfrm>
              <a:prstGeom prst="hexagon">
                <a:avLst/>
              </a:prstGeom>
              <a:gradFill flip="none" rotWithShape="1">
                <a:gsLst>
                  <a:gs pos="50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40"/>
              </a:p>
            </p:txBody>
          </p:sp>
          <p:sp>
            <p:nvSpPr>
              <p:cNvPr id="27" name="六边形 26"/>
              <p:cNvSpPr/>
              <p:nvPr/>
            </p:nvSpPr>
            <p:spPr>
              <a:xfrm rot="5400000">
                <a:off x="1300555" y="356409"/>
                <a:ext cx="1527476" cy="1316790"/>
              </a:xfrm>
              <a:prstGeom prst="hexagon">
                <a:avLst/>
              </a:prstGeom>
              <a:gradFill flip="none" rotWithShape="1">
                <a:gsLst>
                  <a:gs pos="48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CN" altLang="en-US" sz="1040" dirty="0"/>
              </a:p>
            </p:txBody>
          </p:sp>
          <p:sp>
            <p:nvSpPr>
              <p:cNvPr id="28" name="矩形 259"/>
              <p:cNvSpPr>
                <a:spLocks noChangeArrowheads="1"/>
              </p:cNvSpPr>
              <p:nvPr/>
            </p:nvSpPr>
            <p:spPr bwMode="auto">
              <a:xfrm>
                <a:off x="1457601" y="641371"/>
                <a:ext cx="1213382" cy="11717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sym typeface="Calibri" panose="020F0502020204030204" charset="0"/>
                  </a:defRPr>
                </a:lvl9pPr>
              </a:lstStyle>
              <a:p>
                <a:pPr lvl="1">
                  <a:buNone/>
                </a:pPr>
                <a:endParaRPr lang="zh-CN" altLang="en-US" sz="4020" b="1" cap="all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文本框 28"/>
            <p:cNvSpPr txBox="1"/>
            <p:nvPr userDrawn="1"/>
          </p:nvSpPr>
          <p:spPr>
            <a:xfrm>
              <a:off x="148118" y="244523"/>
              <a:ext cx="742398" cy="499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真术</a:t>
              </a:r>
            </a:p>
            <a:p>
              <a:pPr algn="ctr"/>
              <a:r>
                <a:rPr lang="zh-CN" altLang="en-US" sz="1865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相成</a:t>
              </a:r>
            </a:p>
          </p:txBody>
        </p:sp>
      </p:grpSp>
      <p:pic>
        <p:nvPicPr>
          <p:cNvPr id="6" name="图片 5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469265"/>
            <a:ext cx="902970" cy="460375"/>
          </a:xfrm>
          <a:prstGeom prst="rect">
            <a:avLst/>
          </a:prstGeom>
        </p:spPr>
      </p:pic>
      <p:pic>
        <p:nvPicPr>
          <p:cNvPr id="21" name="图片 20" descr="&amp;pky100_sjzg_VCG41167611375_sjzg_VCG41167611375&amp;"/>
          <p:cNvPicPr>
            <a:picLocks noChangeAspect="1"/>
          </p:cNvPicPr>
          <p:nvPr/>
        </p:nvPicPr>
        <p:blipFill>
          <a:blip r:embed="rId4"/>
          <a:srcRect l="17205" t="5899" r="23253" b="1237"/>
          <a:stretch>
            <a:fillRect/>
          </a:stretch>
        </p:blipFill>
        <p:spPr>
          <a:xfrm>
            <a:off x="4201795" y="935990"/>
            <a:ext cx="3582670" cy="5587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线性</a:t>
            </a:r>
            <a:r>
              <a:rPr lang="zh-CN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可分与不可分</a:t>
            </a: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（二向箔）</a:t>
            </a:r>
            <a:endParaRPr 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780" y="2242820"/>
            <a:ext cx="9363075" cy="42119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00990" y="1088390"/>
            <a:ext cx="11696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线性可分：可以被一个线性函数分开的两类样本，比如二维空间的直线、三维空间的平面、高维空间的线性函数。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核方法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235" y="2450465"/>
            <a:ext cx="8940165" cy="36175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3370" y="989965"/>
            <a:ext cx="11303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核方法：在低维空间中不能线性分割的样本，可以转化为高维空间中的样本，有可能变为线性可分的。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标量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向量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9415" y="3773170"/>
            <a:ext cx="11505565" cy="2195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标量：一个单独的数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i = 1</a:t>
            </a:r>
            <a:endParaRPr lang="zh-CN" altLang="en-US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向量：</a:t>
            </a:r>
            <a:r>
              <a:rPr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具有大小和方向的量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zh-CN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一维</a:t>
            </a:r>
            <a:r>
              <a:rPr 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），带箭头的线段，箭头代表向量的方向，线段长度代表向量的大小。可以看成是只有一行或一列的矩阵。</a:t>
            </a: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297295" y="481965"/>
            <a:ext cx="3600450" cy="44043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矩阵</a:t>
            </a:r>
            <a:r>
              <a:rPr lang="en-US" alt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&amp;</a:t>
            </a:r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93370" y="1189990"/>
            <a:ext cx="108966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矩阵：矩阵是向量的升维，例如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（3 × 3）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个数字的网格，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二维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数组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	a = np.array([[1, 2, 3], [4, 5, 6], [7, 8, 9]])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张量：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广义矩阵，1-D矩阵，高维结构，多维数组</a:t>
            </a:r>
            <a:r>
              <a:rPr lang="zh-CN" altLang="en-US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。超过二维的数组</a:t>
            </a: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</a:p>
          <a:p>
            <a:pPr indent="0">
              <a:lnSpc>
                <a:spcPct val="200000"/>
              </a:lnSpc>
              <a:buFont typeface="Wingdings" panose="05000000000000000000" charset="0"/>
              <a:buNone/>
            </a:pPr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	a = np.array([[[1, 2], [3, 4]], [[5, 6], [7, 8]]])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4171145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0" y="0"/>
            <a:ext cx="1892300" cy="7886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93370" y="361950"/>
            <a:ext cx="79673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张量</a:t>
            </a:r>
            <a:endParaRPr lang="en-US" altLang="zh-CN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3" name="图片 2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50" y="1668145"/>
            <a:ext cx="10874375" cy="4391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U4YmRlMjI1YTY4NDU2NTY2NDE0YjU1MWRiY2UxMzgifQ=="/>
  <p:tag name="KSO_WPP_MARK_KEY" val="9d90ffe7-646a-4f56-b7b7-2da017b293a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2266</Words>
  <Application>Microsoft Office PowerPoint</Application>
  <PresentationFormat>宽屏</PresentationFormat>
  <Paragraphs>281</Paragraphs>
  <Slides>42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3058</cp:revision>
  <dcterms:created xsi:type="dcterms:W3CDTF">2018-08-28T02:44:00Z</dcterms:created>
  <dcterms:modified xsi:type="dcterms:W3CDTF">2023-05-30T02:17:07Z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B215753272B94A3593881F713FA2E58A</vt:lpwstr>
  </property>
  <property fmtid="{D5CDD505-2E9C-101B-9397-08002B2CF9AE}" pid="4" name="commondata">
    <vt:lpwstr>eyJoZGlkIjoiMTY3NmVmMDVkZGZjMDQxYTk5ZDRjMmRhMjIwOTBiNWUifQ==</vt:lpwstr>
  </property>
</Properties>
</file>